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411" r:id="rId3"/>
    <p:sldId id="2033" r:id="rId4"/>
    <p:sldId id="1989" r:id="rId5"/>
    <p:sldId id="2421" r:id="rId6"/>
    <p:sldId id="289" r:id="rId7"/>
    <p:sldId id="1994" r:id="rId8"/>
    <p:sldId id="2422" r:id="rId9"/>
    <p:sldId id="291" r:id="rId10"/>
    <p:sldId id="2034" r:id="rId11"/>
    <p:sldId id="264" r:id="rId12"/>
    <p:sldId id="2420" r:id="rId13"/>
    <p:sldId id="283" r:id="rId14"/>
    <p:sldId id="284" r:id="rId15"/>
    <p:sldId id="488" r:id="rId16"/>
    <p:sldId id="279" r:id="rId17"/>
    <p:sldId id="282" r:id="rId18"/>
    <p:sldId id="2424" r:id="rId19"/>
    <p:sldId id="2425" r:id="rId20"/>
    <p:sldId id="2426" r:id="rId21"/>
    <p:sldId id="2418" r:id="rId22"/>
    <p:sldId id="1999" r:id="rId23"/>
    <p:sldId id="2041" r:id="rId2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данов Булат Маратович" initials="МБМ" lastIdx="2" clrIdx="0">
    <p:extLst>
      <p:ext uri="{19B8F6BF-5375-455C-9EA6-DF929625EA0E}">
        <p15:presenceInfo xmlns:p15="http://schemas.microsoft.com/office/powerpoint/2012/main" userId="Марданов Булат Марат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BB615"/>
    <a:srgbClr val="9900FF"/>
    <a:srgbClr val="00FF00"/>
    <a:srgbClr val="9966FF"/>
    <a:srgbClr val="F16B8B"/>
    <a:srgbClr val="548235"/>
    <a:srgbClr val="006600"/>
    <a:srgbClr val="9999FF"/>
    <a:srgbClr val="D8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0958" autoAdjust="0"/>
  </p:normalViewPr>
  <p:slideViewPr>
    <p:cSldViewPr snapToGrid="0">
      <p:cViewPr varScale="1">
        <p:scale>
          <a:sx n="48" d="100"/>
          <a:sy n="48" d="100"/>
        </p:scale>
        <p:origin x="1044" y="36"/>
      </p:cViewPr>
      <p:guideLst>
        <p:guide orient="horz" pos="1661"/>
        <p:guide pos="733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81FF8-2411-440F-B270-A17B5439FE2E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5A25C-E044-4069-A4C0-36DF8E4DABE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endParaRPr lang="ru-RU" sz="2400" dirty="0"/>
        </a:p>
        <a:p>
          <a:pPr>
            <a:spcAft>
              <a:spcPts val="0"/>
            </a:spcAft>
          </a:pPr>
          <a:r>
            <a:rPr lang="ru-RU" sz="2400" dirty="0"/>
            <a:t>Обучение/</a:t>
          </a:r>
        </a:p>
        <a:p>
          <a:pPr>
            <a:spcAft>
              <a:spcPts val="0"/>
            </a:spcAft>
          </a:pPr>
          <a:r>
            <a:rPr lang="ru-RU" sz="2400" dirty="0"/>
            <a:t>акселерация</a:t>
          </a:r>
        </a:p>
        <a:p>
          <a:endParaRPr lang="ru-RU" sz="2400" dirty="0"/>
        </a:p>
      </dgm:t>
    </dgm:pt>
    <dgm:pt modelId="{AB82AC30-00C8-4E6A-A29E-F316EB76D019}" type="parTrans" cxnId="{9FCF485A-148B-4619-AF11-5715AF0C4B9E}">
      <dgm:prSet/>
      <dgm:spPr/>
      <dgm:t>
        <a:bodyPr/>
        <a:lstStyle/>
        <a:p>
          <a:endParaRPr lang="ru-RU"/>
        </a:p>
      </dgm:t>
    </dgm:pt>
    <dgm:pt modelId="{F28877D6-61BD-41A8-9F67-FAC6832F7197}" type="sibTrans" cxnId="{9FCF485A-148B-4619-AF11-5715AF0C4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53BC1DC-7FDC-44A4-B852-F1C6C725059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Поиск покупателя</a:t>
          </a:r>
        </a:p>
      </dgm:t>
    </dgm:pt>
    <dgm:pt modelId="{00C0DFDD-C52D-407E-AA06-9D3ABEA73C2D}" type="parTrans" cxnId="{DF03E3E6-03B4-41A8-9A05-2D02FF0854E3}">
      <dgm:prSet/>
      <dgm:spPr/>
      <dgm:t>
        <a:bodyPr/>
        <a:lstStyle/>
        <a:p>
          <a:endParaRPr lang="ru-RU"/>
        </a:p>
      </dgm:t>
    </dgm:pt>
    <dgm:pt modelId="{362E10B9-5E0B-4703-95FF-302360323178}" type="sibTrans" cxnId="{DF03E3E6-03B4-41A8-9A05-2D02FF0854E3}">
      <dgm:prSet/>
      <dgm:spPr/>
      <dgm:t>
        <a:bodyPr/>
        <a:lstStyle/>
        <a:p>
          <a:endParaRPr lang="ru-RU"/>
        </a:p>
      </dgm:t>
    </dgm:pt>
    <dgm:pt modelId="{895904E2-023C-45AD-AE2D-F1843BD9701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/>
            <a:t>Сертификация/патентование</a:t>
          </a:r>
        </a:p>
      </dgm:t>
    </dgm:pt>
    <dgm:pt modelId="{B0A49976-1AE9-43FC-947E-97532CFE2A4F}" type="parTrans" cxnId="{97D95BC3-2997-4AA6-BC67-9F668DD332A8}">
      <dgm:prSet/>
      <dgm:spPr/>
      <dgm:t>
        <a:bodyPr/>
        <a:lstStyle/>
        <a:p>
          <a:endParaRPr lang="ru-RU"/>
        </a:p>
      </dgm:t>
    </dgm:pt>
    <dgm:pt modelId="{70678EBA-3853-4D04-A31C-E2A5FB90C474}" type="sibTrans" cxnId="{97D95BC3-2997-4AA6-BC67-9F668DD332A8}">
      <dgm:prSet/>
      <dgm:spPr/>
      <dgm:t>
        <a:bodyPr/>
        <a:lstStyle/>
        <a:p>
          <a:endParaRPr lang="ru-RU"/>
        </a:p>
      </dgm:t>
    </dgm:pt>
    <dgm:pt modelId="{5316C1D5-823F-434D-BE43-0193AE378D4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Сопровождение контракта</a:t>
          </a:r>
        </a:p>
      </dgm:t>
    </dgm:pt>
    <dgm:pt modelId="{C04B8CE3-B508-4EEE-A43E-C67E2AE4674D}" type="parTrans" cxnId="{0297DFAE-A25F-496B-B15A-A08A0E533E3E}">
      <dgm:prSet/>
      <dgm:spPr/>
      <dgm:t>
        <a:bodyPr/>
        <a:lstStyle/>
        <a:p>
          <a:endParaRPr lang="ru-RU"/>
        </a:p>
      </dgm:t>
    </dgm:pt>
    <dgm:pt modelId="{2AC19942-38EA-47B6-9425-ABB78ABE0CD4}" type="sibTrans" cxnId="{0297DFAE-A25F-496B-B15A-A08A0E533E3E}">
      <dgm:prSet/>
      <dgm:spPr/>
      <dgm:t>
        <a:bodyPr/>
        <a:lstStyle/>
        <a:p>
          <a:endParaRPr lang="ru-RU"/>
        </a:p>
      </dgm:t>
    </dgm:pt>
    <dgm:pt modelId="{E42CECD5-5892-45BF-8577-04B99F238A1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err="1"/>
            <a:t>Софинансирование</a:t>
          </a:r>
          <a:r>
            <a:rPr lang="ru-RU" sz="2400" dirty="0"/>
            <a:t> доставки</a:t>
          </a:r>
        </a:p>
      </dgm:t>
    </dgm:pt>
    <dgm:pt modelId="{8C2ECEFD-2A7F-429B-B163-488C6BE1E92E}" type="parTrans" cxnId="{691C285E-1FDF-4DF6-9790-7C49C1AFD415}">
      <dgm:prSet/>
      <dgm:spPr/>
      <dgm:t>
        <a:bodyPr/>
        <a:lstStyle/>
        <a:p>
          <a:endParaRPr lang="ru-RU"/>
        </a:p>
      </dgm:t>
    </dgm:pt>
    <dgm:pt modelId="{C8C4B90F-AD5D-48F1-91FE-6B90AD757F43}" type="sibTrans" cxnId="{691C285E-1FDF-4DF6-9790-7C49C1AFD415}">
      <dgm:prSet/>
      <dgm:spPr/>
      <dgm:t>
        <a:bodyPr/>
        <a:lstStyle/>
        <a:p>
          <a:endParaRPr lang="ru-RU"/>
        </a:p>
      </dgm:t>
    </dgm:pt>
    <dgm:pt modelId="{2FB50C44-BF6D-4252-9DE7-A676E8173EC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</a:t>
          </a:r>
          <a:r>
            <a:rPr lang="ru-RU" sz="2400" dirty="0" err="1"/>
            <a:t>маркетплейсы</a:t>
          </a:r>
          <a:endParaRPr lang="ru-RU" sz="2400" dirty="0"/>
        </a:p>
      </dgm:t>
    </dgm:pt>
    <dgm:pt modelId="{61AB1682-2FCA-46D1-99E4-9C9F20124B45}" type="parTrans" cxnId="{FA9D1059-7443-4105-85C8-B1EE46BA0973}">
      <dgm:prSet/>
      <dgm:spPr/>
      <dgm:t>
        <a:bodyPr/>
        <a:lstStyle/>
        <a:p>
          <a:endParaRPr lang="ru-RU"/>
        </a:p>
      </dgm:t>
    </dgm:pt>
    <dgm:pt modelId="{C1998B94-C592-4683-ADEE-3A3B3D5AA6AC}" type="sibTrans" cxnId="{FA9D1059-7443-4105-85C8-B1EE46BA0973}">
      <dgm:prSet/>
      <dgm:spPr/>
      <dgm:t>
        <a:bodyPr/>
        <a:lstStyle/>
        <a:p>
          <a:endParaRPr lang="ru-RU"/>
        </a:p>
      </dgm:t>
    </dgm:pt>
    <dgm:pt modelId="{26DE03A1-9322-4020-8E4A-4B69FE5A6BC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выставки</a:t>
          </a:r>
        </a:p>
      </dgm:t>
    </dgm:pt>
    <dgm:pt modelId="{63891684-2DC6-4ECF-99D1-7966257430C5}" type="parTrans" cxnId="{E7D1E192-0E01-4320-ACFC-4AC498003455}">
      <dgm:prSet/>
      <dgm:spPr/>
      <dgm:t>
        <a:bodyPr/>
        <a:lstStyle/>
        <a:p>
          <a:endParaRPr lang="ru-RU"/>
        </a:p>
      </dgm:t>
    </dgm:pt>
    <dgm:pt modelId="{F320C537-A1A8-4FCE-A37B-7693D510A853}" type="sibTrans" cxnId="{E7D1E192-0E01-4320-ACFC-4AC498003455}">
      <dgm:prSet/>
      <dgm:spPr/>
      <dgm:t>
        <a:bodyPr/>
        <a:lstStyle/>
        <a:p>
          <a:endParaRPr lang="ru-RU"/>
        </a:p>
      </dgm:t>
    </dgm:pt>
    <dgm:pt modelId="{2B9046F9-205B-4FA0-B2CF-DF77D2A9697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Маркетинговые/ патентные исследования</a:t>
          </a:r>
        </a:p>
      </dgm:t>
    </dgm:pt>
    <dgm:pt modelId="{EE3E5F06-4EB9-424F-98D3-5389E7808C5E}" type="parTrans" cxnId="{F032F606-7A4E-4514-AED4-F36742F26934}">
      <dgm:prSet/>
      <dgm:spPr/>
      <dgm:t>
        <a:bodyPr/>
        <a:lstStyle/>
        <a:p>
          <a:endParaRPr lang="ru-RU"/>
        </a:p>
      </dgm:t>
    </dgm:pt>
    <dgm:pt modelId="{6CFAD1F7-8898-491B-AB6C-03B53145AFBA}" type="sibTrans" cxnId="{F032F606-7A4E-4514-AED4-F36742F26934}">
      <dgm:prSet/>
      <dgm:spPr/>
      <dgm:t>
        <a:bodyPr/>
        <a:lstStyle/>
        <a:p>
          <a:endParaRPr lang="ru-RU"/>
        </a:p>
      </dgm:t>
    </dgm:pt>
    <dgm:pt modelId="{1205190A-337B-4B67-9305-5E6D21113267}" type="pres">
      <dgm:prSet presAssocID="{C0781FF8-2411-440F-B270-A17B5439FE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60E22-D6A3-40D7-B2CD-80AD368D931F}" type="pres">
      <dgm:prSet presAssocID="{C0781FF8-2411-440F-B270-A17B5439FE2E}" presName="cycle" presStyleCnt="0"/>
      <dgm:spPr/>
    </dgm:pt>
    <dgm:pt modelId="{2EACDAA4-C506-4653-8C3F-B9DE1722D5BD}" type="pres">
      <dgm:prSet presAssocID="{03A5A25C-E044-4069-A4C0-36DF8E4DABEE}" presName="nodeFirstNode" presStyleLbl="node1" presStyleIdx="0" presStyleCnt="8" custScaleX="13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C6A10-D4DC-478E-8C2F-48E6AE5C745C}" type="pres">
      <dgm:prSet presAssocID="{F28877D6-61BD-41A8-9F67-FAC6832F7197}" presName="sibTransFirstNode" presStyleLbl="bgShp" presStyleIdx="0" presStyleCnt="1" custLinFactNeighborX="34" custLinFactNeighborY="1830"/>
      <dgm:spPr/>
      <dgm:t>
        <a:bodyPr/>
        <a:lstStyle/>
        <a:p>
          <a:endParaRPr lang="ru-RU"/>
        </a:p>
      </dgm:t>
    </dgm:pt>
    <dgm:pt modelId="{4CDD76ED-FCE6-4E73-B436-4F0C6E665860}" type="pres">
      <dgm:prSet presAssocID="{B53BC1DC-7FDC-44A4-B852-F1C6C7250599}" presName="nodeFollowingNodes" presStyleLbl="node1" presStyleIdx="1" presStyleCnt="8" custScaleX="139958" custScaleY="86773" custRadScaleRad="113782" custRadScaleInc="3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A5202-60BD-4425-9674-8D8B9325BEC6}" type="pres">
      <dgm:prSet presAssocID="{2B9046F9-205B-4FA0-B2CF-DF77D2A9697B}" presName="nodeFollowingNodes" presStyleLbl="node1" presStyleIdx="2" presStyleCnt="8" custScaleX="241968" custScaleY="10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0A67A-61F5-4ED8-BE2E-C494B3350C41}" type="pres">
      <dgm:prSet presAssocID="{895904E2-023C-45AD-AE2D-F1843BD97016}" presName="nodeFollowingNodes" presStyleLbl="node1" presStyleIdx="3" presStyleCnt="8" custScaleX="148345" custScaleY="106404" custRadScaleRad="114107" custRadScaleInc="-3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9AA0E-73A6-4C0C-BF2D-6E5681F745CA}" type="pres">
      <dgm:prSet presAssocID="{5316C1D5-823F-434D-BE43-0193AE378D48}" presName="nodeFollowingNodes" presStyleLbl="node1" presStyleIdx="4" presStyleCnt="8" custScaleX="166890" custRadScaleRad="100508" custRadScaleInc="-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47C-7F85-44BE-86F3-38D8F6E84EC7}" type="pres">
      <dgm:prSet presAssocID="{2FB50C44-BF6D-4252-9DE7-A676E8173ECA}" presName="nodeFollowingNodes" presStyleLbl="node1" presStyleIdx="5" presStyleCnt="8" custScaleX="167372" custScaleY="92461" custRadScaleRad="115055" custRadScaleInc="4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418E0-81D8-411C-A911-8CEC071DCBD1}" type="pres">
      <dgm:prSet presAssocID="{26DE03A1-9322-4020-8E4A-4B69FE5A6BC9}" presName="nodeFollowingNodes" presStyleLbl="node1" presStyleIdx="6" presStyleCnt="8" custScaleX="232994" custRadScaleRad="10931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0F43E-92FD-4185-88C5-71FBD0FFA680}" type="pres">
      <dgm:prSet presAssocID="{E42CECD5-5892-45BF-8577-04B99F238A1C}" presName="nodeFollowingNodes" presStyleLbl="node1" presStyleIdx="7" presStyleCnt="8" custScaleX="180861" custScaleY="90092" custRadScaleRad="109682" custRadScaleInc="-2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236B1-60F6-4818-AD20-ABA074E6B60E}" type="presOf" srcId="{895904E2-023C-45AD-AE2D-F1843BD97016}" destId="{B430A67A-61F5-4ED8-BE2E-C494B3350C41}" srcOrd="0" destOrd="0" presId="urn:microsoft.com/office/officeart/2005/8/layout/cycle3"/>
    <dgm:cxn modelId="{A4A5A020-952D-44C8-AC9F-53DA0A38D0AE}" type="presOf" srcId="{2FB50C44-BF6D-4252-9DE7-A676E8173ECA}" destId="{B86D347C-7F85-44BE-86F3-38D8F6E84EC7}" srcOrd="0" destOrd="0" presId="urn:microsoft.com/office/officeart/2005/8/layout/cycle3"/>
    <dgm:cxn modelId="{0297DFAE-A25F-496B-B15A-A08A0E533E3E}" srcId="{C0781FF8-2411-440F-B270-A17B5439FE2E}" destId="{5316C1D5-823F-434D-BE43-0193AE378D48}" srcOrd="4" destOrd="0" parTransId="{C04B8CE3-B508-4EEE-A43E-C67E2AE4674D}" sibTransId="{2AC19942-38EA-47B6-9425-ABB78ABE0CD4}"/>
    <dgm:cxn modelId="{97D95BC3-2997-4AA6-BC67-9F668DD332A8}" srcId="{C0781FF8-2411-440F-B270-A17B5439FE2E}" destId="{895904E2-023C-45AD-AE2D-F1843BD97016}" srcOrd="3" destOrd="0" parTransId="{B0A49976-1AE9-43FC-947E-97532CFE2A4F}" sibTransId="{70678EBA-3853-4D04-A31C-E2A5FB90C474}"/>
    <dgm:cxn modelId="{691C285E-1FDF-4DF6-9790-7C49C1AFD415}" srcId="{C0781FF8-2411-440F-B270-A17B5439FE2E}" destId="{E42CECD5-5892-45BF-8577-04B99F238A1C}" srcOrd="7" destOrd="0" parTransId="{8C2ECEFD-2A7F-429B-B163-488C6BE1E92E}" sibTransId="{C8C4B90F-AD5D-48F1-91FE-6B90AD757F43}"/>
    <dgm:cxn modelId="{E7D1E192-0E01-4320-ACFC-4AC498003455}" srcId="{C0781FF8-2411-440F-B270-A17B5439FE2E}" destId="{26DE03A1-9322-4020-8E4A-4B69FE5A6BC9}" srcOrd="6" destOrd="0" parTransId="{63891684-2DC6-4ECF-99D1-7966257430C5}" sibTransId="{F320C537-A1A8-4FCE-A37B-7693D510A853}"/>
    <dgm:cxn modelId="{5E0A7D78-DE82-44DE-815B-3EDA03D432D1}" type="presOf" srcId="{26DE03A1-9322-4020-8E4A-4B69FE5A6BC9}" destId="{1D4418E0-81D8-411C-A911-8CEC071DCBD1}" srcOrd="0" destOrd="0" presId="urn:microsoft.com/office/officeart/2005/8/layout/cycle3"/>
    <dgm:cxn modelId="{9FCF485A-148B-4619-AF11-5715AF0C4B9E}" srcId="{C0781FF8-2411-440F-B270-A17B5439FE2E}" destId="{03A5A25C-E044-4069-A4C0-36DF8E4DABEE}" srcOrd="0" destOrd="0" parTransId="{AB82AC30-00C8-4E6A-A29E-F316EB76D019}" sibTransId="{F28877D6-61BD-41A8-9F67-FAC6832F7197}"/>
    <dgm:cxn modelId="{FA9D1059-7443-4105-85C8-B1EE46BA0973}" srcId="{C0781FF8-2411-440F-B270-A17B5439FE2E}" destId="{2FB50C44-BF6D-4252-9DE7-A676E8173ECA}" srcOrd="5" destOrd="0" parTransId="{61AB1682-2FCA-46D1-99E4-9C9F20124B45}" sibTransId="{C1998B94-C592-4683-ADEE-3A3B3D5AA6AC}"/>
    <dgm:cxn modelId="{DF03E3E6-03B4-41A8-9A05-2D02FF0854E3}" srcId="{C0781FF8-2411-440F-B270-A17B5439FE2E}" destId="{B53BC1DC-7FDC-44A4-B852-F1C6C7250599}" srcOrd="1" destOrd="0" parTransId="{00C0DFDD-C52D-407E-AA06-9D3ABEA73C2D}" sibTransId="{362E10B9-5E0B-4703-95FF-302360323178}"/>
    <dgm:cxn modelId="{8283C349-5A16-4412-8D3F-A8CADC1FFD64}" type="presOf" srcId="{F28877D6-61BD-41A8-9F67-FAC6832F7197}" destId="{BB5C6A10-D4DC-478E-8C2F-48E6AE5C745C}" srcOrd="0" destOrd="0" presId="urn:microsoft.com/office/officeart/2005/8/layout/cycle3"/>
    <dgm:cxn modelId="{1BA29541-1D99-464E-B8FC-45C031D32D30}" type="presOf" srcId="{03A5A25C-E044-4069-A4C0-36DF8E4DABEE}" destId="{2EACDAA4-C506-4653-8C3F-B9DE1722D5BD}" srcOrd="0" destOrd="0" presId="urn:microsoft.com/office/officeart/2005/8/layout/cycle3"/>
    <dgm:cxn modelId="{145EEA17-25BC-49DB-B83F-5702B5031C86}" type="presOf" srcId="{C0781FF8-2411-440F-B270-A17B5439FE2E}" destId="{1205190A-337B-4B67-9305-5E6D21113267}" srcOrd="0" destOrd="0" presId="urn:microsoft.com/office/officeart/2005/8/layout/cycle3"/>
    <dgm:cxn modelId="{F032F606-7A4E-4514-AED4-F36742F26934}" srcId="{C0781FF8-2411-440F-B270-A17B5439FE2E}" destId="{2B9046F9-205B-4FA0-B2CF-DF77D2A9697B}" srcOrd="2" destOrd="0" parTransId="{EE3E5F06-4EB9-424F-98D3-5389E7808C5E}" sibTransId="{6CFAD1F7-8898-491B-AB6C-03B53145AFBA}"/>
    <dgm:cxn modelId="{84961AF0-155B-4EC4-BA6A-FF3F53D7B862}" type="presOf" srcId="{B53BC1DC-7FDC-44A4-B852-F1C6C7250599}" destId="{4CDD76ED-FCE6-4E73-B436-4F0C6E665860}" srcOrd="0" destOrd="0" presId="urn:microsoft.com/office/officeart/2005/8/layout/cycle3"/>
    <dgm:cxn modelId="{C9D1DEB4-B2EA-4D7C-9843-4517A3D8500A}" type="presOf" srcId="{5316C1D5-823F-434D-BE43-0193AE378D48}" destId="{3DF9AA0E-73A6-4C0C-BF2D-6E5681F745CA}" srcOrd="0" destOrd="0" presId="urn:microsoft.com/office/officeart/2005/8/layout/cycle3"/>
    <dgm:cxn modelId="{3A236508-20A0-45D5-9FCE-44D44F596C04}" type="presOf" srcId="{E42CECD5-5892-45BF-8577-04B99F238A1C}" destId="{3CA0F43E-92FD-4185-88C5-71FBD0FFA680}" srcOrd="0" destOrd="0" presId="urn:microsoft.com/office/officeart/2005/8/layout/cycle3"/>
    <dgm:cxn modelId="{92396770-60AF-4509-BB1A-A6115E7C8CF5}" type="presOf" srcId="{2B9046F9-205B-4FA0-B2CF-DF77D2A9697B}" destId="{6B9A5202-60BD-4425-9674-8D8B9325BEC6}" srcOrd="0" destOrd="0" presId="urn:microsoft.com/office/officeart/2005/8/layout/cycle3"/>
    <dgm:cxn modelId="{96B7E989-5F0A-4CBA-8C10-FDC015D80780}" type="presParOf" srcId="{1205190A-337B-4B67-9305-5E6D21113267}" destId="{64260E22-D6A3-40D7-B2CD-80AD368D931F}" srcOrd="0" destOrd="0" presId="urn:microsoft.com/office/officeart/2005/8/layout/cycle3"/>
    <dgm:cxn modelId="{E4ECDB99-A99C-458D-860D-C2C07BBC2456}" type="presParOf" srcId="{64260E22-D6A3-40D7-B2CD-80AD368D931F}" destId="{2EACDAA4-C506-4653-8C3F-B9DE1722D5BD}" srcOrd="0" destOrd="0" presId="urn:microsoft.com/office/officeart/2005/8/layout/cycle3"/>
    <dgm:cxn modelId="{4CAB6B39-B7D8-4A01-9803-417CE408FDFB}" type="presParOf" srcId="{64260E22-D6A3-40D7-B2CD-80AD368D931F}" destId="{BB5C6A10-D4DC-478E-8C2F-48E6AE5C745C}" srcOrd="1" destOrd="0" presId="urn:microsoft.com/office/officeart/2005/8/layout/cycle3"/>
    <dgm:cxn modelId="{817C6AC0-91D5-41AE-ACFD-652A719B5F0A}" type="presParOf" srcId="{64260E22-D6A3-40D7-B2CD-80AD368D931F}" destId="{4CDD76ED-FCE6-4E73-B436-4F0C6E665860}" srcOrd="2" destOrd="0" presId="urn:microsoft.com/office/officeart/2005/8/layout/cycle3"/>
    <dgm:cxn modelId="{D9978FDD-B201-482B-8209-EF1D180C3EE7}" type="presParOf" srcId="{64260E22-D6A3-40D7-B2CD-80AD368D931F}" destId="{6B9A5202-60BD-4425-9674-8D8B9325BEC6}" srcOrd="3" destOrd="0" presId="urn:microsoft.com/office/officeart/2005/8/layout/cycle3"/>
    <dgm:cxn modelId="{721B9793-DF31-41AD-992D-64C03216E49E}" type="presParOf" srcId="{64260E22-D6A3-40D7-B2CD-80AD368D931F}" destId="{B430A67A-61F5-4ED8-BE2E-C494B3350C41}" srcOrd="4" destOrd="0" presId="urn:microsoft.com/office/officeart/2005/8/layout/cycle3"/>
    <dgm:cxn modelId="{345765F8-DF01-43F4-ABBA-3B482580E13C}" type="presParOf" srcId="{64260E22-D6A3-40D7-B2CD-80AD368D931F}" destId="{3DF9AA0E-73A6-4C0C-BF2D-6E5681F745CA}" srcOrd="5" destOrd="0" presId="urn:microsoft.com/office/officeart/2005/8/layout/cycle3"/>
    <dgm:cxn modelId="{238E8446-BBA3-4C72-BA4E-27DC7C1450A9}" type="presParOf" srcId="{64260E22-D6A3-40D7-B2CD-80AD368D931F}" destId="{B86D347C-7F85-44BE-86F3-38D8F6E84EC7}" srcOrd="6" destOrd="0" presId="urn:microsoft.com/office/officeart/2005/8/layout/cycle3"/>
    <dgm:cxn modelId="{D8232A4B-990B-4519-9E91-C543775ECD88}" type="presParOf" srcId="{64260E22-D6A3-40D7-B2CD-80AD368D931F}" destId="{1D4418E0-81D8-411C-A911-8CEC071DCBD1}" srcOrd="7" destOrd="0" presId="urn:microsoft.com/office/officeart/2005/8/layout/cycle3"/>
    <dgm:cxn modelId="{D138599B-66B6-4E32-B5F5-AE6A303C68EA}" type="presParOf" srcId="{64260E22-D6A3-40D7-B2CD-80AD368D931F}" destId="{3CA0F43E-92FD-4185-88C5-71FBD0FFA68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6A10-D4DC-478E-8C2F-48E6AE5C745C}">
      <dsp:nvSpPr>
        <dsp:cNvPr id="0" name=""/>
        <dsp:cNvSpPr/>
      </dsp:nvSpPr>
      <dsp:spPr>
        <a:xfrm>
          <a:off x="1309333" y="-52182"/>
          <a:ext cx="5443763" cy="5443763"/>
        </a:xfrm>
        <a:prstGeom prst="circularArrow">
          <a:avLst>
            <a:gd name="adj1" fmla="val 5544"/>
            <a:gd name="adj2" fmla="val 330680"/>
            <a:gd name="adj3" fmla="val 14202443"/>
            <a:gd name="adj4" fmla="val 17131489"/>
            <a:gd name="adj5" fmla="val 5757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EACDAA4-C506-4653-8C3F-B9DE1722D5BD}">
      <dsp:nvSpPr>
        <dsp:cNvPr id="0" name=""/>
        <dsp:cNvSpPr/>
      </dsp:nvSpPr>
      <dsp:spPr>
        <a:xfrm>
          <a:off x="2996455" y="1938"/>
          <a:ext cx="2065817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Обучение/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акселерация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</a:pPr>
          <a:endParaRPr lang="ru-RU" sz="2400" kern="1200" dirty="0"/>
        </a:p>
      </dsp:txBody>
      <dsp:txXfrm>
        <a:off x="3034137" y="39620"/>
        <a:ext cx="1990453" cy="696557"/>
      </dsp:txXfrm>
    </dsp:sp>
    <dsp:sp modelId="{4CDD76ED-FCE6-4E73-B436-4F0C6E665860}">
      <dsp:nvSpPr>
        <dsp:cNvPr id="0" name=""/>
        <dsp:cNvSpPr/>
      </dsp:nvSpPr>
      <dsp:spPr>
        <a:xfrm>
          <a:off x="5176254" y="954498"/>
          <a:ext cx="2160732" cy="66981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Поиск покупателя</a:t>
          </a:r>
        </a:p>
      </dsp:txBody>
      <dsp:txXfrm>
        <a:off x="5208952" y="987196"/>
        <a:ext cx="2095336" cy="604423"/>
      </dsp:txXfrm>
    </dsp:sp>
    <dsp:sp modelId="{6B9A5202-60BD-4425-9674-8D8B9325BEC6}">
      <dsp:nvSpPr>
        <dsp:cNvPr id="0" name=""/>
        <dsp:cNvSpPr/>
      </dsp:nvSpPr>
      <dsp:spPr>
        <a:xfrm>
          <a:off x="4482994" y="2322423"/>
          <a:ext cx="3735607" cy="7738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Маркетинговые/ патентные исследования</a:t>
          </a:r>
        </a:p>
      </dsp:txBody>
      <dsp:txXfrm>
        <a:off x="4520769" y="2360198"/>
        <a:ext cx="3660057" cy="698270"/>
      </dsp:txXfrm>
    </dsp:sp>
    <dsp:sp modelId="{B430A67A-61F5-4ED8-BE2E-C494B3350C41}">
      <dsp:nvSpPr>
        <dsp:cNvPr id="0" name=""/>
        <dsp:cNvSpPr/>
      </dsp:nvSpPr>
      <dsp:spPr>
        <a:xfrm>
          <a:off x="5195255" y="3593280"/>
          <a:ext cx="2290215" cy="8213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Сертификация/патентование</a:t>
          </a:r>
        </a:p>
      </dsp:txBody>
      <dsp:txXfrm>
        <a:off x="5235350" y="3633375"/>
        <a:ext cx="2210025" cy="741165"/>
      </dsp:txXfrm>
    </dsp:sp>
    <dsp:sp modelId="{3DF9AA0E-73A6-4C0C-BF2D-6E5681F745CA}">
      <dsp:nvSpPr>
        <dsp:cNvPr id="0" name=""/>
        <dsp:cNvSpPr/>
      </dsp:nvSpPr>
      <dsp:spPr>
        <a:xfrm>
          <a:off x="2805290" y="4646745"/>
          <a:ext cx="2576520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Сопровождение контракта</a:t>
          </a:r>
        </a:p>
      </dsp:txBody>
      <dsp:txXfrm>
        <a:off x="2842972" y="4684427"/>
        <a:ext cx="2501156" cy="696557"/>
      </dsp:txXfrm>
    </dsp:sp>
    <dsp:sp modelId="{B86D347C-7F85-44BE-86F3-38D8F6E84EC7}">
      <dsp:nvSpPr>
        <dsp:cNvPr id="0" name=""/>
        <dsp:cNvSpPr/>
      </dsp:nvSpPr>
      <dsp:spPr>
        <a:xfrm>
          <a:off x="384553" y="3616606"/>
          <a:ext cx="2583962" cy="71372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Международные </a:t>
          </a:r>
          <a:r>
            <a:rPr lang="ru-RU" sz="2400" kern="1200" dirty="0" err="1"/>
            <a:t>маркетплейсы</a:t>
          </a:r>
          <a:endParaRPr lang="ru-RU" sz="2400" kern="1200" dirty="0"/>
        </a:p>
      </dsp:txBody>
      <dsp:txXfrm>
        <a:off x="419394" y="3651447"/>
        <a:ext cx="2514280" cy="644044"/>
      </dsp:txXfrm>
    </dsp:sp>
    <dsp:sp modelId="{1D4418E0-81D8-411C-A911-8CEC071DCBD1}">
      <dsp:nvSpPr>
        <dsp:cNvPr id="0" name=""/>
        <dsp:cNvSpPr/>
      </dsp:nvSpPr>
      <dsp:spPr>
        <a:xfrm>
          <a:off x="-90601" y="2292831"/>
          <a:ext cx="3597063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Международные выставки</a:t>
          </a:r>
        </a:p>
      </dsp:txBody>
      <dsp:txXfrm>
        <a:off x="-52919" y="2330513"/>
        <a:ext cx="3521699" cy="696557"/>
      </dsp:txXfrm>
    </dsp:sp>
    <dsp:sp modelId="{3CA0F43E-92FD-4185-88C5-71FBD0FFA680}">
      <dsp:nvSpPr>
        <dsp:cNvPr id="0" name=""/>
        <dsp:cNvSpPr/>
      </dsp:nvSpPr>
      <dsp:spPr>
        <a:xfrm>
          <a:off x="503812" y="965700"/>
          <a:ext cx="2792211" cy="6954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/>
            <a:t>Софинансирование</a:t>
          </a:r>
          <a:r>
            <a:rPr lang="ru-RU" sz="2400" kern="1200" dirty="0"/>
            <a:t> доставки</a:t>
          </a:r>
        </a:p>
      </dsp:txBody>
      <dsp:txXfrm>
        <a:off x="537761" y="999649"/>
        <a:ext cx="2724313" cy="62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6351" cy="497678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30" y="6"/>
            <a:ext cx="2944754" cy="497678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159E96-861C-44B3-90A7-96AEB8383B49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961"/>
            <a:ext cx="2946351" cy="497678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30" y="9428961"/>
            <a:ext cx="2944754" cy="497678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7BDA29-82F0-4175-B256-2DE6C614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6351" cy="497678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3" y="6"/>
            <a:ext cx="2946351" cy="497678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E65C27-B937-4A34-B6F4-33CB13B391AA}" type="datetimeFigureOut">
              <a:rPr lang="ru-RU"/>
              <a:pPr>
                <a:defRPr/>
              </a:pPr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2" tIns="45295" rIns="90592" bIns="452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1" y="4777089"/>
            <a:ext cx="5437821" cy="3908525"/>
          </a:xfrm>
          <a:prstGeom prst="rect">
            <a:avLst/>
          </a:prstGeom>
        </p:spPr>
        <p:txBody>
          <a:bodyPr vert="horz" lIns="90592" tIns="45295" rIns="90592" bIns="4529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961"/>
            <a:ext cx="2946351" cy="497678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3" y="9428961"/>
            <a:ext cx="2946351" cy="497678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9331F5-8595-4012-BD7C-D5B2ED52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16">
              <a:defRPr/>
            </a:pPr>
            <a:fld id="{209331F5-8595-4012-BD7C-D5B2ED52F276}" type="slidenum">
              <a:rPr lang="ru-RU">
                <a:solidFill>
                  <a:prstClr val="black"/>
                </a:solidFill>
                <a:latin typeface="Calibri"/>
              </a:rPr>
              <a:pPr defTabSz="901916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64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987267" y="3271906"/>
            <a:ext cx="7898130" cy="267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4:notes"/>
          <p:cNvSpPr txBox="1">
            <a:spLocks noGrp="1"/>
          </p:cNvSpPr>
          <p:nvPr>
            <p:ph type="sldNum" idx="12"/>
          </p:nvPr>
        </p:nvSpPr>
        <p:spPr>
          <a:xfrm>
            <a:off x="5591938" y="6456743"/>
            <a:ext cx="4278154" cy="34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1347788"/>
            <a:ext cx="6462713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16">
              <a:defRPr/>
            </a:pPr>
            <a:fld id="{209331F5-8595-4012-BD7C-D5B2ED52F276}" type="slidenum">
              <a:rPr lang="ru-RU">
                <a:solidFill>
                  <a:prstClr val="black"/>
                </a:solidFill>
                <a:latin typeface="Calibri"/>
              </a:rPr>
              <a:pPr defTabSz="901916">
                <a:defRPr/>
              </a:pPr>
              <a:t>20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4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16">
              <a:defRPr/>
            </a:pPr>
            <a:fld id="{209331F5-8595-4012-BD7C-D5B2ED52F276}" type="slidenum">
              <a:rPr lang="ru-RU">
                <a:solidFill>
                  <a:prstClr val="black"/>
                </a:solidFill>
                <a:latin typeface="Calibri"/>
              </a:rPr>
              <a:pPr defTabSz="901916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32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1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987267" y="3271906"/>
            <a:ext cx="7898130" cy="267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16">
              <a:defRPr/>
            </a:pPr>
            <a:fld id="{209331F5-8595-4012-BD7C-D5B2ED52F276}" type="slidenum">
              <a:rPr lang="ru-RU">
                <a:solidFill>
                  <a:prstClr val="black"/>
                </a:solidFill>
                <a:latin typeface="Calibri"/>
              </a:rPr>
              <a:pPr defTabSz="901916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3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1916">
              <a:defRPr/>
            </a:pPr>
            <a:fld id="{209331F5-8595-4012-BD7C-D5B2ED52F276}" type="slidenum">
              <a:rPr lang="ru-RU">
                <a:solidFill>
                  <a:prstClr val="black"/>
                </a:solidFill>
                <a:latin typeface="Calibri"/>
              </a:rPr>
              <a:pPr defTabSz="901916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98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987267" y="3271906"/>
            <a:ext cx="7898130" cy="267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207b62cf5_0_0:notes"/>
          <p:cNvSpPr txBox="1">
            <a:spLocks noGrp="1"/>
          </p:cNvSpPr>
          <p:nvPr>
            <p:ph type="body" idx="1"/>
          </p:nvPr>
        </p:nvSpPr>
        <p:spPr>
          <a:xfrm>
            <a:off x="987267" y="3271906"/>
            <a:ext cx="7898100" cy="26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5207b62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BD01-C9E0-4B84-8C0D-FF7AD9F9B07C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1158-B808-4F5F-9924-2AE55596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1CDE-0EB4-44D5-B4CF-4FA31A51D804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D32-2F3D-47B1-9E70-1F48F92D7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E63-ECF3-46ED-B2D8-749F8FA65959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43A9-6744-48A3-B425-595604C54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3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11277603" y="6052825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2405880" imgH="2322000" progId="">
                  <p:embed/>
                </p:oleObj>
              </mc:Choice>
              <mc:Fallback>
                <p:oleObj r:id="rId3" imgW="2405880" imgH="2322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3" y="6052825"/>
                        <a:ext cx="905783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16" y="496330"/>
            <a:ext cx="8951784" cy="20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4" y="455141"/>
            <a:ext cx="2290621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title"/>
          </p:nvPr>
        </p:nvSpPr>
        <p:spPr>
          <a:xfrm>
            <a:off x="2482935" y="639910"/>
            <a:ext cx="7226130" cy="58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4" b="1" i="0">
                <a:solidFill>
                  <a:srgbClr val="00487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1"/>
          </p:nvPr>
        </p:nvSpPr>
        <p:spPr>
          <a:xfrm>
            <a:off x="623823" y="2371851"/>
            <a:ext cx="10944352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04815" lvl="0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 i="0">
                <a:solidFill>
                  <a:srgbClr val="00487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09630" lvl="1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14446" lvl="2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19261" lvl="3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524076" lvl="4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828891" lvl="5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133707" lvl="6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438522" lvl="7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743337" lvl="8" indent="-1524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9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5E2-C10E-41D5-B4DF-6E2F1A99F31C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6231-FCD0-42B5-9837-2DE7FFC36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6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8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1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8D42-8946-454A-B8EA-85ED6E4160D5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1DAB-0E4E-4D7C-8D23-C69C6839B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7D2B-7933-4ECA-8D08-855A6BC3C371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814-83EF-4029-9D8A-A07C49660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2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6F4-E46F-42DD-9795-58E56484C871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47C7-12FB-42D4-8CDD-3FBD46286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F23-71D9-4AC5-9C8D-C12A1F6F37E1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F775-589F-4C1F-AD9C-95F6E0CC8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0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F6A-0134-4C7C-891C-1D2DFF23DE78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FF7D-C093-40B1-A40E-92F37888A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9250-86C8-4A41-A941-B08839C9F0AF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94CA-EFF8-441B-A349-5CC8B0660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585-C2AB-4FF6-A3A3-6A506150CA0F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D310-4088-4E1E-BCC7-80AA7B23E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CF608-D063-4C3D-9C57-EA9AA3D66C4F}" type="datetime1">
              <a:rPr lang="ru-RU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88929-6854-43FF-8D2C-8DAE3D1C2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9" r:id="rId13"/>
    <p:sldLayoutId id="2147483690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8FB-8A39-4BC9-A5C5-37084DAF60B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hyperlink" Target="https://www.exportcenter.ru/services/made_in_russia/" TargetMode="External"/><Relationship Id="rId4" Type="http://schemas.openxmlformats.org/officeDocument/2006/relationships/hyperlink" Target="http://www.exportcenter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atexport@yandex.ru" TargetMode="External"/><Relationship Id="rId5" Type="http://schemas.openxmlformats.org/officeDocument/2006/relationships/hyperlink" Target="https://t.me/tatarstanexport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vk.com/dom_pr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texport@yandex.r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1714" y="356116"/>
            <a:ext cx="11130709" cy="6502286"/>
            <a:chOff x="1132494" y="1222293"/>
            <a:chExt cx="11872756" cy="8531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94" y="1222293"/>
              <a:ext cx="9971910" cy="6801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9193" r="14905" b="28561"/>
          <a:stretch/>
        </p:blipFill>
        <p:spPr>
          <a:xfrm>
            <a:off x="7011120" y="623277"/>
            <a:ext cx="1850681" cy="801518"/>
          </a:xfrm>
          <a:prstGeom prst="rect">
            <a:avLst/>
          </a:prstGeom>
        </p:spPr>
      </p:pic>
      <p:sp>
        <p:nvSpPr>
          <p:cNvPr id="21" name="object 25"/>
          <p:cNvSpPr txBox="1"/>
          <p:nvPr/>
        </p:nvSpPr>
        <p:spPr>
          <a:xfrm>
            <a:off x="1571348" y="1978455"/>
            <a:ext cx="9161253" cy="388700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поддержки </a:t>
            </a:r>
          </a:p>
          <a:p>
            <a:pPr algn="ctr">
              <a:spcAft>
                <a:spcPts val="800"/>
              </a:spcAft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ориентированных субъектов малого и среднего предпринимательства Республики Татарстан</a:t>
            </a:r>
          </a:p>
          <a:p>
            <a:pPr algn="ctr">
              <a:spcAft>
                <a:spcPts val="800"/>
              </a:spcAft>
            </a:pP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экспорта 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МКК «Фонд поддержки предпринимательства РТ»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Гергерт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Альбина Владимировна 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CAD8B3EB-19E0-4F32-944E-CCF73178BC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234" y="267853"/>
            <a:ext cx="3264339" cy="140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482935" y="639910"/>
            <a:ext cx="7226130" cy="5746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MY EXPORT</a:t>
            </a:r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623823" y="1803400"/>
            <a:ext cx="10944352" cy="3282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0401" y="407992"/>
            <a:ext cx="1912815" cy="110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24" y="1854200"/>
            <a:ext cx="5624577" cy="374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4897" y="1965004"/>
            <a:ext cx="5499100" cy="39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0"/>
            <a:ext cx="12192000" cy="17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31A27-EF14-4A26-8CB3-D229B47A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4" y="267129"/>
            <a:ext cx="2232496" cy="1614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77879D-791E-4861-9F53-6629D907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22" y="2170302"/>
            <a:ext cx="2426241" cy="17676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CEE87D-62CA-48C5-B8A1-394E546B9491}"/>
              </a:ext>
            </a:extLst>
          </p:cNvPr>
          <p:cNvSpPr/>
          <p:nvPr/>
        </p:nvSpPr>
        <p:spPr>
          <a:xfrm>
            <a:off x="1648736" y="350989"/>
            <a:ext cx="614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Raleway"/>
              </a:rPr>
              <a:t>Программа «Сделано в России» </a:t>
            </a:r>
            <a:endParaRPr lang="ru-RU" sz="2800" b="1" i="0" dirty="0">
              <a:solidFill>
                <a:srgbClr val="0033CC"/>
              </a:solidFill>
              <a:effectLst/>
              <a:latin typeface="Raleway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D1EB42-F763-44AE-A587-71B235C1BEB2}"/>
              </a:ext>
            </a:extLst>
          </p:cNvPr>
          <p:cNvSpPr/>
          <p:nvPr/>
        </p:nvSpPr>
        <p:spPr>
          <a:xfrm>
            <a:off x="1083013" y="959426"/>
            <a:ext cx="4150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91919"/>
                </a:solidFill>
                <a:latin typeface="Raleway"/>
              </a:rPr>
              <a:t>Для кого: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компании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сегмента МСП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65D2D8-3DD4-48D9-A6E1-C779D7C93397}"/>
              </a:ext>
            </a:extLst>
          </p:cNvPr>
          <p:cNvSpPr/>
          <p:nvPr/>
        </p:nvSpPr>
        <p:spPr>
          <a:xfrm>
            <a:off x="1083013" y="1972307"/>
            <a:ext cx="1060963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91919"/>
                </a:solidFill>
                <a:latin typeface="Raleway"/>
              </a:rPr>
              <a:t>Бонусы: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в каталоге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 in Russia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Рекламно-информационная компания кампания на приоритетных рынках;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продвижение на базе каталога на приоритетных рынках;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Кобрендинговые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продукты (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 in Russia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российский бренд);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Брендирование карточки товара в национальных онлайн-магазинах РЭЦ;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«Онлайн-полки» для сертифицированных товаров;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баллы при отборе в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дегустационно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-выставочные павильоны.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91919"/>
                </a:solidFill>
                <a:latin typeface="Raleway"/>
              </a:rPr>
              <a:t>Механизм: 1.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Авторизоваться на сайте </a:t>
            </a:r>
            <a:r>
              <a:rPr lang="en-US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exportcenter</a:t>
            </a:r>
            <a:r>
              <a:rPr lang="ru-RU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91919"/>
                </a:solidFill>
                <a:latin typeface="Raleway"/>
              </a:rPr>
              <a:t>2.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и подать заявку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68CAF4-EDA7-4020-A1B1-9E2F9B7BB8F3}"/>
              </a:ext>
            </a:extLst>
          </p:cNvPr>
          <p:cNvSpPr/>
          <p:nvPr/>
        </p:nvSpPr>
        <p:spPr>
          <a:xfrm>
            <a:off x="5233481" y="913259"/>
            <a:ext cx="5035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91919"/>
                </a:solidFill>
                <a:latin typeface="Raleway"/>
              </a:rPr>
              <a:t>Срок: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10 рабочих дней</a:t>
            </a:r>
          </a:p>
          <a:p>
            <a:pPr>
              <a:spcAft>
                <a:spcPts val="0"/>
              </a:spcAft>
            </a:pP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191919"/>
                </a:solidFill>
                <a:latin typeface="Raleway" pitchFamily="2" charset="-52"/>
              </a:rPr>
              <a:t>Стоимость: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B7B31-AC7E-6B8D-8220-816EBA4E40EF}"/>
              </a:ext>
            </a:extLst>
          </p:cNvPr>
          <p:cNvSpPr txBox="1"/>
          <p:nvPr/>
        </p:nvSpPr>
        <p:spPr>
          <a:xfrm>
            <a:off x="1083013" y="6111902"/>
            <a:ext cx="10885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https://www.exportcenter.ru/services/made_in_russia/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197DC8-86A9-44B0-B252-6E370A2E41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6180" r="19457" b="16933"/>
          <a:stretch/>
        </p:blipFill>
        <p:spPr>
          <a:xfrm>
            <a:off x="10374587" y="4163605"/>
            <a:ext cx="1468799" cy="15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207b62cf5_0_0"/>
          <p:cNvSpPr txBox="1">
            <a:spLocks noGrp="1"/>
          </p:cNvSpPr>
          <p:nvPr>
            <p:ph type="title"/>
          </p:nvPr>
        </p:nvSpPr>
        <p:spPr>
          <a:xfrm>
            <a:off x="1320800" y="381001"/>
            <a:ext cx="3543030" cy="861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dirty="0">
                <a:latin typeface="Calibri"/>
                <a:ea typeface="Calibri"/>
                <a:cs typeface="Calibri"/>
                <a:sym typeface="Calibri"/>
              </a:rPr>
            </a:br>
            <a:endParaRPr sz="2800" dirty="0"/>
          </a:p>
        </p:txBody>
      </p:sp>
      <p:sp>
        <p:nvSpPr>
          <p:cNvPr id="312" name="Google Shape;312;g25207b62cf5_0_0"/>
          <p:cNvSpPr txBox="1">
            <a:spLocks noGrp="1"/>
          </p:cNvSpPr>
          <p:nvPr>
            <p:ph type="body" idx="1"/>
          </p:nvPr>
        </p:nvSpPr>
        <p:spPr>
          <a:xfrm>
            <a:off x="1000000" y="466994"/>
            <a:ext cx="4805464" cy="573477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SzPts val="1100"/>
            </a:pPr>
            <a:r>
              <a:rPr lang="ru-RU" sz="2400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Компенсация затрат </a:t>
            </a:r>
          </a:p>
          <a:p>
            <a:pPr marL="0" indent="0" algn="ctr">
              <a:buSzPts val="1100"/>
            </a:pPr>
            <a:r>
              <a:rPr lang="ru-RU" sz="2400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 участие в зарубежных международных выставках</a:t>
            </a:r>
          </a:p>
          <a:p>
            <a:pPr marL="0" indent="0" algn="ctr">
              <a:buSzPts val="1100"/>
            </a:pPr>
            <a:endParaRPr lang="ru-RU" sz="2267" dirty="0">
              <a:solidFill>
                <a:srgbClr val="0033CC"/>
              </a:solidFill>
              <a:highlight>
                <a:schemeClr val="lt1"/>
              </a:highlight>
            </a:endParaRPr>
          </a:p>
          <a:p>
            <a:pPr marL="0" indent="0" algn="ctr">
              <a:buSzPts val="1100"/>
            </a:pPr>
            <a:r>
              <a:rPr lang="ru-RU" sz="2400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+mn-ea"/>
                <a:cs typeface="Arial"/>
              </a:rPr>
              <a:t>Компенсируются:</a:t>
            </a:r>
          </a:p>
          <a:p>
            <a:pPr marL="0" indent="0" algn="ctr">
              <a:buSzPts val="1100"/>
            </a:pPr>
            <a:endParaRPr sz="2400" dirty="0">
              <a:solidFill>
                <a:srgbClr val="0033CC"/>
              </a:solidFill>
              <a:highlight>
                <a:srgbClr val="FFFFFF"/>
              </a:highlight>
              <a:latin typeface="Arial"/>
              <a:ea typeface="+mn-ea"/>
              <a:cs typeface="Arial"/>
            </a:endParaRPr>
          </a:p>
          <a:p>
            <a:pPr marL="342900" indent="-342900" algn="ctr">
              <a:buSzPts val="1100"/>
              <a:buFont typeface="Wingdings" panose="05000000000000000000" pitchFamily="2" charset="2"/>
              <a:buChar char="ü"/>
            </a:pPr>
            <a:r>
              <a:rPr lang="ru-RU" sz="2000" b="0" dirty="0">
                <a:solidFill>
                  <a:schemeClr val="tx1"/>
                </a:solidFill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расходы на аренду выставочной площади (в т. ч. оборудованной), необходимой мебели и оборудования</a:t>
            </a:r>
            <a:endParaRPr sz="2000" b="0" dirty="0">
              <a:solidFill>
                <a:schemeClr val="tx1"/>
              </a:solidFill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SzPts val="1100"/>
              <a:buFont typeface="Wingdings" panose="05000000000000000000" pitchFamily="2" charset="2"/>
              <a:buChar char="ü"/>
            </a:pPr>
            <a:endParaRPr sz="2000" b="0" dirty="0">
              <a:solidFill>
                <a:schemeClr val="tx1"/>
              </a:solidFill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SzPts val="1100"/>
              <a:buFont typeface="Wingdings" panose="05000000000000000000" pitchFamily="2" charset="2"/>
              <a:buChar char="ü"/>
            </a:pPr>
            <a:r>
              <a:rPr lang="ru-RU" sz="2000" b="0" dirty="0">
                <a:solidFill>
                  <a:schemeClr val="tx1"/>
                </a:solidFill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регистрационный сбор за участие</a:t>
            </a:r>
            <a:endParaRPr sz="2000" b="0" dirty="0">
              <a:solidFill>
                <a:schemeClr val="tx1"/>
              </a:solidFill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buSzPts val="1100"/>
            </a:pPr>
            <a:endParaRPr lang="ru-RU" sz="2333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indent="0" algn="ctr">
              <a:lnSpc>
                <a:spcPct val="115000"/>
              </a:lnSpc>
              <a:buSzPts val="1100"/>
            </a:pPr>
            <a:endParaRPr sz="2333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indent="0" algn="ctr">
              <a:lnSpc>
                <a:spcPct val="115000"/>
              </a:lnSpc>
              <a:buSzPts val="1100"/>
            </a:pPr>
            <a:r>
              <a:rPr lang="ru-RU" sz="2333" i="1" dirty="0">
                <a:solidFill>
                  <a:srgbClr val="0033CC"/>
                </a:solidFill>
                <a:highlight>
                  <a:schemeClr val="lt1"/>
                </a:highlight>
              </a:rPr>
              <a:t>Сумма компенсации (одна выставка): 700 тыс. руб. </a:t>
            </a:r>
            <a:endParaRPr sz="2933" dirty="0"/>
          </a:p>
          <a:p>
            <a:pPr indent="-160875">
              <a:buClr>
                <a:srgbClr val="004875"/>
              </a:buClr>
              <a:buSzPts val="3400"/>
            </a:pPr>
            <a:endParaRPr sz="2267" dirty="0"/>
          </a:p>
        </p:txBody>
      </p:sp>
      <p:grpSp>
        <p:nvGrpSpPr>
          <p:cNvPr id="313" name="Google Shape;313;g25207b62cf5_0_0"/>
          <p:cNvGrpSpPr/>
          <p:nvPr/>
        </p:nvGrpSpPr>
        <p:grpSpPr>
          <a:xfrm>
            <a:off x="0" y="6928"/>
            <a:ext cx="12192000" cy="173735"/>
            <a:chOff x="0" y="0"/>
            <a:chExt cx="18288000" cy="260603"/>
          </a:xfrm>
        </p:grpSpPr>
        <p:pic>
          <p:nvPicPr>
            <p:cNvPr id="314" name="Google Shape;314;g25207b62cf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2223" y="0"/>
              <a:ext cx="6513575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25207b62cf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15098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g25207b62cf5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95988" y="0"/>
              <a:ext cx="6192012" cy="260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g25207b62cf5_0_0"/>
          <p:cNvSpPr txBox="1"/>
          <p:nvPr/>
        </p:nvSpPr>
        <p:spPr>
          <a:xfrm>
            <a:off x="0" y="0"/>
            <a:ext cx="2000000" cy="26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164444823928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816C96-21B8-483C-9036-92C373076FB3}"/>
              </a:ext>
            </a:extLst>
          </p:cNvPr>
          <p:cNvSpPr/>
          <p:nvPr/>
        </p:nvSpPr>
        <p:spPr>
          <a:xfrm>
            <a:off x="5941043" y="466994"/>
            <a:ext cx="6096000" cy="5786199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Компенсация затрат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на транспортировку продукции </a:t>
            </a:r>
          </a:p>
          <a:p>
            <a:pPr algn="ctr"/>
            <a:endParaRPr lang="ru-RU" sz="2400" b="1" dirty="0">
              <a:solidFill>
                <a:srgbClr val="0033CC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</a:rPr>
              <a:t>АПК:</a:t>
            </a:r>
          </a:p>
          <a:p>
            <a:pPr marL="0" indent="0" algn="ctr"/>
            <a:r>
              <a:rPr lang="ru-RU" sz="2000" dirty="0">
                <a:highlight>
                  <a:schemeClr val="lt1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25 % фактических понесенных затрат при ее транспортировке до конечного покупателя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endParaRPr lang="ru-RU" sz="2400" b="1" dirty="0">
              <a:solidFill>
                <a:srgbClr val="0033CC"/>
              </a:solidFill>
              <a:highlight>
                <a:srgbClr val="FFFFFF"/>
              </a:highlight>
              <a:latin typeface="Arial"/>
              <a:cs typeface="Arial"/>
              <a:sym typeface="Cambria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ПРОМПРОДУКЦИЯ:</a:t>
            </a:r>
          </a:p>
          <a:p>
            <a:pPr marL="0" indent="0" algn="ctr"/>
            <a:r>
              <a:rPr lang="ru-RU" sz="20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80% фактически понесённых затрат, но не более 25% стоимости поставляемой продукции;</a:t>
            </a:r>
          </a:p>
          <a:p>
            <a:pPr marL="0" indent="0" algn="ctr"/>
            <a:endParaRPr lang="ru-RU" sz="2000" dirty="0"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indent="0" algn="ctr"/>
            <a:r>
              <a:rPr lang="ru-RU" sz="24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ЛПК:</a:t>
            </a:r>
          </a:p>
          <a:p>
            <a:pPr marL="0" indent="0" algn="ctr"/>
            <a:r>
              <a:rPr lang="ru-RU" sz="20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50% ,80% ,100% затрат на поставку промышленной продукции ЛПК.</a:t>
            </a:r>
          </a:p>
          <a:p>
            <a:pPr marL="0" indent="0"/>
            <a:endParaRPr lang="ru-RU" sz="2000" dirty="0">
              <a:highlight>
                <a:schemeClr val="lt1"/>
              </a:highlight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965200" y="330200"/>
            <a:ext cx="10363200" cy="861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solidFill>
                  <a:srgbClr val="0033CC"/>
                </a:solidFill>
              </a:rPr>
              <a:t>Размещение продукции агропромышленного комплекса (АПК) в </a:t>
            </a:r>
            <a:r>
              <a:rPr lang="ru-RU" sz="2800" dirty="0" err="1">
                <a:solidFill>
                  <a:srgbClr val="0033CC"/>
                </a:solidFill>
              </a:rPr>
              <a:t>дегустационно</a:t>
            </a:r>
            <a:r>
              <a:rPr lang="ru-RU" sz="2800" dirty="0">
                <a:solidFill>
                  <a:srgbClr val="0033CC"/>
                </a:solidFill>
              </a:rPr>
              <a:t>-демонстрационном павильоне</a:t>
            </a:r>
            <a:endParaRPr sz="2800" dirty="0">
              <a:solidFill>
                <a:srgbClr val="0033CC"/>
              </a:solidFill>
            </a:endParaRPr>
          </a:p>
        </p:txBody>
      </p:sp>
      <p:sp>
        <p:nvSpPr>
          <p:cNvPr id="324" name="Google Shape;324;p24"/>
          <p:cNvSpPr txBox="1">
            <a:spLocks noGrp="1"/>
          </p:cNvSpPr>
          <p:nvPr>
            <p:ph type="body" idx="1"/>
          </p:nvPr>
        </p:nvSpPr>
        <p:spPr>
          <a:xfrm>
            <a:off x="797668" y="1091463"/>
            <a:ext cx="10530732" cy="738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ru-RU" sz="2800" b="0" u="sng" dirty="0">
                <a:solidFill>
                  <a:schemeClr val="tx1"/>
                </a:solidFill>
              </a:rPr>
              <a:t>КНР, Вьетнам, ОАЭ, Египет, Саудовская Аравия, Турция</a:t>
            </a:r>
            <a:endParaRPr sz="2800" b="0" u="sng" dirty="0">
              <a:solidFill>
                <a:schemeClr val="tx1"/>
              </a:solidFill>
            </a:endParaRPr>
          </a:p>
        </p:txBody>
      </p:sp>
      <p:grpSp>
        <p:nvGrpSpPr>
          <p:cNvPr id="325" name="Google Shape;325;p24"/>
          <p:cNvGrpSpPr/>
          <p:nvPr/>
        </p:nvGrpSpPr>
        <p:grpSpPr>
          <a:xfrm>
            <a:off x="1" y="1"/>
            <a:ext cx="12191999" cy="173735"/>
            <a:chOff x="0" y="0"/>
            <a:chExt cx="18287999" cy="260603"/>
          </a:xfrm>
        </p:grpSpPr>
        <p:pic>
          <p:nvPicPr>
            <p:cNvPr id="326" name="Google Shape;326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2223" y="0"/>
              <a:ext cx="6513576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15099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95988" y="0"/>
              <a:ext cx="6192011" cy="260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AD2D5-E6E8-4A54-8F30-F5878AE7C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706" y="2109701"/>
            <a:ext cx="10805249" cy="42446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81705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509727" y="4967246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2659A802-F039-402E-B613-E6B87062F259}"/>
              </a:ext>
            </a:extLst>
          </p:cNvPr>
          <p:cNvSpPr/>
          <p:nvPr/>
        </p:nvSpPr>
        <p:spPr>
          <a:xfrm>
            <a:off x="827270" y="1712033"/>
            <a:ext cx="5088586" cy="95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buClr>
                <a:srgbClr val="0070C0"/>
              </a:buClr>
            </a:pPr>
            <a:r>
              <a:rPr lang="ru-RU" sz="1400" b="1" dirty="0">
                <a:solidFill>
                  <a:schemeClr val="tx1"/>
                </a:solidFill>
                <a:latin typeface="Circe" panose="020B0502020203020203" pitchFamily="34" charset="-52"/>
              </a:rPr>
              <a:t>Кредит резидентам РФ для финансирования исполнения экспортного контракта по поставкам высокотехнологичных* продуктов и услуг (ВТП) иностранным покупателям</a:t>
            </a:r>
            <a:r>
              <a:rPr lang="ru-RU" sz="1400" dirty="0">
                <a:solidFill>
                  <a:schemeClr val="tx1"/>
                </a:solidFill>
                <a:latin typeface="Circe" panose="020B0502020203020203" pitchFamily="34" charset="-52"/>
              </a:rPr>
              <a:t>.</a:t>
            </a:r>
          </a:p>
          <a:p>
            <a:pPr algn="just">
              <a:buClr>
                <a:srgbClr val="0070C0"/>
              </a:buClr>
            </a:pPr>
            <a:endParaRPr lang="ru-RU" sz="800" dirty="0">
              <a:solidFill>
                <a:schemeClr val="tx1"/>
              </a:solidFill>
              <a:latin typeface="Circe" panose="020B0502020203020203" pitchFamily="34" charset="-52"/>
            </a:endParaRPr>
          </a:p>
          <a:p>
            <a:pPr algn="just">
              <a:buClr>
                <a:srgbClr val="0070C0"/>
              </a:buClr>
            </a:pPr>
            <a:r>
              <a:rPr lang="ru-RU" sz="800" dirty="0">
                <a:solidFill>
                  <a:schemeClr val="tx1"/>
                </a:solidFill>
                <a:latin typeface="Circe" panose="020B0502020203020203" pitchFamily="34" charset="-52"/>
              </a:rPr>
              <a:t>* - высокотехнологичные товары, работы и услуги, перечень которых утвержден Приказом Минпромторга РФ №3092 от 16.09.2020 г. (с изменениями и дополнениями к нему).</a:t>
            </a: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54CFA2E4-D1E1-4DC8-BFF8-ECECA2B58A2C}"/>
              </a:ext>
            </a:extLst>
          </p:cNvPr>
          <p:cNvSpPr/>
          <p:nvPr/>
        </p:nvSpPr>
        <p:spPr>
          <a:xfrm>
            <a:off x="6496959" y="1721690"/>
            <a:ext cx="5555610" cy="1061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0070C0"/>
              </a:buClr>
            </a:pPr>
            <a:r>
              <a:rPr lang="ru-RU" sz="1400" b="1" dirty="0">
                <a:solidFill>
                  <a:schemeClr val="tx1"/>
                </a:solidFill>
                <a:latin typeface="Circe" panose="020B0502020203020203" pitchFamily="34" charset="-52"/>
              </a:rPr>
              <a:t>Расходы, связанные с исполнением обязательств по экспортному контракту</a:t>
            </a:r>
            <a:r>
              <a:rPr lang="ru-RU" sz="1400" dirty="0">
                <a:solidFill>
                  <a:schemeClr val="tx1"/>
                </a:solidFill>
                <a:latin typeface="Circe" panose="020B0502020203020203" pitchFamily="34" charset="-52"/>
              </a:rPr>
              <a:t>:</a:t>
            </a:r>
          </a:p>
          <a:p>
            <a:pPr marL="171450" indent="-171450">
              <a:buClr>
                <a:srgbClr val="0070C0"/>
              </a:buClr>
              <a:buFontTx/>
              <a:buChar char="−"/>
            </a:pPr>
            <a:r>
              <a:rPr lang="ru-RU" sz="1400" dirty="0">
                <a:solidFill>
                  <a:schemeClr val="tx1"/>
                </a:solidFill>
                <a:latin typeface="Circe" panose="020B0502020203020203" pitchFamily="34" charset="-52"/>
              </a:rPr>
              <a:t>приобретение сырья, материалов, оборудования и комплектующих; </a:t>
            </a:r>
          </a:p>
          <a:p>
            <a:pPr marL="171450" indent="-171450">
              <a:buClr>
                <a:srgbClr val="0070C0"/>
              </a:buClr>
              <a:buFontTx/>
              <a:buChar char="−"/>
            </a:pPr>
            <a:r>
              <a:rPr lang="ru-RU" sz="1400" dirty="0">
                <a:solidFill>
                  <a:schemeClr val="tx1"/>
                </a:solidFill>
                <a:latin typeface="Circe" panose="020B0502020203020203" pitchFamily="34" charset="-52"/>
              </a:rPr>
              <a:t>оплата транспортных и таможенных расходов; </a:t>
            </a:r>
          </a:p>
          <a:p>
            <a:pPr marL="171450" indent="-171450">
              <a:buClr>
                <a:srgbClr val="0070C0"/>
              </a:buClr>
              <a:buFontTx/>
              <a:buChar char="−"/>
            </a:pPr>
            <a:r>
              <a:rPr lang="ru-RU" sz="1400" dirty="0">
                <a:solidFill>
                  <a:schemeClr val="tx1"/>
                </a:solidFill>
                <a:latin typeface="Circe" panose="020B0502020203020203" pitchFamily="34" charset="-52"/>
              </a:rPr>
              <a:t>оплата заработной платы, налогов и соц. платежей, связанных с заработной платой (не более 50% от суммы транша)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C645021-9971-4508-9CEB-8F8AA04D0C70}"/>
              </a:ext>
            </a:extLst>
          </p:cNvPr>
          <p:cNvSpPr/>
          <p:nvPr/>
        </p:nvSpPr>
        <p:spPr>
          <a:xfrm>
            <a:off x="784399" y="3507786"/>
            <a:ext cx="5363323" cy="256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08000" indent="-1080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marL="108000" indent="-1080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AF8C60-AD2F-4701-B0BD-079E4F98C262}"/>
              </a:ext>
            </a:extLst>
          </p:cNvPr>
          <p:cNvSpPr/>
          <p:nvPr/>
        </p:nvSpPr>
        <p:spPr>
          <a:xfrm>
            <a:off x="741295" y="1440633"/>
            <a:ext cx="5174561" cy="216000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8FDDF3-E4BE-4683-870C-7E5133204E97}"/>
              </a:ext>
            </a:extLst>
          </p:cNvPr>
          <p:cNvSpPr/>
          <p:nvPr/>
        </p:nvSpPr>
        <p:spPr>
          <a:xfrm>
            <a:off x="784399" y="1424850"/>
            <a:ext cx="5252785" cy="2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3871C0"/>
              </a:buClr>
            </a:pPr>
            <a:r>
              <a:rPr lang="ru-RU" sz="14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Описание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BE40257-AE1F-443D-8F82-72EF42689BA1}"/>
              </a:ext>
            </a:extLst>
          </p:cNvPr>
          <p:cNvSpPr/>
          <p:nvPr/>
        </p:nvSpPr>
        <p:spPr>
          <a:xfrm>
            <a:off x="6496959" y="1432867"/>
            <a:ext cx="5252785" cy="233566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89E0ED-DDE6-408A-819B-3BF5FAB3EC6B}"/>
              </a:ext>
            </a:extLst>
          </p:cNvPr>
          <p:cNvSpPr/>
          <p:nvPr/>
        </p:nvSpPr>
        <p:spPr>
          <a:xfrm>
            <a:off x="6530553" y="1441481"/>
            <a:ext cx="5140967" cy="18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3871C0"/>
              </a:buClr>
            </a:pPr>
            <a:r>
              <a:rPr lang="ru-RU" sz="14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Цели Кредитного продукта «ДЕНЬГИ НА ЭКСПОРТ» </a:t>
            </a: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557212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1F8684-6B69-4A86-9AD1-7C8EBFB4A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79" y="668216"/>
            <a:ext cx="1472934" cy="30152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A871310-0D40-4D1A-9D0C-BFDA1C76F429}"/>
              </a:ext>
            </a:extLst>
          </p:cNvPr>
          <p:cNvSpPr/>
          <p:nvPr/>
        </p:nvSpPr>
        <p:spPr>
          <a:xfrm>
            <a:off x="784399" y="3064987"/>
            <a:ext cx="10879664" cy="215999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A6A150C-052A-4D07-9750-C42A35CF8BD5}"/>
              </a:ext>
            </a:extLst>
          </p:cNvPr>
          <p:cNvSpPr/>
          <p:nvPr/>
        </p:nvSpPr>
        <p:spPr>
          <a:xfrm>
            <a:off x="860598" y="3072635"/>
            <a:ext cx="6759401" cy="22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3871C0"/>
              </a:buClr>
            </a:pPr>
            <a:r>
              <a:rPr lang="ru-RU" sz="14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Основные параметры Кредитного продукта «ДЕНЬГИ НА ЭКСПОРТ»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3E11CD-FC6E-430C-865B-32D6C0C6FB7A}"/>
              </a:ext>
            </a:extLst>
          </p:cNvPr>
          <p:cNvSpPr/>
          <p:nvPr/>
        </p:nvSpPr>
        <p:spPr>
          <a:xfrm>
            <a:off x="717014" y="3336789"/>
            <a:ext cx="4079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b="1" dirty="0">
                <a:latin typeface="Circe" panose="020B0502020203020203" pitchFamily="34" charset="-52"/>
                <a:cs typeface="Arial" panose="020B0604020202020204" pitchFamily="34" charset="0"/>
              </a:rPr>
              <a:t>не более 50 млн. руб.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b="1" dirty="0">
                <a:latin typeface="Circe" panose="020B0502020203020203" pitchFamily="34" charset="-52"/>
                <a:cs typeface="Arial" panose="020B0604020202020204" pitchFamily="34" charset="0"/>
              </a:rPr>
              <a:t>не более 80% от суммы экспортного контракта</a:t>
            </a:r>
            <a:endParaRPr lang="ru-RU" sz="14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5CFB1F9-E3ED-4B0F-B54D-BEFD02A062E4}"/>
              </a:ext>
            </a:extLst>
          </p:cNvPr>
          <p:cNvSpPr/>
          <p:nvPr/>
        </p:nvSpPr>
        <p:spPr>
          <a:xfrm>
            <a:off x="6192838" y="4387309"/>
            <a:ext cx="33812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не более 2 лет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не более срока исполнения обязательств по экспортному контракту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сроки траншей: 6 или 12 месяцев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D3CC480-93B8-4F81-9B5E-6B9446FE3D89}"/>
              </a:ext>
            </a:extLst>
          </p:cNvPr>
          <p:cNvSpPr/>
          <p:nvPr/>
        </p:nvSpPr>
        <p:spPr>
          <a:xfrm>
            <a:off x="717015" y="4261527"/>
            <a:ext cx="4477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Цена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ставка: </a:t>
            </a:r>
            <a:r>
              <a:rPr lang="ru-RU" sz="1400" dirty="0" smtClean="0">
                <a:latin typeface="Circe" panose="020B0502020203020203" pitchFamily="34" charset="-52"/>
                <a:cs typeface="Arial" panose="020B0604020202020204" pitchFamily="34" charset="0"/>
              </a:rPr>
              <a:t>4,5% (КС </a:t>
            </a: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ЦБ минус 7,5%, но не менее </a:t>
            </a:r>
            <a:r>
              <a:rPr lang="ru-RU" sz="1400" dirty="0" smtClean="0">
                <a:latin typeface="Circe" panose="020B0502020203020203" pitchFamily="34" charset="-52"/>
                <a:cs typeface="Arial" panose="020B0604020202020204" pitchFamily="34" charset="0"/>
              </a:rPr>
              <a:t>2,5</a:t>
            </a: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% </a:t>
            </a:r>
            <a:r>
              <a:rPr lang="ru-RU" sz="1400" dirty="0" smtClean="0">
                <a:latin typeface="Circe" panose="020B0502020203020203" pitchFamily="34" charset="-52"/>
                <a:cs typeface="Arial" panose="020B0604020202020204" pitchFamily="34" charset="0"/>
              </a:rPr>
              <a:t>годовых)</a:t>
            </a:r>
            <a:endParaRPr lang="ru-RU" sz="14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комиссия за открытие кредитной линии:</a:t>
            </a:r>
          </a:p>
          <a:p>
            <a:pPr marL="268288" lvl="1" indent="-88900">
              <a:buFontTx/>
              <a:buChar char="-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1% при траншах 6 мес.</a:t>
            </a:r>
          </a:p>
          <a:p>
            <a:pPr marL="268288" lvl="1" indent="-88900">
              <a:buFontTx/>
              <a:buChar char="-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1,5% при траншах 12 мес.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691D6DB-2BF5-4412-A7C8-C6708400A68C}"/>
              </a:ext>
            </a:extLst>
          </p:cNvPr>
          <p:cNvSpPr/>
          <p:nvPr/>
        </p:nvSpPr>
        <p:spPr>
          <a:xfrm>
            <a:off x="6185034" y="3452370"/>
            <a:ext cx="3947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Обеспечение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Поручительства взаимосвязанных компаний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Поручительства бенефициаров </a:t>
            </a:r>
            <a:b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(с совокупной долей владения более 50%)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36F16FA-2FAE-4FD1-B9C7-684BAB3A3750}"/>
              </a:ext>
            </a:extLst>
          </p:cNvPr>
          <p:cNvSpPr/>
          <p:nvPr/>
        </p:nvSpPr>
        <p:spPr>
          <a:xfrm>
            <a:off x="739283" y="5639660"/>
            <a:ext cx="43296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Условия предоставления кредитного продукта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Один кредит – один контракт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Поставляемая продукция – только ВТП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Доля российской составляющей не менее 50%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Открытие расчетного счета в АО РОСЭКСИМБАНК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98AEA8-E366-41B3-B87E-4A2F70C1E99B}"/>
              </a:ext>
            </a:extLst>
          </p:cNvPr>
          <p:cNvSpPr txBox="1"/>
          <p:nvPr/>
        </p:nvSpPr>
        <p:spPr>
          <a:xfrm>
            <a:off x="860598" y="399202"/>
            <a:ext cx="8171766" cy="798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КРЕДИТОВАНИЕ</a:t>
            </a:r>
            <a:r>
              <a:rPr lang="en-US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.</a:t>
            </a:r>
            <a:endParaRPr lang="ru-RU" sz="3300" dirty="0">
              <a:solidFill>
                <a:srgbClr val="0070C0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ДЕНЬГИ НА ЭКСПОРТ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9715CD2-C615-4ABD-86DF-2B7335DB878A}"/>
              </a:ext>
            </a:extLst>
          </p:cNvPr>
          <p:cNvSpPr/>
          <p:nvPr/>
        </p:nvSpPr>
        <p:spPr>
          <a:xfrm>
            <a:off x="6292919" y="5782321"/>
            <a:ext cx="3731438" cy="156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Срок рассмотрения</a:t>
            </a:r>
          </a:p>
          <a:p>
            <a:pPr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10 рабочих дней</a:t>
            </a:r>
          </a:p>
          <a:p>
            <a:pPr>
              <a:buClr>
                <a:srgbClr val="3871C0"/>
              </a:buClr>
            </a:pPr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с даты предоставления полного пакета документов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9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07013" y="724256"/>
            <a:ext cx="9406646" cy="453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dirty="0">
                <a:solidFill>
                  <a:srgbClr val="205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ОТСРОЧКИ ПЛАТЕЖА ДЛЯ ЭКСПОРТЁРОВ МСП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1584267"/>
            <a:ext cx="835914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dirty="0">
                <a:latin typeface="Circe Light"/>
              </a:rPr>
              <a:t>Страховая стоимость – до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10 000 000 рублей</a:t>
            </a:r>
            <a:r>
              <a:rPr lang="ru-RU" sz="2000" dirty="0">
                <a:latin typeface="Circe Light"/>
              </a:rPr>
              <a:t>, (лимит </a:t>
            </a:r>
            <a:r>
              <a:rPr lang="ru-RU" sz="2000" dirty="0" err="1">
                <a:latin typeface="Circe Light"/>
              </a:rPr>
              <a:t>неревольверный</a:t>
            </a:r>
            <a:r>
              <a:rPr lang="ru-RU" sz="2000" dirty="0">
                <a:latin typeface="Circe Light"/>
              </a:rPr>
              <a:t>)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latin typeface="Circe Light"/>
              </a:rPr>
              <a:t>Максимальная сумма выплаты возмещения –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70%</a:t>
            </a:r>
            <a:r>
              <a:rPr lang="ru-RU" sz="2000" dirty="0">
                <a:latin typeface="Circe Light"/>
              </a:rPr>
              <a:t> от суммы неплатежа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latin typeface="Circe Light"/>
              </a:rPr>
              <a:t>Страховая премия –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20 000 рублей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Circe Light"/>
              </a:rPr>
              <a:t>Покрываются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коммерческие</a:t>
            </a:r>
            <a:r>
              <a:rPr lang="ru-RU" sz="2000" dirty="0">
                <a:latin typeface="Circe Light"/>
              </a:rPr>
              <a:t> и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политические</a:t>
            </a:r>
            <a:r>
              <a:rPr lang="ru-RU" sz="2000" dirty="0">
                <a:latin typeface="Circe Light"/>
              </a:rPr>
              <a:t> риски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latin typeface="Circe Light"/>
              </a:rPr>
              <a:t>Период страхования – до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1 года</a:t>
            </a:r>
          </a:p>
          <a:p>
            <a:pPr>
              <a:spcAft>
                <a:spcPts val="2400"/>
              </a:spcAft>
            </a:pPr>
            <a:r>
              <a:rPr lang="ru-RU" sz="2000" dirty="0">
                <a:latin typeface="Circe Light"/>
              </a:rPr>
              <a:t>По одному Договору страхования могут быть застрахованы поставки по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одному</a:t>
            </a:r>
            <a:r>
              <a:rPr lang="ru-RU" sz="2000" dirty="0">
                <a:latin typeface="Circe Light"/>
              </a:rPr>
              <a:t> или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нескольким</a:t>
            </a:r>
            <a:r>
              <a:rPr lang="ru-RU" sz="2000" dirty="0">
                <a:latin typeface="Circe Light"/>
              </a:rPr>
              <a:t> экспортным контрактам в отношении одного иностранного контрагента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Circe Light"/>
              </a:rPr>
              <a:t>Экспорт товаров (работ, услуг)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российского</a:t>
            </a:r>
            <a:r>
              <a:rPr lang="ru-RU" sz="2000" dirty="0">
                <a:latin typeface="Circe Ligh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irce Light"/>
              </a:rPr>
              <a:t>производства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1596513" y="1430623"/>
            <a:ext cx="780695" cy="7866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691" y="3459289"/>
            <a:ext cx="356950" cy="3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20" y="2217300"/>
            <a:ext cx="428421" cy="428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79" y="2838361"/>
            <a:ext cx="436441" cy="428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" y="5762548"/>
            <a:ext cx="391557" cy="43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3" y="3995042"/>
            <a:ext cx="372505" cy="3725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0" y="4661650"/>
            <a:ext cx="434290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2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84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8994" r="50745" b="7145"/>
          <a:stretch/>
        </p:blipFill>
        <p:spPr bwMode="auto">
          <a:xfrm rot="775493">
            <a:off x="4964062" y="1415103"/>
            <a:ext cx="3657601" cy="49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807404">
            <a:off x="4968801" y="1263812"/>
            <a:ext cx="3541059" cy="51486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95165" y="1408885"/>
            <a:ext cx="79309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– до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000 000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комиссии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ru-RU" b="1" dirty="0">
              <a:solidFill>
                <a:srgbClr val="20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– минимальный комплект </a:t>
            </a:r>
            <a:r>
              <a:rPr lang="ru-RU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позиций</a:t>
            </a:r>
            <a:r>
              <a:rPr lang="en-US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b="1" dirty="0">
              <a:solidFill>
                <a:srgbClr val="20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 </a:t>
            </a:r>
            <a:r>
              <a:rPr lang="ru-RU" b="1" dirty="0" err="1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РОСЭКСИМБАНКом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дней**</a:t>
            </a:r>
          </a:p>
        </p:txBody>
      </p:sp>
      <p:sp>
        <p:nvSpPr>
          <p:cNvPr id="4" name="Shape 1723"/>
          <p:cNvSpPr txBox="1"/>
          <p:nvPr/>
        </p:nvSpPr>
        <p:spPr>
          <a:xfrm>
            <a:off x="2616739" y="716419"/>
            <a:ext cx="9416375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ts val="3140"/>
              </a:lnSpc>
            </a:pPr>
            <a:r>
              <a:rPr lang="ru-RU" sz="2400" b="1" dirty="0">
                <a:solidFill>
                  <a:srgbClr val="283E6E"/>
                </a:solidFill>
              </a:rPr>
              <a:t>НУЛЕВОЙ НДС ЭКСПОРТЕРА. Возврат НДС с использованием гарантии</a:t>
            </a:r>
            <a:endParaRPr lang="ru-RU" sz="2400" b="1" dirty="0">
              <a:solidFill>
                <a:srgbClr val="283E6E"/>
              </a:solidFill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5AE9F-298E-404A-9F7C-C2F6F25C2E30}"/>
              </a:ext>
            </a:extLst>
          </p:cNvPr>
          <p:cNvSpPr txBox="1"/>
          <p:nvPr/>
        </p:nvSpPr>
        <p:spPr>
          <a:xfrm>
            <a:off x="5491369" y="3647735"/>
            <a:ext cx="58608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3600"/>
              </a:spcBef>
              <a:buFont typeface="Wingdings" panose="05000000000000000000" pitchFamily="2" charset="2"/>
              <a:buChar char="ü"/>
              <a:defRPr sz="22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b="1" dirty="0"/>
              <a:t>Кто может получить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Субъект МСП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Экспортер </a:t>
            </a:r>
            <a:r>
              <a:rPr lang="ru-RU" sz="1400" dirty="0" err="1"/>
              <a:t>несырьевых</a:t>
            </a:r>
            <a:r>
              <a:rPr lang="ru-RU" sz="1400" dirty="0"/>
              <a:t> товаров или услуг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Срок ведения деятельности – не менее 24 месяцев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Положительная прибыль за последние два года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Наличие положительного опыта возмещения НДС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/>
              <a:t>Готовность предоставить поручительства собственников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424576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84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8994" r="50745" b="7145"/>
          <a:stretch/>
        </p:blipFill>
        <p:spPr bwMode="auto">
          <a:xfrm rot="775493">
            <a:off x="4964062" y="1415103"/>
            <a:ext cx="3657601" cy="49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807404">
            <a:off x="4968801" y="1263812"/>
            <a:ext cx="3541059" cy="51486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95165" y="1408885"/>
            <a:ext cx="79309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суммы отгруженного товара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краткосрочной дебиторской задолженности (отсрочка платежа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 месяцев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долгосрочной дебиторской задолженности (отсрочка платежа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12 месяцев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hape 1723"/>
          <p:cNvSpPr txBox="1"/>
          <p:nvPr/>
        </p:nvSpPr>
        <p:spPr>
          <a:xfrm>
            <a:off x="3055173" y="716419"/>
            <a:ext cx="8977942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ts val="314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Кредитование. Экспортный факторинг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5AE9F-298E-404A-9F7C-C2F6F25C2E30}"/>
              </a:ext>
            </a:extLst>
          </p:cNvPr>
          <p:cNvSpPr txBox="1"/>
          <p:nvPr/>
        </p:nvSpPr>
        <p:spPr>
          <a:xfrm>
            <a:off x="5491369" y="3647735"/>
            <a:ext cx="58608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3600"/>
              </a:spcBef>
              <a:buFont typeface="Wingdings" panose="05000000000000000000" pitchFamily="2" charset="2"/>
              <a:buChar char="ü"/>
              <a:defRPr sz="22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Пакет документов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Запрос на предварительные условия финансирования; 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Финансовая отчетность/бухгалтерская отчетность иностранного покупателя по требованиям законодательства страны импортера;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Копия или проект экспортного контракта; 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Оборотно-сальдовые ведомости компании-экспортера в разрезе контрагентов за последние 12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234414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84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8994" r="50745" b="7145"/>
          <a:stretch/>
        </p:blipFill>
        <p:spPr bwMode="auto">
          <a:xfrm rot="775493">
            <a:off x="4964062" y="1415103"/>
            <a:ext cx="3657601" cy="49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807404">
            <a:off x="4968801" y="1263812"/>
            <a:ext cx="3541059" cy="51486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95165" y="1408885"/>
            <a:ext cx="7930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-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100%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суммы экспортного контракта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российских рублях, долларах США, евро или валюте экспортного контракта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12 лет</a:t>
            </a:r>
          </a:p>
        </p:txBody>
      </p:sp>
      <p:sp>
        <p:nvSpPr>
          <p:cNvPr id="4" name="Shape 1723"/>
          <p:cNvSpPr txBox="1"/>
          <p:nvPr/>
        </p:nvSpPr>
        <p:spPr>
          <a:xfrm>
            <a:off x="3227294" y="716419"/>
            <a:ext cx="8805820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l" fontAlgn="auto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irce"/>
              </a:rPr>
              <a:t>Кредитование. Прямой кредит иностранному покупателю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5AE9F-298E-404A-9F7C-C2F6F25C2E30}"/>
              </a:ext>
            </a:extLst>
          </p:cNvPr>
          <p:cNvSpPr txBox="1"/>
          <p:nvPr/>
        </p:nvSpPr>
        <p:spPr>
          <a:xfrm>
            <a:off x="5469855" y="2729493"/>
            <a:ext cx="58608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3600"/>
              </a:spcBef>
              <a:buFont typeface="Wingdings" panose="05000000000000000000" pitchFamily="2" charset="2"/>
              <a:buChar char="ü"/>
              <a:defRPr sz="22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Пакет документов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Запрос на предварительные условия кредитования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Финансовая отчетность по заемщику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Расшифровка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забалансовых обязательств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кредитного портфеля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Расшифровка дебиторской и кредиторской задолженности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Копия документа, подтверждающего государственную регистрацию заемщика (иностранного покупателя) в качестве юридического лица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Бизнес-справка о заемщике (иностранном покупателе)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Копия или проект контракта с российским поставщиком, под реализацию которого требуется финансирование.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59650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84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8994" r="50745" b="7145"/>
          <a:stretch/>
        </p:blipFill>
        <p:spPr bwMode="auto">
          <a:xfrm rot="775493">
            <a:off x="4964062" y="1415103"/>
            <a:ext cx="3657601" cy="49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807404">
            <a:off x="4968801" y="1263812"/>
            <a:ext cx="3541059" cy="51486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95165" y="1408885"/>
            <a:ext cx="7930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-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100%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суммы экспортного контракта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российских рублях, долларах США, евро или валюте экспортного контракта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5 лет</a:t>
            </a:r>
          </a:p>
        </p:txBody>
      </p:sp>
      <p:sp>
        <p:nvSpPr>
          <p:cNvPr id="4" name="Shape 1723"/>
          <p:cNvSpPr txBox="1"/>
          <p:nvPr/>
        </p:nvSpPr>
        <p:spPr>
          <a:xfrm>
            <a:off x="3227294" y="716419"/>
            <a:ext cx="8805820" cy="3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l" fontAlgn="auto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irce"/>
              </a:rPr>
              <a:t>Финансирование на цели приобретения импортной продукции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  <a:latin typeface="Circ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5AE9F-298E-404A-9F7C-C2F6F25C2E30}"/>
              </a:ext>
            </a:extLst>
          </p:cNvPr>
          <p:cNvSpPr txBox="1"/>
          <p:nvPr/>
        </p:nvSpPr>
        <p:spPr>
          <a:xfrm>
            <a:off x="5469855" y="2754228"/>
            <a:ext cx="58608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3600"/>
              </a:spcBef>
              <a:buFont typeface="Wingdings" panose="05000000000000000000" pitchFamily="2" charset="2"/>
              <a:buChar char="ü"/>
              <a:defRPr sz="2200">
                <a:solidFill>
                  <a:srgbClr val="205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180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Пакет документов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Запрос на предварительные условия кредитования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Финансовая отчетность по заемщику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Расшифровка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забалансовых обязательств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кредитного портфеля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Расшифровка дебиторской и кредиторской задолженности </a:t>
            </a: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Копия документа, подтверждающего государственную регистрацию заемщика (иностранного покупателя) в качестве юридического лица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Бизнес-справка о заемщике (иностранном покупателе)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Копия или проект контракта с российским поставщиком, под реализацию которого требуется финансирование.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8477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BB452D-378B-4ED9-B4B1-02AC15072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6098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5498AEC7-2666-40DA-B789-B7AE263DDA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0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8491" y="369085"/>
            <a:ext cx="946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Новостной канал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0025" y="1308025"/>
            <a:ext cx="6985225" cy="234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по региональным и федеральным мерам поддержки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о старте приема заявок на услуги ЦПЭ и РЭЦ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Анонсы и записи мероприятий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Запросы иностранных покупателей и т.д.</a:t>
            </a:r>
          </a:p>
        </p:txBody>
      </p:sp>
      <p:pic>
        <p:nvPicPr>
          <p:cNvPr id="14" name="Google Shape;59;p1">
            <a:extLst>
              <a:ext uri="{FF2B5EF4-FFF2-40B4-BE49-F238E27FC236}">
                <a16:creationId xmlns:a16="http://schemas.microsoft.com/office/drawing/2014/main" id="{90EFFE2C-1624-4C0A-AEE7-C1CB80F056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6AF0C-EB7A-4349-AD75-4815E3D7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27" y="1828801"/>
            <a:ext cx="3010373" cy="30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7BE1D203-E1EC-4A28-87C2-83DC50C174CE}"/>
              </a:ext>
            </a:extLst>
          </p:cNvPr>
          <p:cNvSpPr txBox="1">
            <a:spLocks/>
          </p:cNvSpPr>
          <p:nvPr/>
        </p:nvSpPr>
        <p:spPr bwMode="auto">
          <a:xfrm>
            <a:off x="1290167" y="5037125"/>
            <a:ext cx="2992629" cy="5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5" tooltip="https://t.me/tatarstanexpor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t.me/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5" tooltip="https://t.me/tatarstanexpor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tatarstanexport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ru-RU" sz="1800" dirty="0">
              <a:solidFill>
                <a:srgbClr val="0033CC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028BE6-62F7-4951-8D35-D8A09B69B60D}"/>
              </a:ext>
            </a:extLst>
          </p:cNvPr>
          <p:cNvSpPr/>
          <p:nvPr/>
        </p:nvSpPr>
        <p:spPr>
          <a:xfrm>
            <a:off x="5001464" y="3882963"/>
            <a:ext cx="6096000" cy="23083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222-90-60, доб 271,272,278,279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(987) 270-06-91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tatexport@yandex.ru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Казань, ул. Петербургская д.28, Дом предпринимателя</a:t>
            </a:r>
          </a:p>
        </p:txBody>
      </p:sp>
    </p:spTree>
    <p:extLst>
      <p:ext uri="{BB962C8B-B14F-4D97-AF65-F5344CB8AC3E}">
        <p14:creationId xmlns:p14="http://schemas.microsoft.com/office/powerpoint/2010/main" val="140159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3231999-EEA8-45EE-A4DB-0FEC0953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24" y="0"/>
            <a:ext cx="3493311" cy="1170533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06069" y="355714"/>
            <a:ext cx="11130709" cy="6502286"/>
            <a:chOff x="1132494" y="1222293"/>
            <a:chExt cx="11872756" cy="853187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494" y="1222293"/>
              <a:ext cx="9971910" cy="6801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00F30B-9C8A-4F5E-A612-679BD9D10A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26151" y="1061764"/>
            <a:ext cx="2994487" cy="33379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4E1F40-3BE4-4327-9EEF-44E8CE7E3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47" y="1027458"/>
            <a:ext cx="3017856" cy="30178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B7A0C7-A0BB-40A5-B797-F85AB7E66BC5}"/>
              </a:ext>
            </a:extLst>
          </p:cNvPr>
          <p:cNvSpPr txBox="1"/>
          <p:nvPr/>
        </p:nvSpPr>
        <p:spPr>
          <a:xfrm>
            <a:off x="7235353" y="3974019"/>
            <a:ext cx="269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9"/>
              </a:rPr>
              <a:t>vk.com/</a:t>
            </a:r>
            <a:r>
              <a:rPr lang="en-US" sz="2400" b="1" dirty="0" err="1">
                <a:hlinkClick r:id="rId9"/>
              </a:rPr>
              <a:t>dom_pred</a:t>
            </a:r>
            <a:endParaRPr lang="ru-RU" sz="2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E76CD8-4DB1-4A69-B3B3-B61BB230B0C4}"/>
              </a:ext>
            </a:extLst>
          </p:cNvPr>
          <p:cNvSpPr/>
          <p:nvPr/>
        </p:nvSpPr>
        <p:spPr>
          <a:xfrm>
            <a:off x="2854002" y="150980"/>
            <a:ext cx="544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Каналы связи с бизнесом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2776" y="4502073"/>
            <a:ext cx="5317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группы в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Стройка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АПК 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Деревообработка и Мебель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Здравоохранение</a:t>
            </a:r>
          </a:p>
        </p:txBody>
      </p:sp>
      <p:sp>
        <p:nvSpPr>
          <p:cNvPr id="19" name="AutoShape 2" descr="data:image/png;base64,iVBORw0KGgoAAAANSUhEUgAAAMYAAADGCAYAAACJm/9dAAAAAXNSR0IArs4c6QAADqBJREFUeF7t3eFOI8sOBODl/R/6XFbJlUCQzHydMp0sdaTzaz1uu1xluycB3v78+fPf+/9P/99//30f5tvb27ex37K/legtP7fsU/HoubsK9dvy/cuqCuMdBCXobyPKb8u3wri24Arj/iyqMHbN6oNzU4XpKrVW4BT+2oDWon38qU6MToxTLKowTsH080apwnRirNUuhf/LTwx9q7MG99enUm+ZNB4tWIoou+LUc7Wh7MJH87pV95urVIXxM5fRVCH1tbKeW2FcEagwKowz4tEJr/ZnYnjEphPjAL2uUmv0UqKr/VpU55+qMCqM82wBSyW62kMoS6YVRoWxRJyjh5Toan90/qP/HhOGrhx6KVTgNJ5db0s0r0cL/v/nFZ/UuSmcU/FrPPxWalegmti0IJVAFcYFMcVhF98qjCvDtWAVxs+8taswFgmqwOnkSb22nhbeLZoqPir46cmcil/r3omxKEglUIXRVeoUZ1TBaj/dyU4l+cGowqgwTnFGiZ5aaU4Fd8JIib5rJUjhrPnqaqdxnijRJxP1//KrlAKUsleiVBidGKe4pwruxLjAmsItJWytS+rcUyT7YKS4dWIowouX9U6MToxTVFMFa2c6FcQDRq/S+VI4a769YyySK1WwxeMffkyJ0onRiXGKdClhKEFTnSzlJxX/rng0/pT9KZL95juGAp0iUMpPKv5d8Wj8KfsK44pAasKkCJTyo0RRQqj/V7FXHJQ/L/9WSguZInTKTyr+XfFo/Cn7CqMTQznwyT5FRO240/YKisbTiXFFWAm0q0MrITSvV7FXHMaFoQGpvRYm5V/9pD5X0de4qXM135T9dH01zlvx8MTQg9V+Gjgl4q34UwTVeFLnal1S9tP11TgrjIOVSQFNEbTCuCCfwlPrWGFUGMqZEftOjEVYp4HTDt1VarGQNx6brq9G24nRiaGcGbF/eWGMoPKAU33dVvsL2ErEXfYPUGPk0V/3h2N2Fb5CvS/UEXY/4LTCuIJX4u6dMA9weOTRCqPC+ESsXRN1hN0POK0wKowK4xsBVRgVRoXxnTDed+v/Hpg42x/d9bmEnjsN8654dPXaTpiTAbxVGBeklLi7iHirrrviqTBOKu2nzZQQt+KrMNYqV2Gs4Tb+VIWx9vmANgKdVCn/4wS6cUBXqYPLtxIiNZGUENogUsTtxNBK/ZC9EiJFXD03RcRnE2qFESb6LmJpIdU+BVMKH41f7TVf9b/LftsqlSr8sxVG45meANPE0nyn40n5rzAO7hgKtBKlwrgg8GzfVaswKoxP2pxuBOp/l32FUWFUGN+M7QqjwqgwJoWhl+ldr031DqC7r/qfxkHjfzZ7xUdXr5t3vNR3pSqMlCTuX0b1sv5sRNd4KoyDlUYJkaJpqpAaj34gqJ3yVewrjArjEwcqjPutRBsW49lVKlsAnQzaEXVypgi0a8IoPhpn7xiLjFViLR7z5THucG9/fxjz638a/7PZbxPG+8H0E3y7CqYAKUH15YESSONJ+Z+u164JpniqPf/M9zTQKYIyEDc6rgpS45/2P12vCiN8Od7VEbWQ08Sd9l9haIu82HdiXHHTTp8SdoVxJSLekdbofv6pCqPC+MSW2FsdJHrq3PPUv29ZYVQYFcY3Gol9iXBa8epfV6PfttJovtqJU/VKrax815r+gE8D0stxCjgligpPcVBiKW6ab4WhCBysIkoILXCFcbArh15DKy1U2Cn7lOC7Sh1UPCU8bRBKFG0oKQLpuYqn2qfyqjAqjE8IqIArjAMCpTrcNNC6EmzrWPi6U3FLdVY9V/FU+1Re/Lp2F7H03BhAwzu6XuI1L/WfImKqXpqvnnsLnwpjcRKmCqbE1XPVf4VxQbjCqDBO3TFUYNq51X76LlRhVBgVxjccqDAqjAqjwni+v5yUWlFSd4OUH12N1H7bKpU6WBN+ldd/mtdvw1PrmMJTPzbgt1K/rZCpzq1vjZQQKfsUgZQnKZx1sqn9zTuGJpwqmHYaTVjtU3n9Njy1joqz1lHtK4xrRVKdrBPjPsVTOCvR1b7CqDAeeiulk7DC0Nm4+NpUO4Hap9JQAqXO1ZVG8dG8XkYY74nR75XSS5sWWIHTQuqqsytfLMufadwU513xxxpBhXGBcrrwqYKpn+lGkGocKWErPjfrXmFUGB/JpERXeyWuClv9VxgHO10nxgUgJbraK3ErjMW3Q0poBTpVeCXErh1d81V7xUHrpf47MToxPiGgDSVlr8R9GWGkEtOE9XKm/jWvaaIc6Pj0P6c6+ukDFye/1kv5oPUa/2UICqgmkPJfYSiS9+2VuBVGeKXRcqZ2dxWwnqt5pYQ9fa76V5xTAuvEOKiUriJqr0RR+13xdGI86U6pnSPVcXcRMRW/Ck/PVf+dGFfEUkBUGBcEdgn15SfGO3bfflcqRVDdrVOFVD9qr51yGodU/NrRUzg8m5D4a+eawDQhpgvz2+KvMK6TthMju3KkOrf6UfuUAKYbk8aZ2nQ6MQ5eHnRiKDXXGo1uInqHVP8VRoWxxvyDp3SCKXErjIO3VdOjvBNjTTcvL4xbP4+hia3Bd/6pZ+so04JR/BWfVPzTnVvj1EZ5077CuL8Ta+G1MHpZVPvp+NX/tIAV/wrjYCWbLlhqAlQY57eMj5Za35vfldJCroV7/ilN7Nk6meKZslccUh13l4BT8VcYB2+lpomlBFL76fjVvza43jEWX/+dnzkXy2cjlsaj9krcVMfdFWcq/v59jIOJoR1regWaJroSWu21kaXsNc4Ko8L4xD0lkNqniK5+NM4Ko8KoML5RWYVRYVQYFYZfvnvHuLBm191JVya9g93KqxOjE6MTQyaGXla0s2on0Pffqc6hfvR14TRuirPGr/5TvErx4Wa+7/8Q+dHW6QKngNDCVBj3V6kKI7xyKKAVhiKWtd+Ff6qRKRqxH1TqxLgPvV5etZDT9hXGFWFVaoVRYZwRZ4pXKaH2jrEo+N4xesd46LWdEkgVn5pIem4qL41fVy+117dPqU6v556ZQh9tNM7xiZEikPpR4CqM7Mo3LUitb4WhiB28VVN3WoBOjDVBTtelE6PCOMUxnQBq31Vq82X32QrQidGJ8aOX+FNt8INR7xhrBN21Omp9Nc7xVerZOuL0iNd8pyfYNIE031QD2pXXtk++lbjT9kpcJYr6V0KovXZWzbfCOLhLKCFSBVMhpeJUgr46gRQ3xUftY/x5P3jLt2uVuNP2WmDtoOpfCaH2KQL9q3l1lTpglApSCdqJoYjdt08JvsKoMD4hkGoEry54FoaOTl05tDBqr/1J/acIobg9W17T8Y/nq3eMCuOCgI5sLeQ0saYFPx2/4sn5Vhj3IWZA3/4O4cf/mybWdF7T8SvCnG+FUWF8RCA1CSuMK6qqyNRKljp3Oh7tcNPEUtz07jQdv+LJ+XZidGJ0YnzlAL+VerbOsSse7kB499CVJmWfmpypjq5+1P4mbjoxdhFRC3bLPjXiK4z7b+eUoMor9a986MRYRLjCqDA+UUeVnerQnRgXBFKC1LroudpvlFfqvxPjADElhApSd30u2I27ip6rOFQY10op0FrglOK10yghKoy1SaX11Tqqf+Un/xmAlGBSiamfVPwqMO24ShSNR3HTBpHyr35S9a0wrshPE7HCUIqv2VcYa7jFvvynHbrCWCwYPlZhIGD/N08BV2Hcv3sslufhx1L17SrVVeohMuoK+tBhJx6uME6A9J1JCrhOjH98YrwX+NtfhrDIux9/THf3XW9XpgWZwkELOH2u+k9NsLcK42c6X4WhkrtflxSeNxtlhVFhrFF2jbh6VieGInZwadYNMTWCb6WR6nDqR3HQMihxp/2n6thVavGtlBZYCZ0SWIWhlbpOwq5SXaXWqPOPr1Lv6b3EW6ldnU9Jk5oMqXP1LVwqfvWj9tMTlT/g04Kl7CuM+0gqPno30N1dia72FcYVAS28ClILnyqMxqnndmKsrXydGOHLd6rzqWC0cXRiXBC+Wa/eMbKX7wrjgHChn0DUycmNoMKoMD6SLCVs9aP224Sho1lH/7Ptvq8STwpn9aN3sBR/9FzNi1epVGIaKI+80C8yqzDuV0oJmuKPnqt8qzAW3249m1C18Cl7JWiFkUL+4O3Q9A7aidGJ8REB/k2EYR18cfdsHfrZ4pnGXxuEXoI1fp1U6r+rVFcp5cwneyXor1ulFCDtKNqhtdoavxZY/Wv80/FM+9d81T61cvMqlSq8JqAF27USpPDRhvKv5lthLF6+FTglrgpS/Wv80/FM+9d81V4b7s2G8v4P337tPHWAdr6uUvepME3caf9KdLVP8bar1AHyz0aU6Xim/SvR1b7CUMQOVjWdbKmdXtOYJu60f81X7SsMRWzRfvrO8NsEmSLuYjm/PBb7HCNFFAVIO1kKuFS+Go/mOx1nKh6tu+Km9hWGIra4ei0ec7qTvfoKV2EsXmqn30opcac7cVepCwLPhvOveytVYSgCF/uuUlfcpkee+tfCrJX/61PP1sm6SqUqe1/w/+zE0JUsZZ8t21dv0w1FcZjOd1djqjAOLtlKxGmiaDw6aSuM653n7/r4XTG1AEoI9T9dYCXErk72bLhp3dV+F86dGJ0Yn7iqDUKJrvYVxiJB9TKa6ri7CpaKP4WbEl3td+HcibEoyF0FqzBUWmv2LIy1Y84/lRrlStzUHeZWpilCp/DRiZHKS/2cZ8710oy/6fAmDnr51kDVPlX4CkORv08sJfQ0/ipsbnwVxgViBi70i960Eai9yiNF6JSfVPxc3wqjwvhIvhShU34qjMVLsI5UXQmm/esEUPsUsRS3CkORP7BPFX66MCn/mq/aa3mm81KBpeKPrVIa0LQ9JzZ8B9B8NX6dVNP+NV+13xU//6CSJjZtr8Dt6nyv0hFVeM9W31T8FcZBZfVzBiWKClsLP+1f81X7XfFXGBXGKa7qpD3l9IRRhXECpO9MFDgtcCfGBXXFbbGcXx7T+upE1RX3n/2rrVrgCqPC+Cie/wGjavg0ACHt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25579" y="4657052"/>
            <a:ext cx="5317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Сувениры и подарки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Продукты питания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Текстиль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Химия, нефть и газ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6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6240" y="571269"/>
            <a:ext cx="11130709" cy="6502286"/>
            <a:chOff x="1132494" y="1222293"/>
            <a:chExt cx="11872756" cy="8531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94" y="1222293"/>
              <a:ext cx="9971910" cy="6801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9" name="object 14"/>
          <p:cNvSpPr txBox="1">
            <a:spLocks/>
          </p:cNvSpPr>
          <p:nvPr/>
        </p:nvSpPr>
        <p:spPr>
          <a:xfrm>
            <a:off x="1467430" y="3250251"/>
            <a:ext cx="9566665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4B9C1C-4034-443F-AF74-2D96D9AFC742}"/>
              </a:ext>
            </a:extLst>
          </p:cNvPr>
          <p:cNvSpPr/>
          <p:nvPr/>
        </p:nvSpPr>
        <p:spPr>
          <a:xfrm>
            <a:off x="2741431" y="1085866"/>
            <a:ext cx="72730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222-90-60, доб 271,272,278,279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(987) 270-06-91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tatexport@yandex.ru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Казань, ул. Петербургская д.28, Дом предпринимателя</a:t>
            </a: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A40BBE4A-F5C3-4FC9-AF47-7F3C5267C1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7125" y="1324672"/>
            <a:ext cx="5118876" cy="5055083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Маркетинговые/патентные исследования </a:t>
            </a:r>
          </a:p>
          <a:p>
            <a:pPr marL="0" indent="0" algn="ctr">
              <a:buNone/>
            </a:pPr>
            <a:endParaRPr lang="ru-RU" sz="24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Индивидуальные маркетинговые исследования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2400" i="1" dirty="0">
                <a:solidFill>
                  <a:srgbClr val="0033CC"/>
                </a:solidFill>
              </a:rPr>
              <a:t> до 80%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33CC"/>
                </a:solidFill>
              </a:rPr>
              <a:t>но не более 300 тыс. руб. на МСП</a:t>
            </a: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0FCBF38-6677-481A-ADE2-13A178654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6">
            <a:extLst>
              <a:ext uri="{FF2B5EF4-FFF2-40B4-BE49-F238E27FC236}">
                <a16:creationId xmlns:a16="http://schemas.microsoft.com/office/drawing/2014/main" id="{614CC39C-9F61-4AB8-8359-4D48F08E4FD3}"/>
              </a:ext>
            </a:extLst>
          </p:cNvPr>
          <p:cNvSpPr txBox="1">
            <a:spLocks/>
          </p:cNvSpPr>
          <p:nvPr/>
        </p:nvSpPr>
        <p:spPr bwMode="auto">
          <a:xfrm>
            <a:off x="6206248" y="1324671"/>
            <a:ext cx="5583676" cy="50550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spc="-67" dirty="0">
                <a:solidFill>
                  <a:srgbClr val="0033CC"/>
                </a:solidFill>
                <a:latin typeface="Trebuchet MS"/>
              </a:rPr>
              <a:t>Сертификация/оформление прав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spc="-67" dirty="0">
                <a:solidFill>
                  <a:srgbClr val="0033CC"/>
                </a:solidFill>
                <a:latin typeface="Trebuchet MS"/>
              </a:rPr>
              <a:t>на результаты интеллектуальной деятельности 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400" dirty="0"/>
              <a:t>Стандартизация, сертификация, разрешения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400" dirty="0"/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400" i="1" dirty="0"/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2400" i="1" dirty="0">
                <a:solidFill>
                  <a:srgbClr val="0033CC"/>
                </a:solidFill>
              </a:rPr>
              <a:t> до 80%</a:t>
            </a:r>
            <a:r>
              <a:rPr lang="en-US" sz="2400" i="1" dirty="0">
                <a:solidFill>
                  <a:srgbClr val="0033CC"/>
                </a:solidFill>
              </a:rPr>
              <a:t>/</a:t>
            </a:r>
            <a:r>
              <a:rPr lang="ru-RU" sz="2400" i="1" dirty="0">
                <a:solidFill>
                  <a:srgbClr val="0033CC"/>
                </a:solidFill>
              </a:rPr>
              <a:t> до 70% затрат, но не более 1 млн. руб. на МСП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52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</a:t>
            </a:r>
            <a:r>
              <a:rPr lang="ru-RU" sz="2800" b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маркетплейсы</a:t>
            </a: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347" y="1878590"/>
            <a:ext cx="10913128" cy="230747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размещение МСП на международных </a:t>
            </a:r>
            <a:r>
              <a:rPr lang="ru-RU" dirty="0" err="1"/>
              <a:t>маркетплейсах</a:t>
            </a:r>
            <a:endParaRPr lang="ru-RU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 обучение работы на них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сопровождение в течение времени размещения</a:t>
            </a:r>
          </a:p>
          <a:p>
            <a:pPr marL="0" indent="0" algn="ctr">
              <a:buNone/>
            </a:pPr>
            <a:endParaRPr lang="ru-RU" sz="2400" i="1" spc="-67" dirty="0">
              <a:solidFill>
                <a:srgbClr val="0033CC"/>
              </a:solidFill>
              <a:latin typeface="Trebuchet MS"/>
            </a:endParaRPr>
          </a:p>
          <a:p>
            <a:pPr marL="0" indent="0" algn="ctr">
              <a:buNone/>
            </a:pPr>
            <a:endParaRPr lang="ru-RU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FB9ECF46-726F-4569-80E9-7C671CE0C8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64;p29">
            <a:extLst>
              <a:ext uri="{FF2B5EF4-FFF2-40B4-BE49-F238E27FC236}">
                <a16:creationId xmlns:a16="http://schemas.microsoft.com/office/drawing/2014/main" id="{275790BB-D85B-4986-881F-DB4A7F5201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9777" y="4254045"/>
            <a:ext cx="3166859" cy="15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67;p29">
            <a:extLst>
              <a:ext uri="{FF2B5EF4-FFF2-40B4-BE49-F238E27FC236}">
                <a16:creationId xmlns:a16="http://schemas.microsoft.com/office/drawing/2014/main" id="{403AC5D0-5193-4E9E-B2D5-1038FBCBD1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6258" y="4513922"/>
            <a:ext cx="3298859" cy="11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63;p29">
            <a:extLst>
              <a:ext uri="{FF2B5EF4-FFF2-40B4-BE49-F238E27FC236}">
                <a16:creationId xmlns:a16="http://schemas.microsoft.com/office/drawing/2014/main" id="{668577C7-EDB5-4B56-946A-4F59778FBDE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0347" y="5622902"/>
            <a:ext cx="3039627" cy="9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65;p29">
            <a:extLst>
              <a:ext uri="{FF2B5EF4-FFF2-40B4-BE49-F238E27FC236}">
                <a16:creationId xmlns:a16="http://schemas.microsoft.com/office/drawing/2014/main" id="{6EB6D38B-D300-453A-B66A-2169994A2A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9434" y="5786785"/>
            <a:ext cx="4422789" cy="530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8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body" idx="1"/>
          </p:nvPr>
        </p:nvSpPr>
        <p:spPr>
          <a:xfrm>
            <a:off x="836578" y="490981"/>
            <a:ext cx="11050621" cy="1415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630" marR="4252" lvl="0" indent="0" eaLnBrk="0" hangingPunct="0"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ru-RU" sz="2800" spc="-67" dirty="0">
                <a:solidFill>
                  <a:prstClr val="black"/>
                </a:solidFill>
                <a:latin typeface="Trebuchet MS"/>
                <a:cs typeface="Trebuchet MS"/>
              </a:rPr>
              <a:t>Меры поддержки </a:t>
            </a:r>
            <a:r>
              <a:rPr lang="ru-RU" sz="2800" spc="-67" dirty="0" err="1">
                <a:solidFill>
                  <a:prstClr val="black"/>
                </a:solidFill>
                <a:latin typeface="Trebuchet MS"/>
                <a:cs typeface="Trebuchet MS"/>
              </a:rPr>
              <a:t>экспортно</a:t>
            </a:r>
            <a:r>
              <a:rPr lang="ru-RU" sz="2800" spc="-67" dirty="0">
                <a:solidFill>
                  <a:prstClr val="black"/>
                </a:solidFill>
                <a:latin typeface="Trebuchet MS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</a:t>
            </a:r>
            <a:r>
              <a:rPr lang="ru-RU" sz="2800" spc="-67" dirty="0" err="1">
                <a:solidFill>
                  <a:srgbClr val="0033CC"/>
                </a:solidFill>
                <a:latin typeface="Trebuchet MS"/>
                <a:cs typeface="Trebuchet MS"/>
              </a:rPr>
              <a:t>маркетплейсы</a:t>
            </a:r>
            <a:r>
              <a:rPr lang="ru-RU" sz="2800" spc="-67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lang="ru-RU" sz="2800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0" indent="0" algn="ctr">
              <a:lnSpc>
                <a:spcPct val="150000"/>
              </a:lnSpc>
            </a:pPr>
            <a:endParaRPr sz="2400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1" y="1"/>
            <a:ext cx="12191999" cy="173735"/>
            <a:chOff x="0" y="0"/>
            <a:chExt cx="18287999" cy="260603"/>
          </a:xfrm>
        </p:grpSpPr>
        <p:pic>
          <p:nvPicPr>
            <p:cNvPr id="389" name="Google Shape;389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2223" y="0"/>
              <a:ext cx="6513576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15099" cy="260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95988" y="0"/>
              <a:ext cx="6192011" cy="260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2" name="Google Shape;39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585" y="3067181"/>
            <a:ext cx="5876461" cy="241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04;p32">
            <a:extLst>
              <a:ext uri="{FF2B5EF4-FFF2-40B4-BE49-F238E27FC236}">
                <a16:creationId xmlns:a16="http://schemas.microsoft.com/office/drawing/2014/main" id="{F3140C2A-5F62-41EB-AC74-E4A0272B9F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1668" y="3713356"/>
            <a:ext cx="5788021" cy="282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9;p1">
            <a:extLst>
              <a:ext uri="{FF2B5EF4-FFF2-40B4-BE49-F238E27FC236}">
                <a16:creationId xmlns:a16="http://schemas.microsoft.com/office/drawing/2014/main" id="{DC5DF256-BD09-4575-80AC-C157F15C236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B133C8-D2AB-4BFE-ADB4-1BF37E1F4C5E}"/>
              </a:ext>
            </a:extLst>
          </p:cNvPr>
          <p:cNvSpPr/>
          <p:nvPr/>
        </p:nvSpPr>
        <p:spPr>
          <a:xfrm>
            <a:off x="836578" y="1783321"/>
            <a:ext cx="11153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spc="-67" dirty="0">
                <a:solidFill>
                  <a:srgbClr val="0033CC"/>
                </a:solidFill>
                <a:latin typeface="Trebuchet MS"/>
              </a:rPr>
              <a:t>Бесплатный скоринг на платформе «Мой экспорт» https://myexport.exportcenter.ru/services/business/Prodvizhenie_na_vneshnie_rynki/Elektronnaya_torgovlya/Podbor_i_razmeshenie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содействие в доставке продукции на экспорт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dirty="0"/>
              <a:t>Организация и осуществление </a:t>
            </a:r>
            <a:r>
              <a:rPr lang="ru-RU" sz="3200" dirty="0"/>
              <a:t>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3200" dirty="0" err="1"/>
              <a:t>паллетирования</a:t>
            </a:r>
            <a:r>
              <a:rPr lang="ru-RU" sz="3200" dirty="0"/>
              <a:t>, переупаковки </a:t>
            </a:r>
            <a:r>
              <a:rPr lang="ru-RU" sz="3200" b="1" dirty="0"/>
              <a:t>на территории Российской Федерации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500 </a:t>
            </a:r>
            <a:r>
              <a:rPr lang="ru-RU" sz="3200" i="1" dirty="0">
                <a:solidFill>
                  <a:srgbClr val="0033CC"/>
                </a:solidFill>
              </a:rPr>
              <a:t>тыс.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C680E91-7BB4-40B1-9FCE-0F847E76F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0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>
              <a:defRPr/>
            </a:pPr>
            <a:r>
              <a:rPr lang="ru-RU" sz="2800" b="1" spc="-67">
                <a:solidFill>
                  <a:prstClr val="black"/>
                </a:solidFill>
                <a:latin typeface="Trebuchet MS"/>
                <a:cs typeface="Trebuchet MS"/>
              </a:rPr>
              <a:t>Полномочные, постоянные и торгово-экономические представительства Республики Татарстан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Полномочное представительство в Республике Казахстан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Полномочное представительство в Турецкой Республике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Полномочное представительство в Туркменистане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Полномочное представительство во Французской Республике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Постоянное представительство в Азербайджанской Республике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Представительство в Республике Узбекистан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Дубае (ОАЭ)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Чешской Республике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Швейцарии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Финляндии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Китайской Народной Республике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5"/>
              </a:buClr>
              <a:buSzPts val="28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Торгово-экономическое представительство в городе Лейпциге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C680E91-7BB4-40B1-9FCE-0F847E76F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1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935" y="639910"/>
            <a:ext cx="7226130" cy="1149033"/>
          </a:xfrm>
        </p:spPr>
        <p:txBody>
          <a:bodyPr/>
          <a:lstStyle/>
          <a:p>
            <a:pPr algn="ctr"/>
            <a:r>
              <a:rPr lang="ru-RU" dirty="0"/>
              <a:t>Торговые представительства РФ за рубежом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889" r="-625" b="5556"/>
          <a:stretch>
            <a:fillRect/>
          </a:stretch>
        </p:blipFill>
        <p:spPr bwMode="auto">
          <a:xfrm>
            <a:off x="929341" y="1727200"/>
            <a:ext cx="66917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889" b="5556"/>
          <a:stretch>
            <a:fillRect/>
          </a:stretch>
        </p:blipFill>
        <p:spPr bwMode="auto">
          <a:xfrm>
            <a:off x="5435600" y="3530600"/>
            <a:ext cx="63335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B034E-E5AE-1DB8-FEEE-A238E613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782"/>
            <a:ext cx="12192000" cy="174752"/>
          </a:xfrm>
          <a:prstGeom prst="rect">
            <a:avLst/>
          </a:prstGeom>
        </p:spPr>
      </p:pic>
      <p:pic>
        <p:nvPicPr>
          <p:cNvPr id="6" name="Google Shape;59;p1">
            <a:extLst>
              <a:ext uri="{FF2B5EF4-FFF2-40B4-BE49-F238E27FC236}">
                <a16:creationId xmlns:a16="http://schemas.microsoft.com/office/drawing/2014/main" id="{62978131-12C9-46AF-A778-45B93C6EBF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94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prstClr val="black"/>
                </a:solidFill>
                <a:latin typeface="Trebuchet MS"/>
                <a:cs typeface="Trebuchet MS"/>
              </a:rPr>
              <a:t>Доступ к федеральным мерам 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012" y="1210050"/>
            <a:ext cx="10913128" cy="5530165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solidFill>
                <a:srgbClr val="0033CC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6" y="1755648"/>
            <a:ext cx="5720355" cy="26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742176" y="1889760"/>
            <a:ext cx="5181600" cy="25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Более </a:t>
            </a:r>
            <a:r>
              <a:rPr lang="ru-RU" sz="36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30</a:t>
            </a: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 мер: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Консультирование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1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Помощь в подаче заявки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Уточнение статуса заявки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pic>
        <p:nvPicPr>
          <p:cNvPr id="9" name="Google Shape;59;p1">
            <a:extLst>
              <a:ext uri="{FF2B5EF4-FFF2-40B4-BE49-F238E27FC236}">
                <a16:creationId xmlns:a16="http://schemas.microsoft.com/office/drawing/2014/main" id="{A3CA340A-B318-4BA0-91C8-5180FFA40C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4255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51031</TotalTime>
  <Words>1294</Words>
  <Application>Microsoft Office PowerPoint</Application>
  <PresentationFormat>Широкоэкранный</PresentationFormat>
  <Paragraphs>258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Circe</vt:lpstr>
      <vt:lpstr>Circe Bold</vt:lpstr>
      <vt:lpstr>Circe Extra Bold</vt:lpstr>
      <vt:lpstr>Circe Light</vt:lpstr>
      <vt:lpstr>Raleway</vt:lpstr>
      <vt:lpstr>Symbol</vt:lpstr>
      <vt:lpstr>Times New Roman</vt:lpstr>
      <vt:lpstr>Trebuchet MS</vt:lpstr>
      <vt:lpstr>Wingdings</vt:lpstr>
      <vt:lpstr>1_Тема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Торговые представительства РФ за рубежом</vt:lpstr>
      <vt:lpstr>Презентация PowerPoint</vt:lpstr>
      <vt:lpstr>MY EXPORT</vt:lpstr>
      <vt:lpstr>Презентация PowerPoint</vt:lpstr>
      <vt:lpstr> </vt:lpstr>
      <vt:lpstr>Размещение продукции агропромышленного комплекса (АПК) в дегустационно-демонстрационном павильоне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Лилия Минивалиевна Малкина</cp:lastModifiedBy>
  <cp:revision>1340</cp:revision>
  <cp:lastPrinted>2023-08-01T14:27:11Z</cp:lastPrinted>
  <dcterms:created xsi:type="dcterms:W3CDTF">2020-07-08T08:34:25Z</dcterms:created>
  <dcterms:modified xsi:type="dcterms:W3CDTF">2023-10-20T06:06:43Z</dcterms:modified>
</cp:coreProperties>
</file>