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</p:sldMasterIdLst>
  <p:notesMasterIdLst>
    <p:notesMasterId r:id="rId38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81" r:id="rId22"/>
    <p:sldId id="264" r:id="rId23"/>
    <p:sldId id="284" r:id="rId24"/>
    <p:sldId id="285" r:id="rId25"/>
    <p:sldId id="286" r:id="rId26"/>
    <p:sldId id="287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2" r:id="rId36"/>
    <p:sldId id="283" r:id="rId37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dt" idx="4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78" name="PlaceHolder 5"/>
          <p:cNvSpPr>
            <a:spLocks noGrp="1"/>
          </p:cNvSpPr>
          <p:nvPr>
            <p:ph type="ftr" idx="4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79" name="PlaceHolder 6"/>
          <p:cNvSpPr>
            <a:spLocks noGrp="1"/>
          </p:cNvSpPr>
          <p:nvPr>
            <p:ph type="sldNum" idx="4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B5A601B-197F-42D4-AA00-8A639BF4D9DA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3525" cy="2292350"/>
          </a:xfrm>
          <a:prstGeom prst="rect">
            <a:avLst/>
          </a:prstGeom>
          <a:ln w="0">
            <a:noFill/>
          </a:ln>
        </p:spPr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992880" y="3271320"/>
            <a:ext cx="7939440" cy="267480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 type="sldNum" idx="46"/>
          </p:nvPr>
        </p:nvSpPr>
        <p:spPr>
          <a:xfrm>
            <a:off x="5622840" y="6456240"/>
            <a:ext cx="4299840" cy="33948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245FAFB-5A8D-48D3-893F-47DEED9239DE}" type="slidenum">
              <a: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5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Rectangle 2"/>
          <p:cNvSpPr/>
          <p:nvPr/>
        </p:nvSpPr>
        <p:spPr>
          <a:xfrm>
            <a:off x="4277160" y="10157400"/>
            <a:ext cx="3278520" cy="53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F62A6E0-8009-4107-BF75-4B8E1F4A18E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18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880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754920" y="5078880"/>
            <a:ext cx="6046200" cy="481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3525" cy="2292350"/>
          </a:xfrm>
          <a:prstGeom prst="rect">
            <a:avLst/>
          </a:prstGeom>
          <a:ln w="0">
            <a:noFill/>
          </a:ln>
        </p:spPr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992880" y="3271320"/>
            <a:ext cx="7938720" cy="267408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PlaceHolder 3"/>
          <p:cNvSpPr>
            <a:spLocks noGrp="1"/>
          </p:cNvSpPr>
          <p:nvPr>
            <p:ph type="sldNum" idx="48"/>
          </p:nvPr>
        </p:nvSpPr>
        <p:spPr>
          <a:xfrm>
            <a:off x="5622840" y="6456240"/>
            <a:ext cx="4299120" cy="33876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A2131E9-C62F-4B14-A45B-14357BD8DB52}" type="slidenum">
              <a: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22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1D1A9B1-1FA4-432C-946B-8C6F75A2EF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E9F3C7A3-C491-4F6E-9292-D870ACAFF04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3A2E0BE6-F1C0-4DBB-AF7D-A99B3B85BC0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7E6F7086-1C76-4FC5-8ACB-CE7F71BDD0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348A084D-A9FD-4449-947D-AAE80408DD6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62A38C38-75CB-42C0-B93E-DC639893F33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018073A-8BD6-4262-B3E7-7C59982F494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5C4A83E-6126-455B-9184-2A1B02D5103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AFB6643-9E00-4508-BFF3-A8022021AE5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D9DA4EA-3B77-4BC0-85F5-98793B8CB5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041149B6-30AB-4229-A7ED-E70379F60D6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67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4C53DD6C-8211-48AE-A467-EC1403539C2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000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25120" y="1825560"/>
            <a:ext cx="513000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175DD43-F621-4E64-8817-5261430C922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E4044CEA-D927-497B-927A-5AA567D7A38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E0705EF-0E5B-42AB-959A-2CAF89E3DA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1EF6366-6B56-48E6-A211-B14C71171BE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8273706-0F14-463B-9F51-D0BD4BE3149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7C7C185-5A24-44BA-94DD-4BC2CBF6D39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732B722-7446-4F22-968B-32560F53A17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25B87C9-4D29-41A5-A30C-E8E596C2EA9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37CB9E0-46DF-4F09-A6BB-21C7AEDB3E0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5660280" cy="6854760"/>
          </a:xfrm>
          <a:prstGeom prst="rect">
            <a:avLst/>
          </a:prstGeom>
          <a:ln w="0">
            <a:noFill/>
          </a:ln>
        </p:spPr>
      </p:pic>
      <p:sp>
        <p:nvSpPr>
          <p:cNvPr id="13" name="bg object 17"/>
          <p:cNvSpPr/>
          <p:nvPr/>
        </p:nvSpPr>
        <p:spPr>
          <a:xfrm>
            <a:off x="0" y="0"/>
            <a:ext cx="5669640" cy="6846840"/>
          </a:xfrm>
          <a:custGeom>
            <a:avLst/>
            <a:gdLst>
              <a:gd name="textAreaLeft" fmla="*/ 0 w 5669640"/>
              <a:gd name="textAreaRight" fmla="*/ 5672880 w 5669640"/>
              <a:gd name="textAreaTop" fmla="*/ 0 h 6846840"/>
              <a:gd name="textAreaBottom" fmla="*/ 6850080 h 6846840"/>
            </a:gdLst>
            <a:ahLst/>
            <a:cxnLst/>
            <a:rect l="textAreaLeft" t="textAreaTop" r="textAreaRight" b="textAreaBottom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4" name="bg object 18"/>
          <p:cNvSpPr/>
          <p:nvPr/>
        </p:nvSpPr>
        <p:spPr>
          <a:xfrm>
            <a:off x="5672880" y="0"/>
            <a:ext cx="6516360" cy="1837800"/>
          </a:xfrm>
          <a:custGeom>
            <a:avLst/>
            <a:gdLst>
              <a:gd name="textAreaLeft" fmla="*/ 0 w 6516360"/>
              <a:gd name="textAreaRight" fmla="*/ 6519600 w 6516360"/>
              <a:gd name="textAreaTop" fmla="*/ 0 h 1837800"/>
              <a:gd name="textAreaBottom" fmla="*/ 1841040 h 1837800"/>
            </a:gdLst>
            <a:ahLst/>
            <a:cxnLst/>
            <a:rect l="textAreaLeft" t="textAreaTop" r="textAreaRight" b="textAreaBottom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5" name="bg object 19"/>
          <p:cNvPicPr/>
          <p:nvPr/>
        </p:nvPicPr>
        <p:blipFill>
          <a:blip r:embed="rId4"/>
          <a:stretch/>
        </p:blipFill>
        <p:spPr>
          <a:xfrm>
            <a:off x="9350640" y="5846760"/>
            <a:ext cx="253080" cy="248400"/>
          </a:xfrm>
          <a:prstGeom prst="rect">
            <a:avLst/>
          </a:prstGeom>
          <a:ln w="0">
            <a:noFill/>
          </a:ln>
        </p:spPr>
      </p:pic>
      <p:pic>
        <p:nvPicPr>
          <p:cNvPr id="16" name="bg object 20"/>
          <p:cNvPicPr/>
          <p:nvPr/>
        </p:nvPicPr>
        <p:blipFill>
          <a:blip r:embed="rId5"/>
          <a:stretch/>
        </p:blipFill>
        <p:spPr>
          <a:xfrm>
            <a:off x="8863920" y="6142680"/>
            <a:ext cx="1226520" cy="141480"/>
          </a:xfrm>
          <a:prstGeom prst="rect">
            <a:avLst/>
          </a:prstGeom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63DD035-8B81-4FA1-B3B1-559B2FDE307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819D584-393E-4B39-9B1B-EBE08D163A3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DFE9EDE-0BA7-4D20-BDEC-CDDE8FD1A4D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2964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29640" cy="434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9320307-6086-4C7F-8503-986C0FBC12D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AFE4B8-3E06-4C51-8EA2-64C0C077838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AADE08A-8E32-4B59-943A-4A6B3928880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PPRT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image" Target="../media/image38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hyperlink" Target="mailto:INFO@FPPRT.RU" TargetMode="Externa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865120" y="2510640"/>
            <a:ext cx="6085440" cy="1150200"/>
          </a:xfrm>
          <a:prstGeom prst="rect">
            <a:avLst/>
          </a:prstGeom>
          <a:noFill/>
          <a:ln w="0">
            <a:noFill/>
          </a:ln>
        </p:spPr>
        <p:txBody>
          <a:bodyPr lIns="0" tIns="7920" rIns="0" bIns="0" anchor="ctr">
            <a:noAutofit/>
          </a:bodyPr>
          <a:lstStyle/>
          <a:p>
            <a:pPr marL="7560" indent="0" algn="ctr" defTabSz="914400">
              <a:lnSpc>
                <a:spcPct val="100000"/>
              </a:lnSpc>
              <a:spcBef>
                <a:spcPts val="65"/>
              </a:spcBef>
              <a:buNone/>
              <a:tabLst>
                <a:tab pos="0" algn="l"/>
              </a:tabLst>
            </a:pPr>
            <a:r>
              <a:rPr lang="ru-RU" sz="3030" b="1" strike="noStrike" spc="-1">
                <a:solidFill>
                  <a:srgbClr val="E84E22"/>
                </a:solidFill>
                <a:latin typeface="Calibri"/>
                <a:ea typeface="Arial"/>
              </a:rPr>
              <a:t>МЕРЫ ПОДДЕРЖКИ БИЗНЕСА В РЕСПУБЛИКЕ ТАТАРСТАН</a:t>
            </a:r>
            <a:endParaRPr lang="ru-RU" sz="303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1" name="Рисунок 31"/>
          <p:cNvPicPr/>
          <p:nvPr/>
        </p:nvPicPr>
        <p:blipFill>
          <a:blip r:embed="rId2"/>
          <a:stretch/>
        </p:blipFill>
        <p:spPr>
          <a:xfrm>
            <a:off x="5735160" y="5377320"/>
            <a:ext cx="961920" cy="646200"/>
          </a:xfrm>
          <a:prstGeom prst="rect">
            <a:avLst/>
          </a:prstGeom>
          <a:ln w="0">
            <a:noFill/>
          </a:ln>
        </p:spPr>
      </p:pic>
      <p:sp>
        <p:nvSpPr>
          <p:cNvPr id="82" name="Скругленный прямоугольник 6"/>
          <p:cNvSpPr/>
          <p:nvPr/>
        </p:nvSpPr>
        <p:spPr>
          <a:xfrm>
            <a:off x="8637480" y="5609520"/>
            <a:ext cx="1521720" cy="830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09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83" name="Рисунок 30"/>
          <p:cNvPicPr/>
          <p:nvPr/>
        </p:nvPicPr>
        <p:blipFill>
          <a:blip r:embed="rId3"/>
          <a:stretch/>
        </p:blipFill>
        <p:spPr>
          <a:xfrm>
            <a:off x="6698160" y="5286240"/>
            <a:ext cx="5400360" cy="64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Скругленный прямоугольник 38"/>
          <p:cNvSpPr/>
          <p:nvPr/>
        </p:nvSpPr>
        <p:spPr>
          <a:xfrm>
            <a:off x="4348800" y="2229840"/>
            <a:ext cx="1609200" cy="1883520"/>
          </a:xfrm>
          <a:prstGeom prst="roundRect">
            <a:avLst>
              <a:gd name="adj" fmla="val 16667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00" name="Параллелограмм 11"/>
          <p:cNvSpPr/>
          <p:nvPr/>
        </p:nvSpPr>
        <p:spPr>
          <a:xfrm>
            <a:off x="210960" y="234360"/>
            <a:ext cx="780840" cy="4719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01" name="object 7"/>
          <p:cNvSpPr/>
          <p:nvPr/>
        </p:nvSpPr>
        <p:spPr>
          <a:xfrm>
            <a:off x="308520" y="1165320"/>
            <a:ext cx="5656680" cy="56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080" rIns="0" bIns="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ФИНАНСИРОВАНИЕ СЕРТИФИКАЦИИ ПРОДУКЦИИ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Box 45"/>
          <p:cNvSpPr/>
          <p:nvPr/>
        </p:nvSpPr>
        <p:spPr>
          <a:xfrm>
            <a:off x="371160" y="2081160"/>
            <a:ext cx="3945960" cy="11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Calibri"/>
              </a:rPr>
              <a:t>Услуга включает в себя финансирование оформления </a:t>
            </a:r>
            <a:r>
              <a:rPr lang="ru-RU" sz="1600" b="1" strike="noStrike" spc="-1">
                <a:solidFill>
                  <a:schemeClr val="dk1"/>
                </a:solidFill>
                <a:latin typeface="Calibri"/>
                <a:ea typeface="Calibri"/>
              </a:rPr>
              <a:t>разрешительной документации – сертификата/ свидетельства </a:t>
            </a: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Calibri"/>
              </a:rPr>
              <a:t>для 1 субъекта МСП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3" name="Группа 46"/>
          <p:cNvGrpSpPr/>
          <p:nvPr/>
        </p:nvGrpSpPr>
        <p:grpSpPr>
          <a:xfrm>
            <a:off x="308520" y="919800"/>
            <a:ext cx="5916960" cy="948960"/>
            <a:chOff x="308520" y="919800"/>
            <a:chExt cx="5916960" cy="948960"/>
          </a:xfrm>
        </p:grpSpPr>
        <p:sp>
          <p:nvSpPr>
            <p:cNvPr id="204" name="Скругленный прямоугольник 47"/>
            <p:cNvSpPr/>
            <p:nvPr/>
          </p:nvSpPr>
          <p:spPr>
            <a:xfrm>
              <a:off x="308520" y="1035000"/>
              <a:ext cx="5916960" cy="83376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205" name="Группа 48"/>
            <p:cNvGrpSpPr/>
            <p:nvPr/>
          </p:nvGrpSpPr>
          <p:grpSpPr>
            <a:xfrm>
              <a:off x="5118120" y="919800"/>
              <a:ext cx="803160" cy="411480"/>
              <a:chOff x="5118120" y="919800"/>
              <a:chExt cx="803160" cy="411480"/>
            </a:xfrm>
          </p:grpSpPr>
          <p:sp>
            <p:nvSpPr>
              <p:cNvPr id="206" name="Скругленный прямоугольник 14"/>
              <p:cNvSpPr/>
              <p:nvPr/>
            </p:nvSpPr>
            <p:spPr>
              <a:xfrm>
                <a:off x="5133960" y="953280"/>
                <a:ext cx="783000" cy="37800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207" name="Прямоугольник 1"/>
              <p:cNvSpPr/>
              <p:nvPr/>
            </p:nvSpPr>
            <p:spPr>
              <a:xfrm>
                <a:off x="5118120" y="919800"/>
                <a:ext cx="80316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08" name="Прямоугольник 51"/>
          <p:cNvSpPr/>
          <p:nvPr/>
        </p:nvSpPr>
        <p:spPr>
          <a:xfrm>
            <a:off x="4447440" y="2416320"/>
            <a:ext cx="15008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700 000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Прямоугольник 52"/>
          <p:cNvSpPr/>
          <p:nvPr/>
        </p:nvSpPr>
        <p:spPr>
          <a:xfrm>
            <a:off x="4941360" y="2151720"/>
            <a:ext cx="425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Calibri"/>
              </a:rPr>
              <a:t>до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Прямоугольник 53"/>
          <p:cNvSpPr/>
          <p:nvPr/>
        </p:nvSpPr>
        <p:spPr>
          <a:xfrm>
            <a:off x="4695840" y="2759040"/>
            <a:ext cx="874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Calibri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Прямоугольник 55"/>
          <p:cNvSpPr/>
          <p:nvPr/>
        </p:nvSpPr>
        <p:spPr>
          <a:xfrm>
            <a:off x="4392360" y="3219120"/>
            <a:ext cx="15728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не более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3-х документов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Параллелограмм 42"/>
          <p:cNvSpPr/>
          <p:nvPr/>
        </p:nvSpPr>
        <p:spPr>
          <a:xfrm>
            <a:off x="993960" y="234360"/>
            <a:ext cx="10829880" cy="6591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13" name="Прямоугольник 43"/>
          <p:cNvSpPr/>
          <p:nvPr/>
        </p:nvSpPr>
        <p:spPr>
          <a:xfrm>
            <a:off x="1333800" y="297360"/>
            <a:ext cx="10303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НЕФИНАНСОВЫЕ МЕРЫ ПОДДЕРЖКИ ЦЕНТРА «МОЙ БИЗНЕС»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для производственников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Box 10"/>
          <p:cNvSpPr/>
          <p:nvPr/>
        </p:nvSpPr>
        <p:spPr>
          <a:xfrm>
            <a:off x="153720" y="4669200"/>
            <a:ext cx="6379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ФИНАНСИРОВАНИЕ УЧАСТИЯ В ВЫСТАВОЧНО-ЯРМАРОЧНЫХ МЕРОПРИЯТИЯХ НА ТЕРРИТОРИИ РФ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5" name="Группа 29"/>
          <p:cNvGrpSpPr/>
          <p:nvPr/>
        </p:nvGrpSpPr>
        <p:grpSpPr>
          <a:xfrm>
            <a:off x="424440" y="4253760"/>
            <a:ext cx="5712840" cy="1137960"/>
            <a:chOff x="424440" y="4253760"/>
            <a:chExt cx="5712840" cy="1137960"/>
          </a:xfrm>
        </p:grpSpPr>
        <p:sp>
          <p:nvSpPr>
            <p:cNvPr id="216" name="Скругленный прямоугольник 47"/>
            <p:cNvSpPr/>
            <p:nvPr/>
          </p:nvSpPr>
          <p:spPr>
            <a:xfrm>
              <a:off x="424440" y="4542480"/>
              <a:ext cx="5712840" cy="8492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217" name="Группа 31"/>
            <p:cNvGrpSpPr/>
            <p:nvPr/>
          </p:nvGrpSpPr>
          <p:grpSpPr>
            <a:xfrm>
              <a:off x="5186160" y="4253760"/>
              <a:ext cx="803160" cy="403560"/>
              <a:chOff x="5186160" y="4253760"/>
              <a:chExt cx="803160" cy="403560"/>
            </a:xfrm>
          </p:grpSpPr>
          <p:sp>
            <p:nvSpPr>
              <p:cNvPr id="218" name="Скругленный прямоугольник 14"/>
              <p:cNvSpPr/>
              <p:nvPr/>
            </p:nvSpPr>
            <p:spPr>
              <a:xfrm>
                <a:off x="5208840" y="4268160"/>
                <a:ext cx="755640" cy="38484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219" name="Прямоугольник 1"/>
              <p:cNvSpPr/>
              <p:nvPr/>
            </p:nvSpPr>
            <p:spPr>
              <a:xfrm>
                <a:off x="5186160" y="4253760"/>
                <a:ext cx="80316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20" name="TextBox 35"/>
          <p:cNvSpPr/>
          <p:nvPr/>
        </p:nvSpPr>
        <p:spPr>
          <a:xfrm>
            <a:off x="371160" y="5434560"/>
            <a:ext cx="618984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Услуга по участию в выставочно-ярмарочном мероприятии на территории Российской Федерации включает в себя: 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оплату регистрационного сбора, аренду выставочной площади и оборудования.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Оплачивается не более 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600 тыс.руб.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на 1 субъекта МСП</a:t>
            </a:r>
            <a:br>
              <a:rPr sz="1600"/>
            </a:b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1" name="Группа 36"/>
          <p:cNvGrpSpPr/>
          <p:nvPr/>
        </p:nvGrpSpPr>
        <p:grpSpPr>
          <a:xfrm>
            <a:off x="6398640" y="2061360"/>
            <a:ext cx="5712840" cy="1137960"/>
            <a:chOff x="6398640" y="2061360"/>
            <a:chExt cx="5712840" cy="1137960"/>
          </a:xfrm>
        </p:grpSpPr>
        <p:sp>
          <p:nvSpPr>
            <p:cNvPr id="222" name="Скругленный прямоугольник 47"/>
            <p:cNvSpPr/>
            <p:nvPr/>
          </p:nvSpPr>
          <p:spPr>
            <a:xfrm>
              <a:off x="6398640" y="2350080"/>
              <a:ext cx="5712840" cy="8492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223" name="Группа 39"/>
            <p:cNvGrpSpPr/>
            <p:nvPr/>
          </p:nvGrpSpPr>
          <p:grpSpPr>
            <a:xfrm>
              <a:off x="11160360" y="2061360"/>
              <a:ext cx="803160" cy="403560"/>
              <a:chOff x="11160360" y="2061360"/>
              <a:chExt cx="803160" cy="403560"/>
            </a:xfrm>
          </p:grpSpPr>
          <p:sp>
            <p:nvSpPr>
              <p:cNvPr id="224" name="Скругленный прямоугольник 14"/>
              <p:cNvSpPr/>
              <p:nvPr/>
            </p:nvSpPr>
            <p:spPr>
              <a:xfrm>
                <a:off x="11183040" y="2075760"/>
                <a:ext cx="755640" cy="38484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225" name="Прямоугольник 1"/>
              <p:cNvSpPr/>
              <p:nvPr/>
            </p:nvSpPr>
            <p:spPr>
              <a:xfrm>
                <a:off x="11160360" y="2061360"/>
                <a:ext cx="80316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26" name="TextBox 60"/>
          <p:cNvSpPr/>
          <p:nvPr/>
        </p:nvSpPr>
        <p:spPr>
          <a:xfrm>
            <a:off x="5947200" y="2491200"/>
            <a:ext cx="6379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ФИНАНСИРОВАНИЕ ОКАЗАНИЯ УСЛУГ ПО РЕКЛАМЕ ПРОДУКЦИИ/УСЛУГ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62"/>
          <p:cNvSpPr/>
          <p:nvPr/>
        </p:nvSpPr>
        <p:spPr>
          <a:xfrm>
            <a:off x="6616080" y="3339720"/>
            <a:ext cx="549396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Реклама продукции и услуг субъекта МСП по 1 пакетному предложению на выбор (ведение социальных сетей, создание сайтов, фирменного стиля, размещение информации в региональных СМИ)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Прямоугольник 9"/>
          <p:cNvSpPr/>
          <p:nvPr/>
        </p:nvSpPr>
        <p:spPr>
          <a:xfrm>
            <a:off x="424080" y="271800"/>
            <a:ext cx="356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1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33"/>
          <p:cNvGrpSpPr/>
          <p:nvPr/>
        </p:nvGrpSpPr>
        <p:grpSpPr>
          <a:xfrm>
            <a:off x="165960" y="234360"/>
            <a:ext cx="4137480" cy="471960"/>
            <a:chOff x="165960" y="234360"/>
            <a:chExt cx="4137480" cy="471960"/>
          </a:xfrm>
        </p:grpSpPr>
        <p:sp>
          <p:nvSpPr>
            <p:cNvPr id="65" name="Параллелограмм 14"/>
            <p:cNvSpPr/>
            <p:nvPr/>
          </p:nvSpPr>
          <p:spPr>
            <a:xfrm>
              <a:off x="997560" y="234360"/>
              <a:ext cx="330588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6" name="Прямоугольник 47"/>
            <p:cNvSpPr/>
            <p:nvPr/>
          </p:nvSpPr>
          <p:spPr>
            <a:xfrm>
              <a:off x="1310760" y="297360"/>
              <a:ext cx="2903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Параллелограмм 16"/>
            <p:cNvSpPr/>
            <p:nvPr/>
          </p:nvSpPr>
          <p:spPr>
            <a:xfrm>
              <a:off x="165960" y="234360"/>
              <a:ext cx="78084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8" name="Прямоугольник 96"/>
            <p:cNvSpPr/>
            <p:nvPr/>
          </p:nvSpPr>
          <p:spPr>
            <a:xfrm>
              <a:off x="339120" y="271800"/>
              <a:ext cx="539640" cy="39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9" name="Прямоугольник 99"/>
          <p:cNvSpPr/>
          <p:nvPr/>
        </p:nvSpPr>
        <p:spPr>
          <a:xfrm>
            <a:off x="4198680" y="287280"/>
            <a:ext cx="7299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0" name="Группа 42"/>
          <p:cNvGrpSpPr/>
          <p:nvPr/>
        </p:nvGrpSpPr>
        <p:grpSpPr>
          <a:xfrm>
            <a:off x="590400" y="770760"/>
            <a:ext cx="11197080" cy="1123920"/>
            <a:chOff x="590400" y="770760"/>
            <a:chExt cx="11197080" cy="1123920"/>
          </a:xfrm>
        </p:grpSpPr>
        <p:sp>
          <p:nvSpPr>
            <p:cNvPr id="71" name="Скругленный прямоугольник 27"/>
            <p:cNvSpPr/>
            <p:nvPr/>
          </p:nvSpPr>
          <p:spPr>
            <a:xfrm>
              <a:off x="590400" y="1054080"/>
              <a:ext cx="11197080" cy="8406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72" name="Группа 43"/>
            <p:cNvGrpSpPr/>
            <p:nvPr/>
          </p:nvGrpSpPr>
          <p:grpSpPr>
            <a:xfrm>
              <a:off x="9968040" y="770760"/>
              <a:ext cx="1481760" cy="403560"/>
              <a:chOff x="9968040" y="770760"/>
              <a:chExt cx="1481760" cy="403560"/>
            </a:xfrm>
          </p:grpSpPr>
          <p:sp>
            <p:nvSpPr>
              <p:cNvPr id="73" name="Скругленный прямоугольник 29"/>
              <p:cNvSpPr/>
              <p:nvPr/>
            </p:nvSpPr>
            <p:spPr>
              <a:xfrm>
                <a:off x="9968040" y="784800"/>
                <a:ext cx="1481760" cy="37728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74" name="Прямоугольник 100"/>
              <p:cNvSpPr/>
              <p:nvPr/>
            </p:nvSpPr>
            <p:spPr>
              <a:xfrm>
                <a:off x="10308960" y="770760"/>
                <a:ext cx="80316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75" name="Прямоугольник 101"/>
          <p:cNvSpPr/>
          <p:nvPr/>
        </p:nvSpPr>
        <p:spPr>
          <a:xfrm>
            <a:off x="590400" y="1145520"/>
            <a:ext cx="1119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chemeClr val="dk1"/>
                </a:solidFill>
                <a:latin typeface="Calibri"/>
                <a:ea typeface="Arial"/>
              </a:rPr>
              <a:t>УЧАСТИЕ СУБЪЕКТОВ МСП В МЕЖДУНАРОДНЫХ ВЫСТАВОЧНО-ЯРМАРОЧНЫХ МЕРОПРИЯТИЯХ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Прямоугольник 102"/>
          <p:cNvSpPr/>
          <p:nvPr/>
        </p:nvSpPr>
        <p:spPr>
          <a:xfrm>
            <a:off x="669240" y="1917000"/>
            <a:ext cx="11400120" cy="277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Центр поддержки экспорта оплачивает: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- регистрационные взносы, аренду выставочной площади и оборудования, застройку стенда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- перевод на иностранный язык презентационных материалов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984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организацию работы переводчиков, трансфер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984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Расходы по перелету, проживанию и питанию,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визовому обеспечению участники несут самостоятельно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UzFood 2025, 24-я Международная выставка продуктов питания, ингредиентов и пищевых технологий,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с 8 по 10 апреля 2025 года, г. Ташкент, Республика Узбекистан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Рисунок 12"/>
          <p:cNvPicPr/>
          <p:nvPr/>
        </p:nvPicPr>
        <p:blipFill>
          <a:blip r:embed="rId2"/>
          <a:stretch/>
        </p:blipFill>
        <p:spPr>
          <a:xfrm>
            <a:off x="10539360" y="4677840"/>
            <a:ext cx="1406880" cy="1406880"/>
          </a:xfrm>
          <a:prstGeom prst="rect">
            <a:avLst/>
          </a:prstGeom>
          <a:ln w="0">
            <a:noFill/>
          </a:ln>
        </p:spPr>
      </p:pic>
      <p:sp>
        <p:nvSpPr>
          <p:cNvPr id="78" name="Скругленный прямоугольник 30"/>
          <p:cNvSpPr/>
          <p:nvPr/>
        </p:nvSpPr>
        <p:spPr>
          <a:xfrm>
            <a:off x="546480" y="6177240"/>
            <a:ext cx="11517480" cy="46440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79" name="object 16"/>
          <p:cNvSpPr/>
          <p:nvPr/>
        </p:nvSpPr>
        <p:spPr>
          <a:xfrm>
            <a:off x="902880" y="6250320"/>
            <a:ext cx="11130840" cy="46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</a:t>
            </a:r>
            <a:r>
              <a:rPr lang="ru-RU" sz="1800" b="1" strike="noStrike" spc="1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90 90                  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INF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O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@FPP</a:t>
            </a:r>
            <a:r>
              <a:rPr lang="ru-RU" sz="1800" b="1" u="sng" strike="noStrike" spc="-55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R</a:t>
            </a:r>
            <a:r>
              <a:rPr lang="ru-RU" sz="1800" b="1" u="sng" strike="noStrike" spc="-126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T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.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3"/>
              </a:rPr>
              <a:t>RU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0" name="object 43"/>
          <p:cNvGrpSpPr/>
          <p:nvPr/>
        </p:nvGrpSpPr>
        <p:grpSpPr>
          <a:xfrm>
            <a:off x="590400" y="6250320"/>
            <a:ext cx="309960" cy="309600"/>
            <a:chOff x="590400" y="6250320"/>
            <a:chExt cx="309960" cy="309600"/>
          </a:xfrm>
        </p:grpSpPr>
        <p:pic>
          <p:nvPicPr>
            <p:cNvPr id="81" name="object 44"/>
            <p:cNvPicPr/>
            <p:nvPr/>
          </p:nvPicPr>
          <p:blipFill>
            <a:blip r:embed="rId4"/>
            <a:stretch/>
          </p:blipFill>
          <p:spPr>
            <a:xfrm>
              <a:off x="749160" y="6250320"/>
              <a:ext cx="151200" cy="14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2" name="object 45"/>
            <p:cNvSpPr/>
            <p:nvPr/>
          </p:nvSpPr>
          <p:spPr>
            <a:xfrm>
              <a:off x="590400" y="6282000"/>
              <a:ext cx="279000" cy="277920"/>
            </a:xfrm>
            <a:custGeom>
              <a:avLst/>
              <a:gdLst>
                <a:gd name="textAreaLeft" fmla="*/ 0 w 279000"/>
                <a:gd name="textAreaRight" fmla="*/ 281880 w 279000"/>
                <a:gd name="textAreaTop" fmla="*/ 0 h 277920"/>
                <a:gd name="textAreaBottom" fmla="*/ 280800 h 27792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2"/>
          <p:cNvSpPr/>
          <p:nvPr/>
        </p:nvSpPr>
        <p:spPr>
          <a:xfrm>
            <a:off x="207360" y="1798920"/>
            <a:ext cx="5178960" cy="328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В услугу включены: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Подготовка перечня потенциальных покупателей: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составление списка потенциальных партнёров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Проверка интереса и подготовка переговорного процесса: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- поиск контактных данных лиц, ответственных за взаимодействие с новыми поставщиками;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- точечная рассылка презентационных материалов;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- уточнение интереса к продукции и готовности провести переговоры;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- итоговый отчёт с перечнем потенциальных иностранных покупателей с контактными данным для проведения дальнейшей коммуникации.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4" name="Группа 18"/>
          <p:cNvGrpSpPr/>
          <p:nvPr/>
        </p:nvGrpSpPr>
        <p:grpSpPr>
          <a:xfrm>
            <a:off x="165960" y="234360"/>
            <a:ext cx="4137480" cy="471960"/>
            <a:chOff x="165960" y="234360"/>
            <a:chExt cx="4137480" cy="471960"/>
          </a:xfrm>
        </p:grpSpPr>
        <p:sp>
          <p:nvSpPr>
            <p:cNvPr id="85" name="Параллелограмм 17"/>
            <p:cNvSpPr/>
            <p:nvPr/>
          </p:nvSpPr>
          <p:spPr>
            <a:xfrm>
              <a:off x="997560" y="234360"/>
              <a:ext cx="330588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86" name="Прямоугольник 23"/>
            <p:cNvSpPr/>
            <p:nvPr/>
          </p:nvSpPr>
          <p:spPr>
            <a:xfrm>
              <a:off x="1310760" y="297360"/>
              <a:ext cx="2903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Параллелограмм 18"/>
            <p:cNvSpPr/>
            <p:nvPr/>
          </p:nvSpPr>
          <p:spPr>
            <a:xfrm>
              <a:off x="165960" y="234360"/>
              <a:ext cx="78084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88" name="Прямоугольник 64"/>
            <p:cNvSpPr/>
            <p:nvPr/>
          </p:nvSpPr>
          <p:spPr>
            <a:xfrm>
              <a:off x="339120" y="271800"/>
              <a:ext cx="539640" cy="39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89" name="Прямоугольник 106"/>
          <p:cNvSpPr/>
          <p:nvPr/>
        </p:nvSpPr>
        <p:spPr>
          <a:xfrm>
            <a:off x="4169520" y="198360"/>
            <a:ext cx="7299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0" name="Группа 37"/>
          <p:cNvGrpSpPr/>
          <p:nvPr/>
        </p:nvGrpSpPr>
        <p:grpSpPr>
          <a:xfrm>
            <a:off x="311760" y="4858560"/>
            <a:ext cx="5371200" cy="1636920"/>
            <a:chOff x="311760" y="4858560"/>
            <a:chExt cx="5371200" cy="1636920"/>
          </a:xfrm>
        </p:grpSpPr>
        <p:sp>
          <p:nvSpPr>
            <p:cNvPr id="91" name="TextBox 17"/>
            <p:cNvSpPr/>
            <p:nvPr/>
          </p:nvSpPr>
          <p:spPr>
            <a:xfrm>
              <a:off x="366120" y="4858560"/>
              <a:ext cx="5303520" cy="36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2" name="Блок-схема: альтернативный процесс 7"/>
            <p:cNvSpPr/>
            <p:nvPr/>
          </p:nvSpPr>
          <p:spPr>
            <a:xfrm>
              <a:off x="1257480" y="5106240"/>
              <a:ext cx="198720" cy="3830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3" name="Прямоугольник 107"/>
            <p:cNvSpPr/>
            <p:nvPr/>
          </p:nvSpPr>
          <p:spPr>
            <a:xfrm>
              <a:off x="1977120" y="5121720"/>
              <a:ext cx="181440" cy="36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94" name="Прямоугольник 108"/>
            <p:cNvSpPr/>
            <p:nvPr/>
          </p:nvSpPr>
          <p:spPr>
            <a:xfrm>
              <a:off x="396000" y="5668920"/>
              <a:ext cx="5286960" cy="58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5" name="Прямоугольник 109"/>
            <p:cNvSpPr/>
            <p:nvPr/>
          </p:nvSpPr>
          <p:spPr>
            <a:xfrm>
              <a:off x="311760" y="6131520"/>
              <a:ext cx="53578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6" name="TextBox 18"/>
          <p:cNvSpPr/>
          <p:nvPr/>
        </p:nvSpPr>
        <p:spPr>
          <a:xfrm>
            <a:off x="224280" y="4991400"/>
            <a:ext cx="4960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chemeClr val="dk1"/>
                </a:solidFill>
                <a:latin typeface="Calibri"/>
                <a:ea typeface="Arial"/>
              </a:rPr>
              <a:t>Страны поиска </a:t>
            </a: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(16 стран): 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Азербайджан, Армения, Белоруссия, Вьетнам, Египет, Индия, Иран, Казахстан, Киргизия, Китай, ОАЭ, Саудовская Аравия, Таджикистан, Таиланд, Турция, Узбекистан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7" name="Группа 45"/>
          <p:cNvGrpSpPr/>
          <p:nvPr/>
        </p:nvGrpSpPr>
        <p:grpSpPr>
          <a:xfrm>
            <a:off x="224280" y="762840"/>
            <a:ext cx="5322600" cy="1006200"/>
            <a:chOff x="224280" y="762840"/>
            <a:chExt cx="5322600" cy="1006200"/>
          </a:xfrm>
        </p:grpSpPr>
        <p:sp>
          <p:nvSpPr>
            <p:cNvPr id="98" name="Скругленный прямоугольник 31"/>
            <p:cNvSpPr/>
            <p:nvPr/>
          </p:nvSpPr>
          <p:spPr>
            <a:xfrm>
              <a:off x="224280" y="936360"/>
              <a:ext cx="4654440" cy="83268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99" name="Группа 47"/>
            <p:cNvGrpSpPr/>
            <p:nvPr/>
          </p:nvGrpSpPr>
          <p:grpSpPr>
            <a:xfrm>
              <a:off x="3189600" y="762840"/>
              <a:ext cx="2357280" cy="708120"/>
              <a:chOff x="3189600" y="762840"/>
              <a:chExt cx="2357280" cy="708120"/>
            </a:xfrm>
          </p:grpSpPr>
          <p:sp>
            <p:nvSpPr>
              <p:cNvPr id="100" name="Скругленный прямоугольник 33"/>
              <p:cNvSpPr/>
              <p:nvPr/>
            </p:nvSpPr>
            <p:spPr>
              <a:xfrm>
                <a:off x="3470400" y="776880"/>
                <a:ext cx="1738080" cy="64224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01" name="Прямоугольник 110"/>
              <p:cNvSpPr/>
              <p:nvPr/>
            </p:nvSpPr>
            <p:spPr>
              <a:xfrm>
                <a:off x="3189600" y="762840"/>
                <a:ext cx="235728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02" name="Прямоугольник 111"/>
          <p:cNvSpPr/>
          <p:nvPr/>
        </p:nvSpPr>
        <p:spPr>
          <a:xfrm>
            <a:off x="1367640" y="1171440"/>
            <a:ext cx="2125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ПОИСК ПОКУПАТЕЛЯ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3" name="Группа 49"/>
          <p:cNvGrpSpPr/>
          <p:nvPr/>
        </p:nvGrpSpPr>
        <p:grpSpPr>
          <a:xfrm>
            <a:off x="6536160" y="724680"/>
            <a:ext cx="5314320" cy="1112760"/>
            <a:chOff x="6536160" y="724680"/>
            <a:chExt cx="5314320" cy="1112760"/>
          </a:xfrm>
        </p:grpSpPr>
        <p:sp>
          <p:nvSpPr>
            <p:cNvPr id="104" name="Скругленный прямоугольник 34"/>
            <p:cNvSpPr/>
            <p:nvPr/>
          </p:nvSpPr>
          <p:spPr>
            <a:xfrm>
              <a:off x="6536160" y="1047600"/>
              <a:ext cx="4654440" cy="7898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105" name="Группа 50"/>
            <p:cNvGrpSpPr/>
            <p:nvPr/>
          </p:nvGrpSpPr>
          <p:grpSpPr>
            <a:xfrm>
              <a:off x="9493200" y="724680"/>
              <a:ext cx="2357280" cy="726120"/>
              <a:chOff x="9493200" y="724680"/>
              <a:chExt cx="2357280" cy="726120"/>
            </a:xfrm>
          </p:grpSpPr>
          <p:sp>
            <p:nvSpPr>
              <p:cNvPr id="106" name="Скругленный прямоугольник 35"/>
              <p:cNvSpPr/>
              <p:nvPr/>
            </p:nvSpPr>
            <p:spPr>
              <a:xfrm>
                <a:off x="9777960" y="724680"/>
                <a:ext cx="1738080" cy="60912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07" name="Прямоугольник 112"/>
              <p:cNvSpPr/>
              <p:nvPr/>
            </p:nvSpPr>
            <p:spPr>
              <a:xfrm>
                <a:off x="9493200" y="742680"/>
                <a:ext cx="235728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08" name="Прямоугольник 113"/>
          <p:cNvSpPr/>
          <p:nvPr/>
        </p:nvSpPr>
        <p:spPr>
          <a:xfrm>
            <a:off x="7305480" y="1253880"/>
            <a:ext cx="3067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МЕЖДУНАРОДНЫЕ ВЫСТАВКИ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Прямоугольник 114"/>
          <p:cNvSpPr/>
          <p:nvPr/>
        </p:nvSpPr>
        <p:spPr>
          <a:xfrm>
            <a:off x="5394960" y="1852560"/>
            <a:ext cx="6662880" cy="43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OGU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Узбекистан, 01.05.2025 - 31.05.2025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01.01.2025)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       </a:t>
            </a: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SIAL Djazagro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Алжир, 01.06.2025 - 30.06.2025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01.02.2025)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                 </a:t>
            </a: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Africa Rail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Южная Африка, 01.06.2025 - 30.06.2025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01.02.2025)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VietFood &amp; Beverage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Вьетнам, 01.08.2025 - 31.08.2025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03.04.2025)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Bangkok Gems &amp; Jewelry Fair (BGJF)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Таиланд, 01.09.2025 - 30.09.2025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, (прием заявок - до 04.05.2025)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                 </a:t>
            </a: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World Food Istanbul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Турция, 01.09.2025 - 30.09.2025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04.05.2025)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Форум «Сделано в России» 2025, Россия, 01.10.2025 - 31.10.2025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GITEX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WETEX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Adipec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KazAgro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Казахстан, 01.10.2025 - 31.10.2025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Saudi Agriculture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Саудовская Аравия, 01.10.2025 - 31.10.2025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China International Import Expo 2025, </a:t>
            </a:r>
            <a:r>
              <a:rPr lang="ru-RU" sz="1400" b="1" strike="noStrike" spc="-1">
                <a:solidFill>
                  <a:schemeClr val="dk1"/>
                </a:solidFill>
                <a:latin typeface="Calibri"/>
                <a:ea typeface="Calibri"/>
              </a:rPr>
              <a:t>Китай, 01.11.2025 - </a:t>
            </a: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Calibri"/>
              </a:rPr>
              <a:t>30.11.2025 (прием заявок - до 04.07.2025)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Скругленный прямоугольник 36"/>
          <p:cNvSpPr/>
          <p:nvPr/>
        </p:nvSpPr>
        <p:spPr>
          <a:xfrm>
            <a:off x="546480" y="6177240"/>
            <a:ext cx="11517480" cy="46440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11" name="object 46"/>
          <p:cNvSpPr/>
          <p:nvPr/>
        </p:nvSpPr>
        <p:spPr>
          <a:xfrm>
            <a:off x="902880" y="6250320"/>
            <a:ext cx="11130840" cy="46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</a:t>
            </a:r>
            <a:r>
              <a:rPr lang="ru-RU" sz="1800" b="1" strike="noStrike" spc="1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90 90                  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2" name="object 47"/>
          <p:cNvGrpSpPr/>
          <p:nvPr/>
        </p:nvGrpSpPr>
        <p:grpSpPr>
          <a:xfrm>
            <a:off x="590400" y="6250320"/>
            <a:ext cx="309960" cy="309600"/>
            <a:chOff x="590400" y="6250320"/>
            <a:chExt cx="309960" cy="309600"/>
          </a:xfrm>
        </p:grpSpPr>
        <p:pic>
          <p:nvPicPr>
            <p:cNvPr id="113" name="object 48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1200" cy="14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4" name="object 49"/>
            <p:cNvSpPr/>
            <p:nvPr/>
          </p:nvSpPr>
          <p:spPr>
            <a:xfrm>
              <a:off x="590400" y="6282000"/>
              <a:ext cx="279000" cy="277920"/>
            </a:xfrm>
            <a:custGeom>
              <a:avLst/>
              <a:gdLst>
                <a:gd name="textAreaLeft" fmla="*/ 0 w 279000"/>
                <a:gd name="textAreaRight" fmla="*/ 281880 w 279000"/>
                <a:gd name="textAreaTop" fmla="*/ 0 h 277920"/>
                <a:gd name="textAreaBottom" fmla="*/ 280800 h 27792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Группа 51"/>
          <p:cNvGrpSpPr/>
          <p:nvPr/>
        </p:nvGrpSpPr>
        <p:grpSpPr>
          <a:xfrm>
            <a:off x="165960" y="234360"/>
            <a:ext cx="4137480" cy="471960"/>
            <a:chOff x="165960" y="234360"/>
            <a:chExt cx="4137480" cy="471960"/>
          </a:xfrm>
        </p:grpSpPr>
        <p:sp>
          <p:nvSpPr>
            <p:cNvPr id="116" name="Параллелограмм 19"/>
            <p:cNvSpPr/>
            <p:nvPr/>
          </p:nvSpPr>
          <p:spPr>
            <a:xfrm>
              <a:off x="997560" y="234360"/>
              <a:ext cx="330588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17" name="Прямоугольник 115"/>
            <p:cNvSpPr/>
            <p:nvPr/>
          </p:nvSpPr>
          <p:spPr>
            <a:xfrm>
              <a:off x="1310760" y="297360"/>
              <a:ext cx="2903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Параллелограмм 20"/>
            <p:cNvSpPr/>
            <p:nvPr/>
          </p:nvSpPr>
          <p:spPr>
            <a:xfrm>
              <a:off x="165960" y="234360"/>
              <a:ext cx="78084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19" name="Прямоугольник 116"/>
            <p:cNvSpPr/>
            <p:nvPr/>
          </p:nvSpPr>
          <p:spPr>
            <a:xfrm>
              <a:off x="339120" y="271800"/>
              <a:ext cx="539640" cy="39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20" name="Прямоугольник 117"/>
          <p:cNvSpPr/>
          <p:nvPr/>
        </p:nvSpPr>
        <p:spPr>
          <a:xfrm>
            <a:off x="4169520" y="198360"/>
            <a:ext cx="7299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1" name="Группа 52"/>
          <p:cNvGrpSpPr/>
          <p:nvPr/>
        </p:nvGrpSpPr>
        <p:grpSpPr>
          <a:xfrm>
            <a:off x="311760" y="4858560"/>
            <a:ext cx="5371200" cy="1636920"/>
            <a:chOff x="311760" y="4858560"/>
            <a:chExt cx="5371200" cy="1636920"/>
          </a:xfrm>
        </p:grpSpPr>
        <p:sp>
          <p:nvSpPr>
            <p:cNvPr id="122" name="TextBox 19"/>
            <p:cNvSpPr/>
            <p:nvPr/>
          </p:nvSpPr>
          <p:spPr>
            <a:xfrm>
              <a:off x="366120" y="4858560"/>
              <a:ext cx="5303520" cy="36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3" name="Блок-схема: альтернативный процесс 8"/>
            <p:cNvSpPr/>
            <p:nvPr/>
          </p:nvSpPr>
          <p:spPr>
            <a:xfrm>
              <a:off x="1257480" y="5106240"/>
              <a:ext cx="198720" cy="3830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4" name="Прямоугольник 118"/>
            <p:cNvSpPr/>
            <p:nvPr/>
          </p:nvSpPr>
          <p:spPr>
            <a:xfrm>
              <a:off x="1977120" y="5121720"/>
              <a:ext cx="181440" cy="36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125" name="Прямоугольник 119"/>
            <p:cNvSpPr/>
            <p:nvPr/>
          </p:nvSpPr>
          <p:spPr>
            <a:xfrm>
              <a:off x="396000" y="5668920"/>
              <a:ext cx="5286960" cy="58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6" name="Прямоугольник 120"/>
            <p:cNvSpPr/>
            <p:nvPr/>
          </p:nvSpPr>
          <p:spPr>
            <a:xfrm>
              <a:off x="311760" y="6131520"/>
              <a:ext cx="53578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7" name="TextBox 21"/>
          <p:cNvSpPr/>
          <p:nvPr/>
        </p:nvSpPr>
        <p:spPr>
          <a:xfrm>
            <a:off x="311760" y="5225400"/>
            <a:ext cx="477936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dk1"/>
                </a:solidFill>
                <a:latin typeface="Calibri"/>
                <a:ea typeface="Arial"/>
              </a:rPr>
              <a:t>Страны: 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Arial"/>
              </a:rPr>
              <a:t>Китай, Вьетнам, ОАЭ, Египет, Саудовская Аравия, Турция.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8" name="Группа 53"/>
          <p:cNvGrpSpPr/>
          <p:nvPr/>
        </p:nvGrpSpPr>
        <p:grpSpPr>
          <a:xfrm>
            <a:off x="208440" y="797760"/>
            <a:ext cx="5294520" cy="1125360"/>
            <a:chOff x="208440" y="797760"/>
            <a:chExt cx="5294520" cy="1125360"/>
          </a:xfrm>
        </p:grpSpPr>
        <p:sp>
          <p:nvSpPr>
            <p:cNvPr id="129" name="Скругленный прямоугольник 37"/>
            <p:cNvSpPr/>
            <p:nvPr/>
          </p:nvSpPr>
          <p:spPr>
            <a:xfrm>
              <a:off x="208440" y="1090440"/>
              <a:ext cx="4654440" cy="83268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130" name="Группа 54"/>
            <p:cNvGrpSpPr/>
            <p:nvPr/>
          </p:nvGrpSpPr>
          <p:grpSpPr>
            <a:xfrm>
              <a:off x="3145680" y="797760"/>
              <a:ext cx="2357280" cy="708120"/>
              <a:chOff x="3145680" y="797760"/>
              <a:chExt cx="2357280" cy="708120"/>
            </a:xfrm>
          </p:grpSpPr>
          <p:sp>
            <p:nvSpPr>
              <p:cNvPr id="131" name="Скругленный прямоугольник 39"/>
              <p:cNvSpPr/>
              <p:nvPr/>
            </p:nvSpPr>
            <p:spPr>
              <a:xfrm>
                <a:off x="3430800" y="820800"/>
                <a:ext cx="1738080" cy="64224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32" name="Прямоугольник 121"/>
              <p:cNvSpPr/>
              <p:nvPr/>
            </p:nvSpPr>
            <p:spPr>
              <a:xfrm>
                <a:off x="3145680" y="797760"/>
                <a:ext cx="235728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33" name="Прямоугольник 122"/>
          <p:cNvSpPr/>
          <p:nvPr/>
        </p:nvSpPr>
        <p:spPr>
          <a:xfrm>
            <a:off x="818640" y="1419120"/>
            <a:ext cx="3465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РАЗМЕЩЕНИЕ В ПАВИЛЬОНАХ АПК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4" name="Группа 55"/>
          <p:cNvGrpSpPr/>
          <p:nvPr/>
        </p:nvGrpSpPr>
        <p:grpSpPr>
          <a:xfrm>
            <a:off x="6554160" y="779400"/>
            <a:ext cx="5313960" cy="1135080"/>
            <a:chOff x="6554160" y="779400"/>
            <a:chExt cx="5313960" cy="1135080"/>
          </a:xfrm>
        </p:grpSpPr>
        <p:sp>
          <p:nvSpPr>
            <p:cNvPr id="135" name="Скругленный прямоугольник 40"/>
            <p:cNvSpPr/>
            <p:nvPr/>
          </p:nvSpPr>
          <p:spPr>
            <a:xfrm>
              <a:off x="6554160" y="1124640"/>
              <a:ext cx="4654440" cy="7898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136" name="Группа 56"/>
            <p:cNvGrpSpPr/>
            <p:nvPr/>
          </p:nvGrpSpPr>
          <p:grpSpPr>
            <a:xfrm>
              <a:off x="9510840" y="779400"/>
              <a:ext cx="2357280" cy="708120"/>
              <a:chOff x="9510840" y="779400"/>
              <a:chExt cx="2357280" cy="708120"/>
            </a:xfrm>
          </p:grpSpPr>
          <p:sp>
            <p:nvSpPr>
              <p:cNvPr id="137" name="Скругленный прямоугольник 41"/>
              <p:cNvSpPr/>
              <p:nvPr/>
            </p:nvSpPr>
            <p:spPr>
              <a:xfrm>
                <a:off x="9795600" y="801720"/>
                <a:ext cx="1738080" cy="60912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38" name="Прямоугольник 123"/>
              <p:cNvSpPr/>
              <p:nvPr/>
            </p:nvSpPr>
            <p:spPr>
              <a:xfrm>
                <a:off x="9510840" y="779400"/>
                <a:ext cx="235728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39" name="Прямоугольник 124"/>
          <p:cNvSpPr/>
          <p:nvPr/>
        </p:nvSpPr>
        <p:spPr>
          <a:xfrm>
            <a:off x="7135560" y="1397160"/>
            <a:ext cx="3887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СЕРТИФИКАЦИЯ «СДЕЛАНО В РОССИИ»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Прямоугольник 125"/>
          <p:cNvSpPr/>
          <p:nvPr/>
        </p:nvSpPr>
        <p:spPr>
          <a:xfrm>
            <a:off x="268920" y="2056320"/>
            <a:ext cx="4983840" cy="310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Основные преимущества при размещении:</a:t>
            </a:r>
            <a:br>
              <a:rPr sz="1800"/>
            </a:b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бесплатная инфраструктура павильонов (площади, оборудование, содержание павильона, стендов и иного оборудования);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продвижение и маркетинговая поддержка павильонов со стороны РЭЦ;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поиск потенциальных покупателей продукции со стороны РЭЦ;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помощь в проведении промо-акций со стороны РЭЦ в рамках павильона.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Прямоугольник 126"/>
          <p:cNvSpPr/>
          <p:nvPr/>
        </p:nvSpPr>
        <p:spPr>
          <a:xfrm>
            <a:off x="5484960" y="2189520"/>
            <a:ext cx="6468120" cy="353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Участники Программы получат: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участие в рекламно-информационных кампаниях РЭЦ;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создание кобрендинговых продуктов (оформление упаковки товара с использованием элементов Национального бренда «Сделано в России») для приоритетного продвижения в рамках акций продвижения за рубежом Группы РЭЦ;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приоритетное размещение и продвижение в Национальных магазинах на международных электронных торговых площадках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публикации в каталоге конкурентоспособной продукции для распространения через зарубежные сети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экспертные патентные исследования 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(специальные бонусы от Роспатента)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профессиональное обучение правовой охране РИД 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(специальные бонусы от Роспатента)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Скругленный прямоугольник 42"/>
          <p:cNvSpPr/>
          <p:nvPr/>
        </p:nvSpPr>
        <p:spPr>
          <a:xfrm>
            <a:off x="546480" y="6177240"/>
            <a:ext cx="11517480" cy="46440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43" name="object 50"/>
          <p:cNvSpPr/>
          <p:nvPr/>
        </p:nvSpPr>
        <p:spPr>
          <a:xfrm>
            <a:off x="902880" y="6250320"/>
            <a:ext cx="11130840" cy="46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</a:t>
            </a:r>
            <a:r>
              <a:rPr lang="ru-RU" sz="1800" b="1" strike="noStrike" spc="1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90 90                  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4" name="object 51"/>
          <p:cNvGrpSpPr/>
          <p:nvPr/>
        </p:nvGrpSpPr>
        <p:grpSpPr>
          <a:xfrm>
            <a:off x="590400" y="6250320"/>
            <a:ext cx="309960" cy="309600"/>
            <a:chOff x="590400" y="6250320"/>
            <a:chExt cx="309960" cy="309600"/>
          </a:xfrm>
        </p:grpSpPr>
        <p:pic>
          <p:nvPicPr>
            <p:cNvPr id="145" name="object 52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1200" cy="14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6" name="object 53"/>
            <p:cNvSpPr/>
            <p:nvPr/>
          </p:nvSpPr>
          <p:spPr>
            <a:xfrm>
              <a:off x="590400" y="6282000"/>
              <a:ext cx="279000" cy="277920"/>
            </a:xfrm>
            <a:custGeom>
              <a:avLst/>
              <a:gdLst>
                <a:gd name="textAreaLeft" fmla="*/ 0 w 279000"/>
                <a:gd name="textAreaRight" fmla="*/ 281880 w 279000"/>
                <a:gd name="textAreaTop" fmla="*/ 0 h 277920"/>
                <a:gd name="textAreaBottom" fmla="*/ 280800 h 27792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pic>
        <p:nvPicPr>
          <p:cNvPr id="147" name="Picture 3" descr="Международный экспортный форум &quot;Сделано в России&quot;  "/>
          <p:cNvPicPr/>
          <p:nvPr/>
        </p:nvPicPr>
        <p:blipFill>
          <a:blip r:embed="rId4"/>
          <a:stretch/>
        </p:blipFill>
        <p:spPr>
          <a:xfrm>
            <a:off x="10832760" y="1957320"/>
            <a:ext cx="1030320" cy="822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127"/>
          <p:cNvSpPr/>
          <p:nvPr/>
        </p:nvSpPr>
        <p:spPr>
          <a:xfrm>
            <a:off x="213840" y="1917000"/>
            <a:ext cx="58795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149" name="Группа 57"/>
          <p:cNvGrpSpPr/>
          <p:nvPr/>
        </p:nvGrpSpPr>
        <p:grpSpPr>
          <a:xfrm>
            <a:off x="165960" y="234360"/>
            <a:ext cx="4137480" cy="471960"/>
            <a:chOff x="165960" y="234360"/>
            <a:chExt cx="4137480" cy="471960"/>
          </a:xfrm>
        </p:grpSpPr>
        <p:sp>
          <p:nvSpPr>
            <p:cNvPr id="150" name="Параллелограмм 22"/>
            <p:cNvSpPr/>
            <p:nvPr/>
          </p:nvSpPr>
          <p:spPr>
            <a:xfrm>
              <a:off x="997560" y="234360"/>
              <a:ext cx="330588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51" name="Прямоугольник 128"/>
            <p:cNvSpPr/>
            <p:nvPr/>
          </p:nvSpPr>
          <p:spPr>
            <a:xfrm>
              <a:off x="1310760" y="297360"/>
              <a:ext cx="2903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Параллелограмм 23"/>
            <p:cNvSpPr/>
            <p:nvPr/>
          </p:nvSpPr>
          <p:spPr>
            <a:xfrm>
              <a:off x="165960" y="234360"/>
              <a:ext cx="78084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53" name="Прямоугольник 129"/>
            <p:cNvSpPr/>
            <p:nvPr/>
          </p:nvSpPr>
          <p:spPr>
            <a:xfrm>
              <a:off x="339120" y="271800"/>
              <a:ext cx="539640" cy="39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54" name="Прямоугольник 130"/>
          <p:cNvSpPr/>
          <p:nvPr/>
        </p:nvSpPr>
        <p:spPr>
          <a:xfrm>
            <a:off x="4169520" y="198360"/>
            <a:ext cx="7299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5" name="Группа 58"/>
          <p:cNvGrpSpPr/>
          <p:nvPr/>
        </p:nvGrpSpPr>
        <p:grpSpPr>
          <a:xfrm>
            <a:off x="311760" y="4878720"/>
            <a:ext cx="5371200" cy="1636920"/>
            <a:chOff x="311760" y="4878720"/>
            <a:chExt cx="5371200" cy="1636920"/>
          </a:xfrm>
        </p:grpSpPr>
        <p:sp>
          <p:nvSpPr>
            <p:cNvPr id="156" name="TextBox 22"/>
            <p:cNvSpPr/>
            <p:nvPr/>
          </p:nvSpPr>
          <p:spPr>
            <a:xfrm>
              <a:off x="366120" y="4878720"/>
              <a:ext cx="5303520" cy="36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57" name="Блок-схема: альтернативный процесс 9"/>
            <p:cNvSpPr/>
            <p:nvPr/>
          </p:nvSpPr>
          <p:spPr>
            <a:xfrm>
              <a:off x="1257480" y="5126400"/>
              <a:ext cx="198720" cy="3830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58" name="Прямоугольник 131"/>
            <p:cNvSpPr/>
            <p:nvPr/>
          </p:nvSpPr>
          <p:spPr>
            <a:xfrm>
              <a:off x="1977120" y="5141880"/>
              <a:ext cx="181440" cy="36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159" name="Прямоугольник 132"/>
            <p:cNvSpPr/>
            <p:nvPr/>
          </p:nvSpPr>
          <p:spPr>
            <a:xfrm>
              <a:off x="396000" y="5689080"/>
              <a:ext cx="5286960" cy="58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60" name="Прямоугольник 133"/>
            <p:cNvSpPr/>
            <p:nvPr/>
          </p:nvSpPr>
          <p:spPr>
            <a:xfrm>
              <a:off x="311760" y="6151680"/>
              <a:ext cx="53578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1" name="Группа 59"/>
          <p:cNvGrpSpPr/>
          <p:nvPr/>
        </p:nvGrpSpPr>
        <p:grpSpPr>
          <a:xfrm>
            <a:off x="180720" y="776160"/>
            <a:ext cx="5302800" cy="959760"/>
            <a:chOff x="180720" y="776160"/>
            <a:chExt cx="5302800" cy="959760"/>
          </a:xfrm>
        </p:grpSpPr>
        <p:sp>
          <p:nvSpPr>
            <p:cNvPr id="162" name="Скругленный прямоугольник 43"/>
            <p:cNvSpPr/>
            <p:nvPr/>
          </p:nvSpPr>
          <p:spPr>
            <a:xfrm>
              <a:off x="180720" y="1071000"/>
              <a:ext cx="4654440" cy="66492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163" name="Группа 60"/>
            <p:cNvGrpSpPr/>
            <p:nvPr/>
          </p:nvGrpSpPr>
          <p:grpSpPr>
            <a:xfrm>
              <a:off x="3126240" y="776160"/>
              <a:ext cx="2357280" cy="708120"/>
              <a:chOff x="3126240" y="776160"/>
              <a:chExt cx="2357280" cy="708120"/>
            </a:xfrm>
          </p:grpSpPr>
          <p:sp>
            <p:nvSpPr>
              <p:cNvPr id="164" name="Скругленный прямоугольник 44"/>
              <p:cNvSpPr/>
              <p:nvPr/>
            </p:nvSpPr>
            <p:spPr>
              <a:xfrm>
                <a:off x="3402720" y="855720"/>
                <a:ext cx="1738080" cy="51300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65" name="Прямоугольник 134"/>
              <p:cNvSpPr/>
              <p:nvPr/>
            </p:nvSpPr>
            <p:spPr>
              <a:xfrm>
                <a:off x="3126240" y="776160"/>
                <a:ext cx="235728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66" name="Прямоугольник 135"/>
          <p:cNvSpPr/>
          <p:nvPr/>
        </p:nvSpPr>
        <p:spPr>
          <a:xfrm>
            <a:off x="1568520" y="1353240"/>
            <a:ext cx="1362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АНАЛИТИКА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7" name="Группа 61"/>
          <p:cNvGrpSpPr/>
          <p:nvPr/>
        </p:nvGrpSpPr>
        <p:grpSpPr>
          <a:xfrm>
            <a:off x="6570360" y="708840"/>
            <a:ext cx="5294880" cy="892440"/>
            <a:chOff x="6570360" y="708840"/>
            <a:chExt cx="5294880" cy="892440"/>
          </a:xfrm>
        </p:grpSpPr>
        <p:sp>
          <p:nvSpPr>
            <p:cNvPr id="168" name="Скругленный прямоугольник 45"/>
            <p:cNvSpPr/>
            <p:nvPr/>
          </p:nvSpPr>
          <p:spPr>
            <a:xfrm>
              <a:off x="6570360" y="941040"/>
              <a:ext cx="4654440" cy="6602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169" name="Группа 62"/>
            <p:cNvGrpSpPr/>
            <p:nvPr/>
          </p:nvGrpSpPr>
          <p:grpSpPr>
            <a:xfrm>
              <a:off x="9507960" y="708840"/>
              <a:ext cx="2357280" cy="708120"/>
              <a:chOff x="9507960" y="708840"/>
              <a:chExt cx="2357280" cy="708120"/>
            </a:xfrm>
          </p:grpSpPr>
          <p:sp>
            <p:nvSpPr>
              <p:cNvPr id="170" name="Скругленный прямоугольник 46"/>
              <p:cNvSpPr/>
              <p:nvPr/>
            </p:nvSpPr>
            <p:spPr>
              <a:xfrm>
                <a:off x="9806760" y="828720"/>
                <a:ext cx="1738080" cy="50904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71" name="Прямоугольник 136"/>
              <p:cNvSpPr/>
              <p:nvPr/>
            </p:nvSpPr>
            <p:spPr>
              <a:xfrm>
                <a:off x="9507960" y="708840"/>
                <a:ext cx="235728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72" name="Прямоугольник 137"/>
          <p:cNvSpPr/>
          <p:nvPr/>
        </p:nvSpPr>
        <p:spPr>
          <a:xfrm>
            <a:off x="8418240" y="1113120"/>
            <a:ext cx="1112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ПОСОБИЯ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Прямоугольник 138"/>
          <p:cNvSpPr/>
          <p:nvPr/>
        </p:nvSpPr>
        <p:spPr>
          <a:xfrm>
            <a:off x="205560" y="1904400"/>
            <a:ext cx="6224040" cy="24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Calibri"/>
              </a:rPr>
              <a:t>Отчеты (бесплатно)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Ежемесячный обзор экспорта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по выбранной отрасли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по выбранному товару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Товарно-страновой профиль со списком потенциальных покупателей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 выбранный регион мира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 выбранную страну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выбранного федерального округа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выбранного региона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Путеводитель по выходу российских компаний на рынок Турции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139"/>
          <p:cNvSpPr/>
          <p:nvPr/>
        </p:nvSpPr>
        <p:spPr>
          <a:xfrm>
            <a:off x="186840" y="4733280"/>
            <a:ext cx="549612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Calibri"/>
              </a:rPr>
              <a:t>Барьеры и требования рынков (бесплатно)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 ввозных таможенных пошлинах и нетарифных мерах (сертификация, квоты, пошлины и т.д.)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Охрана объектов интеллектуальной собственности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140"/>
          <p:cNvSpPr/>
          <p:nvPr/>
        </p:nvSpPr>
        <p:spPr>
          <a:xfrm>
            <a:off x="5729040" y="1612080"/>
            <a:ext cx="6642360" cy="443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Начинающий экспортёр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Особенности ведения бизнеса в Индии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Особенности ведения бизнеса в ОАЭ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Интеграция ESG-факторов в деятельность компании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Эффективный маркетинг для экспортёра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Деловые коммуникации для экспортёра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Как работать с представителями разных культур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Гендерные особенности межкультурной коммуникации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Правовое обеспечение экспорта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Финансовые инструменты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Хеджирование валютных рисков экспортёра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Налоговые аспекты экспорта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Таможенное регулирование экспорта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Возможности онлайн-торговли для экспортёров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Логистика экспортной деятельности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Практические аспекты Инкотермс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Сделки с продукцией двойного назначения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Экспортный контроль: особенности процедуры идентификации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Работа с порталом закупок ЮНИДО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Скругленный прямоугольник 48"/>
          <p:cNvSpPr/>
          <p:nvPr/>
        </p:nvSpPr>
        <p:spPr>
          <a:xfrm>
            <a:off x="546480" y="6177240"/>
            <a:ext cx="11517480" cy="46440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77" name="object 54"/>
          <p:cNvSpPr/>
          <p:nvPr/>
        </p:nvSpPr>
        <p:spPr>
          <a:xfrm>
            <a:off x="902880" y="6250320"/>
            <a:ext cx="11130840" cy="46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</a:t>
            </a:r>
            <a:r>
              <a:rPr lang="ru-RU" sz="1800" b="1" strike="noStrike" spc="1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90 90                  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000EE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object 55"/>
          <p:cNvGrpSpPr/>
          <p:nvPr/>
        </p:nvGrpSpPr>
        <p:grpSpPr>
          <a:xfrm>
            <a:off x="590400" y="6250320"/>
            <a:ext cx="309960" cy="309600"/>
            <a:chOff x="590400" y="6250320"/>
            <a:chExt cx="309960" cy="309600"/>
          </a:xfrm>
        </p:grpSpPr>
        <p:pic>
          <p:nvPicPr>
            <p:cNvPr id="179" name="object 56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1200" cy="14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0" name="object 57"/>
            <p:cNvSpPr/>
            <p:nvPr/>
          </p:nvSpPr>
          <p:spPr>
            <a:xfrm>
              <a:off x="590400" y="6282000"/>
              <a:ext cx="279000" cy="277920"/>
            </a:xfrm>
            <a:custGeom>
              <a:avLst/>
              <a:gdLst>
                <a:gd name="textAreaLeft" fmla="*/ 0 w 279000"/>
                <a:gd name="textAreaRight" fmla="*/ 281880 w 279000"/>
                <a:gd name="textAreaTop" fmla="*/ 0 h 277920"/>
                <a:gd name="textAreaBottom" fmla="*/ 280800 h 27792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Box 5"/>
          <p:cNvSpPr/>
          <p:nvPr/>
        </p:nvSpPr>
        <p:spPr>
          <a:xfrm>
            <a:off x="3421080" y="1127880"/>
            <a:ext cx="53470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НАЛОГОВЫЕ ЛЬГОТЫ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Скругленный прямоугольник 14"/>
          <p:cNvSpPr/>
          <p:nvPr/>
        </p:nvSpPr>
        <p:spPr>
          <a:xfrm>
            <a:off x="3762360" y="1010520"/>
            <a:ext cx="4663800" cy="6235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69" name="Параллелограмм 21"/>
          <p:cNvSpPr/>
          <p:nvPr/>
        </p:nvSpPr>
        <p:spPr>
          <a:xfrm>
            <a:off x="210960" y="234360"/>
            <a:ext cx="780840" cy="4719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70" name="Прямоугольник 22"/>
          <p:cNvSpPr/>
          <p:nvPr/>
        </p:nvSpPr>
        <p:spPr>
          <a:xfrm>
            <a:off x="424440" y="271800"/>
            <a:ext cx="181440" cy="39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471" name="Параллелограмм 25"/>
          <p:cNvSpPr/>
          <p:nvPr/>
        </p:nvSpPr>
        <p:spPr>
          <a:xfrm>
            <a:off x="932400" y="244800"/>
            <a:ext cx="10826280" cy="4651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72" name="Прямоугольник 27"/>
          <p:cNvSpPr/>
          <p:nvPr/>
        </p:nvSpPr>
        <p:spPr>
          <a:xfrm>
            <a:off x="1330560" y="288000"/>
            <a:ext cx="99259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7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TextBox 20"/>
          <p:cNvSpPr/>
          <p:nvPr/>
        </p:nvSpPr>
        <p:spPr>
          <a:xfrm>
            <a:off x="6447960" y="1805400"/>
            <a:ext cx="4893480" cy="179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зарегистрированных на территории Республики Татарстан,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Кольцо 33"/>
          <p:cNvSpPr/>
          <p:nvPr/>
        </p:nvSpPr>
        <p:spPr>
          <a:xfrm>
            <a:off x="6085080" y="1853280"/>
            <a:ext cx="295920" cy="2761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475" name="Прямая соединительная линия 26"/>
          <p:cNvCxnSpPr/>
          <p:nvPr/>
        </p:nvCxnSpPr>
        <p:spPr>
          <a:xfrm>
            <a:off x="5858280" y="3789000"/>
            <a:ext cx="5602680" cy="324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476" name="Прямоугольник 6"/>
          <p:cNvSpPr/>
          <p:nvPr/>
        </p:nvSpPr>
        <p:spPr>
          <a:xfrm>
            <a:off x="6527880" y="4124880"/>
            <a:ext cx="535860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Освобождение от уплаты транспортного налога;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Освобождение от уплаты налога на имущество организаций;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Сниженные ставки по УСН («доходы» – 1%, «доходы минус расходы» – 5%)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7" name="Рисунок 7"/>
          <p:cNvPicPr/>
          <p:nvPr/>
        </p:nvPicPr>
        <p:blipFill>
          <a:blip r:embed="rId2"/>
          <a:stretch/>
        </p:blipFill>
        <p:spPr>
          <a:xfrm>
            <a:off x="5858640" y="4203720"/>
            <a:ext cx="380880" cy="362520"/>
          </a:xfrm>
          <a:prstGeom prst="rect">
            <a:avLst/>
          </a:prstGeom>
          <a:ln w="0">
            <a:noFill/>
          </a:ln>
        </p:spPr>
      </p:pic>
      <p:pic>
        <p:nvPicPr>
          <p:cNvPr id="478" name="Рисунок 32"/>
          <p:cNvPicPr/>
          <p:nvPr/>
        </p:nvPicPr>
        <p:blipFill>
          <a:blip r:embed="rId2"/>
          <a:stretch/>
        </p:blipFill>
        <p:spPr>
          <a:xfrm>
            <a:off x="5858640" y="4723560"/>
            <a:ext cx="380880" cy="362520"/>
          </a:xfrm>
          <a:prstGeom prst="rect">
            <a:avLst/>
          </a:prstGeom>
          <a:ln w="0">
            <a:noFill/>
          </a:ln>
        </p:spPr>
      </p:pic>
      <p:pic>
        <p:nvPicPr>
          <p:cNvPr id="479" name="Рисунок 33"/>
          <p:cNvPicPr/>
          <p:nvPr/>
        </p:nvPicPr>
        <p:blipFill>
          <a:blip r:embed="rId2"/>
          <a:stretch/>
        </p:blipFill>
        <p:spPr>
          <a:xfrm>
            <a:off x="5858640" y="5535360"/>
            <a:ext cx="380880" cy="362520"/>
          </a:xfrm>
          <a:prstGeom prst="rect">
            <a:avLst/>
          </a:prstGeom>
          <a:ln w="0">
            <a:noFill/>
          </a:ln>
        </p:spPr>
      </p:pic>
      <p:sp>
        <p:nvSpPr>
          <p:cNvPr id="480" name="Прямоугольник 8"/>
          <p:cNvSpPr/>
          <p:nvPr/>
        </p:nvSpPr>
        <p:spPr>
          <a:xfrm>
            <a:off x="482760" y="2133000"/>
            <a:ext cx="5062320" cy="313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Обеспечение:</a:t>
            </a:r>
            <a:br>
              <a:rPr sz="1400"/>
            </a:b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Пункт 3.1 статьи 6 Закона Республики Татарстан от 29.11.2002 № 24-ЗРТ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«О транспортном налоге» 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Подпункт 18 пункта 1 статьи 3 Закона Республики Татарстан от 28.11.2003 № 49-ЗРТ "О налоге на имущество организаций"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Box 6"/>
          <p:cNvSpPr/>
          <p:nvPr/>
        </p:nvSpPr>
        <p:spPr>
          <a:xfrm>
            <a:off x="3431880" y="929160"/>
            <a:ext cx="57571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СУБСИДИРОВАНИЕ ЧАСТИ ЗАТРАТ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ЗА ПОТРЕБЛЕННУЮ ЭЛЕКТРОЭНЕРГИЮ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Скругленный прямоугольник 2"/>
          <p:cNvSpPr/>
          <p:nvPr/>
        </p:nvSpPr>
        <p:spPr>
          <a:xfrm>
            <a:off x="2855520" y="969840"/>
            <a:ext cx="6549120" cy="62316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83" name="Параллелограмм 3"/>
          <p:cNvSpPr/>
          <p:nvPr/>
        </p:nvSpPr>
        <p:spPr>
          <a:xfrm>
            <a:off x="210960" y="234360"/>
            <a:ext cx="780480" cy="4716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84" name="Прямоугольник 13"/>
          <p:cNvSpPr/>
          <p:nvPr/>
        </p:nvSpPr>
        <p:spPr>
          <a:xfrm>
            <a:off x="424440" y="271800"/>
            <a:ext cx="181080" cy="39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485" name="Параллелограмм 4"/>
          <p:cNvSpPr/>
          <p:nvPr/>
        </p:nvSpPr>
        <p:spPr>
          <a:xfrm>
            <a:off x="932400" y="244800"/>
            <a:ext cx="10825920" cy="4647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86" name="Прямоугольник 15"/>
          <p:cNvSpPr/>
          <p:nvPr/>
        </p:nvSpPr>
        <p:spPr>
          <a:xfrm>
            <a:off x="1330560" y="288000"/>
            <a:ext cx="99255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7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TextBox 7"/>
          <p:cNvSpPr/>
          <p:nvPr/>
        </p:nvSpPr>
        <p:spPr>
          <a:xfrm>
            <a:off x="6162480" y="1922760"/>
            <a:ext cx="5595840" cy="255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Для кого: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парков, имеющих прямые договорные отношения с организацией, поставляющей электрическую энергию и являющихся потребителем электрической энергии уровней напряжения НН, СН-I  и СН-II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Кольцо 2"/>
          <p:cNvSpPr/>
          <p:nvPr/>
        </p:nvSpPr>
        <p:spPr>
          <a:xfrm>
            <a:off x="131760" y="1881720"/>
            <a:ext cx="295560" cy="2757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489" name="Прямая соединительная линия 2"/>
          <p:cNvCxnSpPr/>
          <p:nvPr/>
        </p:nvCxnSpPr>
        <p:spPr>
          <a:xfrm>
            <a:off x="6279840" y="4679280"/>
            <a:ext cx="5603040" cy="360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490" name="Прямоугольник 18"/>
          <p:cNvSpPr/>
          <p:nvPr/>
        </p:nvSpPr>
        <p:spPr>
          <a:xfrm>
            <a:off x="429840" y="1833840"/>
            <a:ext cx="5507640" cy="35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Условия: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получения субсидии необходимо: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-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вести деятельность на территории Республики Татарстан и уплачивать налоги в бюджет Республики Татарстан, быть субъектом малого или среднего предпринимательства;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иметь действующее соглашение с Министерством экономики Республики Татарстан об осуществлении деятельности на территории индустриального (промышленного) парка;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предоставлять в ФНС расчет по страховым взносам и персонифицированных сведений о физических лицах;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являться потребителем электрической энергии уровней напряжения НН, СН-I  и СН-II и осуществлять оплату расходов за потребленную электрическую энергию в организацию, поставляющую электрическую энергию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1" name="Группа 2"/>
          <p:cNvGrpSpPr/>
          <p:nvPr/>
        </p:nvGrpSpPr>
        <p:grpSpPr>
          <a:xfrm>
            <a:off x="6201360" y="5170320"/>
            <a:ext cx="1716120" cy="569880"/>
            <a:chOff x="6201360" y="5170320"/>
            <a:chExt cx="1716120" cy="569880"/>
          </a:xfrm>
        </p:grpSpPr>
        <p:pic>
          <p:nvPicPr>
            <p:cNvPr id="492" name="Picture 2" descr="https://stomatologspb.ru/wp-content/uploads/ruble_PNG26.png"/>
            <p:cNvPicPr/>
            <p:nvPr/>
          </p:nvPicPr>
          <p:blipFill>
            <a:blip r:embed="rId2"/>
            <a:stretch/>
          </p:blipFill>
          <p:spPr>
            <a:xfrm>
              <a:off x="7292520" y="5170320"/>
              <a:ext cx="624960" cy="46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93" name="Прямоугольник 33"/>
            <p:cNvSpPr/>
            <p:nvPr/>
          </p:nvSpPr>
          <p:spPr>
            <a:xfrm>
              <a:off x="6201360" y="5208840"/>
              <a:ext cx="1322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СУММА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4" name="Прямоугольник 37"/>
            <p:cNvSpPr/>
            <p:nvPr/>
          </p:nvSpPr>
          <p:spPr>
            <a:xfrm>
              <a:off x="6201360" y="5436000"/>
              <a:ext cx="181080" cy="30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400" b="0" strike="noStrike" spc="-1">
                <a:solidFill>
                  <a:schemeClr val="dk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495" name="Прямоугольник 38"/>
          <p:cNvSpPr/>
          <p:nvPr/>
        </p:nvSpPr>
        <p:spPr>
          <a:xfrm>
            <a:off x="8092800" y="4838760"/>
            <a:ext cx="263952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В зависимости от объема затрат по уплате электроэнергии за год, предшествующий году подачи заявки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Группа 12"/>
          <p:cNvGrpSpPr/>
          <p:nvPr/>
        </p:nvGrpSpPr>
        <p:grpSpPr>
          <a:xfrm>
            <a:off x="210960" y="179280"/>
            <a:ext cx="9986400" cy="471960"/>
            <a:chOff x="210960" y="179280"/>
            <a:chExt cx="9986400" cy="471960"/>
          </a:xfrm>
        </p:grpSpPr>
        <p:sp>
          <p:nvSpPr>
            <p:cNvPr id="497" name="Параллелограмм 13"/>
            <p:cNvSpPr/>
            <p:nvPr/>
          </p:nvSpPr>
          <p:spPr>
            <a:xfrm>
              <a:off x="997560" y="179280"/>
              <a:ext cx="919980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98" name="Прямоугольник 14"/>
            <p:cNvSpPr/>
            <p:nvPr/>
          </p:nvSpPr>
          <p:spPr>
            <a:xfrm>
              <a:off x="1296360" y="242280"/>
              <a:ext cx="86256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СУБЪеКТОВ МСП от АНО ЦКР «ИННОКАМ»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9" name="Параллелограмм 15"/>
            <p:cNvSpPr/>
            <p:nvPr/>
          </p:nvSpPr>
          <p:spPr>
            <a:xfrm>
              <a:off x="210960" y="179280"/>
              <a:ext cx="780840" cy="4719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00" name="Прямоугольник 16"/>
            <p:cNvSpPr/>
            <p:nvPr/>
          </p:nvSpPr>
          <p:spPr>
            <a:xfrm>
              <a:off x="339120" y="216720"/>
              <a:ext cx="539640" cy="39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501" name="Скругленный прямоугольник 38"/>
          <p:cNvSpPr/>
          <p:nvPr/>
        </p:nvSpPr>
        <p:spPr>
          <a:xfrm>
            <a:off x="4320360" y="1260000"/>
            <a:ext cx="3597120" cy="491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ЗАПУСК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Скругленный прямоугольник 38"/>
          <p:cNvSpPr/>
          <p:nvPr/>
        </p:nvSpPr>
        <p:spPr>
          <a:xfrm>
            <a:off x="8460000" y="1260000"/>
            <a:ext cx="3309120" cy="482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 РЕАЛИЗАЦИЯ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Скругленный прямоугольник 38"/>
          <p:cNvSpPr/>
          <p:nvPr/>
        </p:nvSpPr>
        <p:spPr>
          <a:xfrm>
            <a:off x="360000" y="1260000"/>
            <a:ext cx="3271680" cy="491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ПОДГОТОВКА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Овал 29"/>
          <p:cNvSpPr/>
          <p:nvPr/>
        </p:nvSpPr>
        <p:spPr>
          <a:xfrm>
            <a:off x="585360" y="1350720"/>
            <a:ext cx="312120" cy="312120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Овал 30"/>
          <p:cNvSpPr/>
          <p:nvPr/>
        </p:nvSpPr>
        <p:spPr>
          <a:xfrm>
            <a:off x="5040000" y="1350720"/>
            <a:ext cx="312120" cy="312120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Овал 31"/>
          <p:cNvSpPr/>
          <p:nvPr/>
        </p:nvSpPr>
        <p:spPr>
          <a:xfrm>
            <a:off x="8820000" y="1350720"/>
            <a:ext cx="312120" cy="312120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Прямоугольник 32"/>
          <p:cNvSpPr/>
          <p:nvPr/>
        </p:nvSpPr>
        <p:spPr>
          <a:xfrm>
            <a:off x="299520" y="1868040"/>
            <a:ext cx="3657960" cy="353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Составление бизнес-планов и ТЭО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Оказание  маркетинговых услуг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аудитов и экспертиз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программ модернизации, развития, технического перевооружения производства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экспресс-оценки индекса технологической готовности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патентного поиска и патентных исследований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Прямоугольник 34"/>
          <p:cNvSpPr/>
          <p:nvPr/>
        </p:nvSpPr>
        <p:spPr>
          <a:xfrm>
            <a:off x="4259520" y="1800000"/>
            <a:ext cx="3657960" cy="386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технических решений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Инженерно-консультационные, опытно-конструкторские, испытательные, инженерно-исследовательские и расчетно-аналитические услуги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Услуги по проектно-конструкторской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Экспертное сопровождение реализации программ развития и модернизации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исследований, испытаний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Прямоугольник 35"/>
          <p:cNvSpPr/>
          <p:nvPr/>
        </p:nvSpPr>
        <p:spPr>
          <a:xfrm>
            <a:off x="8410680" y="1800000"/>
            <a:ext cx="3466800" cy="386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Брендирование, позиционирование и продвижение новых видов продукции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сертификации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Комплексное сопровождение процедуры участия в закупках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Организация участия в российских и зарубежных выставочно-ярмарочных мероприятиях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Подготовка и подача заявок на регистрацию прав на результаты интеллектуальной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TextBox 37"/>
          <p:cNvSpPr/>
          <p:nvPr/>
        </p:nvSpPr>
        <p:spPr>
          <a:xfrm>
            <a:off x="329040" y="630720"/>
            <a:ext cx="115243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</a:rPr>
              <a:t>Комплексное сопровождение инвестиционных проектов  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Arial"/>
              </a:rPr>
              <a:t>субъектов МСП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11" name="Прямая соединительная линия 42"/>
          <p:cNvCxnSpPr/>
          <p:nvPr/>
        </p:nvCxnSpPr>
        <p:spPr>
          <a:xfrm>
            <a:off x="2473920" y="1198800"/>
            <a:ext cx="7203960" cy="324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cxnSp>
        <p:nvCxnSpPr>
          <p:cNvPr id="512" name="Прямая соединительная линия 51"/>
          <p:cNvCxnSpPr/>
          <p:nvPr/>
        </p:nvCxnSpPr>
        <p:spPr>
          <a:xfrm>
            <a:off x="2159640" y="1126800"/>
            <a:ext cx="7899840" cy="324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cxnSp>
        <p:nvCxnSpPr>
          <p:cNvPr id="513" name="Прямая соединительная линия 52"/>
          <p:cNvCxnSpPr/>
          <p:nvPr/>
        </p:nvCxnSpPr>
        <p:spPr>
          <a:xfrm>
            <a:off x="1775520" y="1052640"/>
            <a:ext cx="8643960" cy="540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514" name="Прямоугольник 19"/>
          <p:cNvSpPr/>
          <p:nvPr/>
        </p:nvSpPr>
        <p:spPr>
          <a:xfrm>
            <a:off x="849240" y="6416280"/>
            <a:ext cx="609264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515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8256240" y="6437520"/>
            <a:ext cx="356760" cy="300600"/>
          </a:xfrm>
          <a:prstGeom prst="rect">
            <a:avLst/>
          </a:prstGeom>
          <a:ln w="0">
            <a:noFill/>
          </a:ln>
        </p:spPr>
      </p:pic>
      <p:sp>
        <p:nvSpPr>
          <p:cNvPr id="516" name="TextBox 24"/>
          <p:cNvSpPr/>
          <p:nvPr/>
        </p:nvSpPr>
        <p:spPr>
          <a:xfrm>
            <a:off x="8611200" y="6327720"/>
            <a:ext cx="3309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CE1204"/>
                </a:solidFill>
                <a:latin typeface="Calibri"/>
                <a:ea typeface="Arial"/>
              </a:rPr>
              <a:t>Все меры поддержки оказываются на условиях софинансирования со стороны субъекта МСП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7" name="Рисунок 484"/>
          <p:cNvPicPr/>
          <p:nvPr/>
        </p:nvPicPr>
        <p:blipFill>
          <a:blip r:embed="rId3"/>
          <a:stretch/>
        </p:blipFill>
        <p:spPr>
          <a:xfrm>
            <a:off x="180000" y="5400000"/>
            <a:ext cx="1437480" cy="143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Rectangle 1"/>
          <p:cNvSpPr/>
          <p:nvPr/>
        </p:nvSpPr>
        <p:spPr>
          <a:xfrm>
            <a:off x="4493160" y="1190160"/>
            <a:ext cx="3993120" cy="124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AutoShape 3"/>
          <p:cNvSpPr/>
          <p:nvPr/>
        </p:nvSpPr>
        <p:spPr>
          <a:xfrm>
            <a:off x="177480" y="231840"/>
            <a:ext cx="783360" cy="473760"/>
          </a:xfrm>
          <a:custGeom>
            <a:avLst/>
            <a:gdLst>
              <a:gd name="textAreaLeft" fmla="*/ 0 w 783360"/>
              <a:gd name="textAreaRight" fmla="*/ 784440 w 783360"/>
              <a:gd name="textAreaTop" fmla="*/ 0 h 473760"/>
              <a:gd name="textAreaBottom" fmla="*/ 474840 h 473760"/>
            </a:gdLst>
            <a:ahLst/>
            <a:cxn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0" name="Rectangle 4"/>
          <p:cNvSpPr/>
          <p:nvPr/>
        </p:nvSpPr>
        <p:spPr>
          <a:xfrm>
            <a:off x="423360" y="271440"/>
            <a:ext cx="18360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1" name="AutoShape 4"/>
          <p:cNvSpPr/>
          <p:nvPr/>
        </p:nvSpPr>
        <p:spPr>
          <a:xfrm>
            <a:off x="996480" y="235080"/>
            <a:ext cx="10828080" cy="467640"/>
          </a:xfrm>
          <a:custGeom>
            <a:avLst/>
            <a:gdLst>
              <a:gd name="textAreaLeft" fmla="*/ 0 w 10828080"/>
              <a:gd name="textAreaRight" fmla="*/ 10829160 w 10828080"/>
              <a:gd name="textAreaTop" fmla="*/ 0 h 467640"/>
              <a:gd name="textAreaBottom" fmla="*/ 468720 h 467640"/>
            </a:gdLst>
            <a:ahLst/>
            <a:cxn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2" name="Rectangle 7"/>
          <p:cNvSpPr/>
          <p:nvPr/>
        </p:nvSpPr>
        <p:spPr>
          <a:xfrm>
            <a:off x="1998360" y="438120"/>
            <a:ext cx="8778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920" algn="ctr" defTabSz="914400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Rectangle 8"/>
          <p:cNvSpPr/>
          <p:nvPr/>
        </p:nvSpPr>
        <p:spPr>
          <a:xfrm>
            <a:off x="4672440" y="2755440"/>
            <a:ext cx="3351240" cy="253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Основные условия предоставления поручительств: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сумма поручительства до 70 млн руб;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доля поручительства до 70% от суммы кредита, банковской гарантии;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комиссия 0,1 – 1 % от суммы предоставляемого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Rectangle 9"/>
          <p:cNvSpPr/>
          <p:nvPr/>
        </p:nvSpPr>
        <p:spPr>
          <a:xfrm>
            <a:off x="8958600" y="1283040"/>
            <a:ext cx="26658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УСЛУГИ ЕДИНОГО ЦЕНТРА КРЕДИТОВАНИЯ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Rectangle 10"/>
          <p:cNvSpPr/>
          <p:nvPr/>
        </p:nvSpPr>
        <p:spPr>
          <a:xfrm>
            <a:off x="8846280" y="2863080"/>
            <a:ext cx="2845440" cy="204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Подбор оптимального кредитного продукта;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Помощь в выборе финансовой организации;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Консультация по подготовке документов;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Безвозмездное оказание услуг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6" name="Рисунок 18"/>
          <p:cNvPicPr/>
          <p:nvPr/>
        </p:nvPicPr>
        <p:blipFill>
          <a:blip r:embed="rId3"/>
          <a:stretch/>
        </p:blipFill>
        <p:spPr>
          <a:xfrm>
            <a:off x="6171840" y="257400"/>
            <a:ext cx="5596560" cy="610560"/>
          </a:xfrm>
          <a:prstGeom prst="rect">
            <a:avLst/>
          </a:prstGeom>
          <a:ln w="0">
            <a:noFill/>
          </a:ln>
        </p:spPr>
      </p:pic>
      <p:grpSp>
        <p:nvGrpSpPr>
          <p:cNvPr id="527" name="Группа 5"/>
          <p:cNvGrpSpPr/>
          <p:nvPr/>
        </p:nvGrpSpPr>
        <p:grpSpPr>
          <a:xfrm>
            <a:off x="8740440" y="551520"/>
            <a:ext cx="3189600" cy="1814040"/>
            <a:chOff x="8740440" y="551520"/>
            <a:chExt cx="3189600" cy="1814040"/>
          </a:xfrm>
        </p:grpSpPr>
        <p:sp>
          <p:nvSpPr>
            <p:cNvPr id="528" name="Скругленный прямоугольник 51"/>
            <p:cNvSpPr/>
            <p:nvPr/>
          </p:nvSpPr>
          <p:spPr>
            <a:xfrm>
              <a:off x="8740440" y="1048680"/>
              <a:ext cx="3102840" cy="13168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29" name="Прямоугольник 178"/>
            <p:cNvPicPr/>
            <p:nvPr/>
          </p:nvPicPr>
          <p:blipFill>
            <a:blip r:embed="rId4"/>
            <a:stretch/>
          </p:blipFill>
          <p:spPr>
            <a:xfrm>
              <a:off x="10436040" y="551520"/>
              <a:ext cx="1494000" cy="643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30" name="Группа 20"/>
          <p:cNvGrpSpPr/>
          <p:nvPr/>
        </p:nvGrpSpPr>
        <p:grpSpPr>
          <a:xfrm>
            <a:off x="4366080" y="549720"/>
            <a:ext cx="4778640" cy="1877040"/>
            <a:chOff x="4366080" y="549720"/>
            <a:chExt cx="4778640" cy="1877040"/>
          </a:xfrm>
        </p:grpSpPr>
        <p:sp>
          <p:nvSpPr>
            <p:cNvPr id="531" name="Скругленный прямоугольник 52"/>
            <p:cNvSpPr/>
            <p:nvPr/>
          </p:nvSpPr>
          <p:spPr>
            <a:xfrm>
              <a:off x="4366080" y="1060560"/>
              <a:ext cx="4246920" cy="13662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2" name="Прямоугольник 179"/>
            <p:cNvPicPr/>
            <p:nvPr/>
          </p:nvPicPr>
          <p:blipFill>
            <a:blip r:embed="rId5"/>
            <a:stretch/>
          </p:blipFill>
          <p:spPr>
            <a:xfrm>
              <a:off x="6909120" y="549720"/>
              <a:ext cx="2235600" cy="6638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33" name="Группа 64"/>
          <p:cNvGrpSpPr/>
          <p:nvPr/>
        </p:nvGrpSpPr>
        <p:grpSpPr>
          <a:xfrm>
            <a:off x="4373640" y="2139120"/>
            <a:ext cx="3948480" cy="3274200"/>
            <a:chOff x="4373640" y="2139120"/>
            <a:chExt cx="3948480" cy="3274200"/>
          </a:xfrm>
        </p:grpSpPr>
        <p:sp>
          <p:nvSpPr>
            <p:cNvPr id="534" name="Скругленный прямоугольник 53"/>
            <p:cNvSpPr/>
            <p:nvPr/>
          </p:nvSpPr>
          <p:spPr>
            <a:xfrm>
              <a:off x="4373640" y="2649960"/>
              <a:ext cx="3842640" cy="27633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5" name="Прямоугольник 180"/>
            <p:cNvPicPr/>
            <p:nvPr/>
          </p:nvPicPr>
          <p:blipFill>
            <a:blip r:embed="rId6"/>
            <a:stretch/>
          </p:blipFill>
          <p:spPr>
            <a:xfrm>
              <a:off x="6472800" y="2139120"/>
              <a:ext cx="1849320" cy="1164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36" name="Группа 65"/>
          <p:cNvGrpSpPr/>
          <p:nvPr/>
        </p:nvGrpSpPr>
        <p:grpSpPr>
          <a:xfrm>
            <a:off x="8740440" y="2162880"/>
            <a:ext cx="3275280" cy="3250440"/>
            <a:chOff x="8740440" y="2162880"/>
            <a:chExt cx="3275280" cy="3250440"/>
          </a:xfrm>
        </p:grpSpPr>
        <p:sp>
          <p:nvSpPr>
            <p:cNvPr id="537" name="Скругленный прямоугольник 54"/>
            <p:cNvSpPr/>
            <p:nvPr/>
          </p:nvSpPr>
          <p:spPr>
            <a:xfrm>
              <a:off x="8740440" y="2640240"/>
              <a:ext cx="3189600" cy="27730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8" name="Прямоугольник 181"/>
            <p:cNvPicPr/>
            <p:nvPr/>
          </p:nvPicPr>
          <p:blipFill>
            <a:blip r:embed="rId7"/>
            <a:stretch/>
          </p:blipFill>
          <p:spPr>
            <a:xfrm>
              <a:off x="10484280" y="2162880"/>
              <a:ext cx="1531440" cy="11563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39" name="Рисунок 17"/>
          <p:cNvPicPr/>
          <p:nvPr/>
        </p:nvPicPr>
        <p:blipFill>
          <a:blip r:embed="rId8"/>
          <a:srcRect t="1691" r="61227"/>
          <a:stretch/>
        </p:blipFill>
        <p:spPr>
          <a:xfrm>
            <a:off x="540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540" name="TextBox 1"/>
          <p:cNvSpPr/>
          <p:nvPr/>
        </p:nvSpPr>
        <p:spPr>
          <a:xfrm>
            <a:off x="203400" y="1190880"/>
            <a:ext cx="3569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Прямоугольник 182"/>
          <p:cNvSpPr/>
          <p:nvPr/>
        </p:nvSpPr>
        <p:spPr>
          <a:xfrm>
            <a:off x="8470800" y="2936880"/>
            <a:ext cx="3347280" cy="60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50 %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Прямоугольник 183"/>
          <p:cNvSpPr/>
          <p:nvPr/>
        </p:nvSpPr>
        <p:spPr>
          <a:xfrm>
            <a:off x="8345520" y="3689280"/>
            <a:ext cx="217116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50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Прямоугольник 184"/>
          <p:cNvSpPr/>
          <p:nvPr/>
        </p:nvSpPr>
        <p:spPr>
          <a:xfrm>
            <a:off x="8383680" y="4205160"/>
            <a:ext cx="4004280" cy="60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возмещение операционных  расходов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4" name="Picture 23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954920" y="3736800"/>
            <a:ext cx="359640" cy="334440"/>
          </a:xfrm>
          <a:prstGeom prst="rect">
            <a:avLst/>
          </a:prstGeom>
          <a:ln w="0">
            <a:noFill/>
          </a:ln>
        </p:spPr>
      </p:pic>
      <p:pic>
        <p:nvPicPr>
          <p:cNvPr id="545" name="Picture 24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997760" y="3060720"/>
            <a:ext cx="383400" cy="358200"/>
          </a:xfrm>
          <a:prstGeom prst="rect">
            <a:avLst/>
          </a:prstGeom>
          <a:ln w="0">
            <a:noFill/>
          </a:ln>
        </p:spPr>
      </p:pic>
      <p:sp>
        <p:nvSpPr>
          <p:cNvPr id="546" name="Прямоугольник 185"/>
          <p:cNvSpPr/>
          <p:nvPr/>
        </p:nvSpPr>
        <p:spPr>
          <a:xfrm>
            <a:off x="5316480" y="2971800"/>
            <a:ext cx="358380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 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Прямоугольник 186"/>
          <p:cNvSpPr/>
          <p:nvPr/>
        </p:nvSpPr>
        <p:spPr>
          <a:xfrm>
            <a:off x="5375160" y="3701880"/>
            <a:ext cx="337752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 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Прямоугольник 187"/>
          <p:cNvSpPr/>
          <p:nvPr/>
        </p:nvSpPr>
        <p:spPr>
          <a:xfrm>
            <a:off x="5375160" y="4307040"/>
            <a:ext cx="405540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 Стоимость переплаты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Прямоугольник 188"/>
          <p:cNvSpPr/>
          <p:nvPr/>
        </p:nvSpPr>
        <p:spPr>
          <a:xfrm>
            <a:off x="5282640" y="878760"/>
            <a:ext cx="6703200" cy="128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      </a:t>
            </a: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Исламский финансовый продукт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        «ДАМАН»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0" name="Группа 66"/>
          <p:cNvGrpSpPr/>
          <p:nvPr/>
        </p:nvGrpSpPr>
        <p:grpSpPr>
          <a:xfrm>
            <a:off x="5691600" y="-349560"/>
            <a:ext cx="6417720" cy="2394000"/>
            <a:chOff x="5691600" y="-349560"/>
            <a:chExt cx="6417720" cy="2394000"/>
          </a:xfrm>
        </p:grpSpPr>
        <p:sp>
          <p:nvSpPr>
            <p:cNvPr id="551" name="Скругленный прямоугольник 55"/>
            <p:cNvSpPr/>
            <p:nvPr/>
          </p:nvSpPr>
          <p:spPr>
            <a:xfrm>
              <a:off x="5691600" y="302760"/>
              <a:ext cx="6246360" cy="17416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52" name="Прямоугольник 189"/>
            <p:cNvPicPr/>
            <p:nvPr/>
          </p:nvPicPr>
          <p:blipFill>
            <a:blip r:embed="rId4"/>
            <a:stretch/>
          </p:blipFill>
          <p:spPr>
            <a:xfrm>
              <a:off x="9104760" y="-349560"/>
              <a:ext cx="3004560" cy="851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53" name="Прямоугольник 190"/>
          <p:cNvSpPr/>
          <p:nvPr/>
        </p:nvSpPr>
        <p:spPr>
          <a:xfrm>
            <a:off x="6066000" y="2094480"/>
            <a:ext cx="5687280" cy="66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C79363"/>
                </a:solidFill>
                <a:latin typeface="Arial"/>
                <a:ea typeface="Calibri"/>
              </a:rPr>
              <a:t>Продукт признан дозволенным, согласно канонам исламского права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Кольцо 8"/>
          <p:cNvSpPr/>
          <p:nvPr/>
        </p:nvSpPr>
        <p:spPr>
          <a:xfrm>
            <a:off x="5829120" y="2197800"/>
            <a:ext cx="313560" cy="315000"/>
          </a:xfrm>
          <a:custGeom>
            <a:avLst/>
            <a:gdLst>
              <a:gd name="textAreaLeft" fmla="*/ 0 w 313560"/>
              <a:gd name="textAreaRight" fmla="*/ 314280 w 313560"/>
              <a:gd name="textAreaTop" fmla="*/ 0 h 315000"/>
              <a:gd name="textAreaBottom" fmla="*/ 315720 h 31500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5" name="Прямая соединительная линия 6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6" name="Кольцо 9"/>
          <p:cNvSpPr/>
          <p:nvPr/>
        </p:nvSpPr>
        <p:spPr>
          <a:xfrm>
            <a:off x="7954920" y="4308480"/>
            <a:ext cx="313560" cy="313560"/>
          </a:xfrm>
          <a:custGeom>
            <a:avLst/>
            <a:gdLst>
              <a:gd name="textAreaLeft" fmla="*/ 0 w 313560"/>
              <a:gd name="textAreaRight" fmla="*/ 314280 w 313560"/>
              <a:gd name="textAreaTop" fmla="*/ 0 h 313560"/>
              <a:gd name="textAreaBottom" fmla="*/ 314280 h 313560"/>
            </a:gdLst>
            <a:ahLst/>
            <a:cxnLst/>
            <a:rect l="textAreaLeft" t="textAreaTop" r="textAreaRight" b="textAreaBottom"/>
            <a:pathLst>
              <a:path w="314325" h="314325">
                <a:moveTo>
                  <a:pt x="0" y="157163"/>
                </a:moveTo>
                <a:cubicBezTo>
                  <a:pt x="0" y="70364"/>
                  <a:pt x="70364" y="0"/>
                  <a:pt x="157163" y="0"/>
                </a:cubicBezTo>
                <a:cubicBezTo>
                  <a:pt x="243962" y="0"/>
                  <a:pt x="314326" y="70364"/>
                  <a:pt x="314326" y="157163"/>
                </a:cubicBezTo>
                <a:cubicBezTo>
                  <a:pt x="314326" y="243962"/>
                  <a:pt x="243962" y="314326"/>
                  <a:pt x="157163" y="314326"/>
                </a:cubicBezTo>
                <a:cubicBezTo>
                  <a:pt x="70364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3763" y="235744"/>
                  <a:pt x="157162" y="235744"/>
                </a:cubicBezTo>
                <a:cubicBezTo>
                  <a:pt x="200561" y="235744"/>
                  <a:pt x="235743" y="200562"/>
                  <a:pt x="235743" y="157163"/>
                </a:cubicBezTo>
                <a:cubicBezTo>
                  <a:pt x="235743" y="113764"/>
                  <a:pt x="200561" y="78582"/>
                  <a:pt x="157162" y="78582"/>
                </a:cubicBezTo>
                <a:cubicBezTo>
                  <a:pt x="113763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57" name="Рисунок 20"/>
          <p:cNvPicPr/>
          <p:nvPr/>
        </p:nvPicPr>
        <p:blipFill>
          <a:blip r:embed="rId5"/>
          <a:stretch/>
        </p:blipFill>
        <p:spPr>
          <a:xfrm>
            <a:off x="5954400" y="442800"/>
            <a:ext cx="5596920" cy="533880"/>
          </a:xfrm>
          <a:prstGeom prst="rect">
            <a:avLst/>
          </a:prstGeom>
          <a:ln w="0">
            <a:noFill/>
          </a:ln>
        </p:spPr>
      </p:pic>
      <p:pic>
        <p:nvPicPr>
          <p:cNvPr id="558" name="Рисунок 21" descr="http://qrcoder.ru/code/?https%3A%2F%2Ft.me%2Fgarfondrt&amp;4&amp;0"/>
          <p:cNvPicPr/>
          <p:nvPr/>
        </p:nvPicPr>
        <p:blipFill>
          <a:blip r:embed="rId6"/>
          <a:stretch/>
        </p:blipFill>
        <p:spPr>
          <a:xfrm>
            <a:off x="6066000" y="5497560"/>
            <a:ext cx="1043640" cy="970920"/>
          </a:xfrm>
          <a:prstGeom prst="rect">
            <a:avLst/>
          </a:prstGeom>
          <a:ln w="0">
            <a:noFill/>
          </a:ln>
        </p:spPr>
      </p:pic>
      <p:pic>
        <p:nvPicPr>
          <p:cNvPr id="559" name="Рисунок 22"/>
          <p:cNvPicPr/>
          <p:nvPr/>
        </p:nvPicPr>
        <p:blipFill>
          <a:blip r:embed="rId7"/>
          <a:stretch/>
        </p:blipFill>
        <p:spPr>
          <a:xfrm>
            <a:off x="6462720" y="5245200"/>
            <a:ext cx="250200" cy="251640"/>
          </a:xfrm>
          <a:prstGeom prst="rect">
            <a:avLst/>
          </a:prstGeom>
          <a:ln w="0">
            <a:noFill/>
          </a:ln>
        </p:spPr>
      </p:pic>
      <p:pic>
        <p:nvPicPr>
          <p:cNvPr id="560" name="Рисунок 23" descr="http://qrcoder.ru/code/?https%3A%2F%2Fgarfondrt.ru%2F&amp;4&amp;0"/>
          <p:cNvPicPr/>
          <p:nvPr/>
        </p:nvPicPr>
        <p:blipFill>
          <a:blip r:embed="rId8"/>
          <a:stretch/>
        </p:blipFill>
        <p:spPr>
          <a:xfrm>
            <a:off x="8112240" y="5497560"/>
            <a:ext cx="1043640" cy="970920"/>
          </a:xfrm>
          <a:prstGeom prst="rect">
            <a:avLst/>
          </a:prstGeom>
          <a:ln w="0">
            <a:noFill/>
          </a:ln>
        </p:spPr>
      </p:pic>
      <p:pic>
        <p:nvPicPr>
          <p:cNvPr id="561" name="Рисунок 25" descr="http://qrcoder.ru/code/?https%3A%2F%2Fvk.com%2Fgarfondrtru&amp;4&amp;0"/>
          <p:cNvPicPr/>
          <p:nvPr/>
        </p:nvPicPr>
        <p:blipFill>
          <a:blip r:embed="rId9"/>
          <a:stretch/>
        </p:blipFill>
        <p:spPr>
          <a:xfrm>
            <a:off x="10010880" y="5497560"/>
            <a:ext cx="1042200" cy="970920"/>
          </a:xfrm>
          <a:prstGeom prst="rect">
            <a:avLst/>
          </a:prstGeom>
          <a:ln w="0">
            <a:noFill/>
          </a:ln>
        </p:spPr>
      </p:pic>
      <p:sp>
        <p:nvSpPr>
          <p:cNvPr id="562" name="Прямоугольник 191"/>
          <p:cNvSpPr/>
          <p:nvPr/>
        </p:nvSpPr>
        <p:spPr>
          <a:xfrm>
            <a:off x="5279760" y="4843440"/>
            <a:ext cx="236448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Прямоугольник 192"/>
          <p:cNvSpPr/>
          <p:nvPr/>
        </p:nvSpPr>
        <p:spPr>
          <a:xfrm>
            <a:off x="8146440" y="4803840"/>
            <a:ext cx="206748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 не более 5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4" name="Рисунок 26"/>
          <p:cNvPicPr/>
          <p:nvPr/>
        </p:nvPicPr>
        <p:blipFill>
          <a:blip r:embed="rId10"/>
          <a:stretch/>
        </p:blipFill>
        <p:spPr>
          <a:xfrm>
            <a:off x="10414080" y="5249880"/>
            <a:ext cx="237240" cy="246960"/>
          </a:xfrm>
          <a:prstGeom prst="rect">
            <a:avLst/>
          </a:prstGeom>
          <a:ln w="0">
            <a:noFill/>
          </a:ln>
        </p:spPr>
      </p:pic>
      <p:pic>
        <p:nvPicPr>
          <p:cNvPr id="565" name="Рисунок 27"/>
          <p:cNvPicPr/>
          <p:nvPr/>
        </p:nvPicPr>
        <p:blipFill>
          <a:blip r:embed="rId11"/>
          <a:stretch/>
        </p:blipFill>
        <p:spPr>
          <a:xfrm>
            <a:off x="8501040" y="5249880"/>
            <a:ext cx="251640" cy="250200"/>
          </a:xfrm>
          <a:prstGeom prst="rect">
            <a:avLst/>
          </a:prstGeom>
          <a:ln w="0">
            <a:noFill/>
          </a:ln>
        </p:spPr>
      </p:pic>
      <p:pic>
        <p:nvPicPr>
          <p:cNvPr id="566" name="Picture 25" descr="https://xn----8sbkdgnibjafxdci9g.xn--p1ai/wp-content/uploads/2019/12/srok-obuchenija.png"/>
          <p:cNvPicPr/>
          <p:nvPr/>
        </p:nvPicPr>
        <p:blipFill>
          <a:blip r:embed="rId12"/>
          <a:stretch/>
        </p:blipFill>
        <p:spPr>
          <a:xfrm>
            <a:off x="7815240" y="4821120"/>
            <a:ext cx="358200" cy="359640"/>
          </a:xfrm>
          <a:prstGeom prst="rect">
            <a:avLst/>
          </a:prstGeom>
          <a:ln w="0">
            <a:noFill/>
          </a:ln>
        </p:spPr>
      </p:pic>
      <p:sp>
        <p:nvSpPr>
          <p:cNvPr id="567" name="Прямоугольник 194"/>
          <p:cNvSpPr/>
          <p:nvPr/>
        </p:nvSpPr>
        <p:spPr>
          <a:xfrm>
            <a:off x="7315200" y="1693800"/>
            <a:ext cx="3578760" cy="29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>
                <a:solidFill>
                  <a:srgbClr val="00B050"/>
                </a:solidFill>
                <a:latin typeface="Arial"/>
                <a:ea typeface="DejaVu Sans"/>
              </a:rPr>
              <a:t>ПАРТНЕРСКОЕ ФИНАНСИРОВАНИЕ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8" name="Рисунок 17"/>
          <p:cNvPicPr/>
          <p:nvPr/>
        </p:nvPicPr>
        <p:blipFill>
          <a:blip r:embed="rId13"/>
          <a:srcRect t="1691" r="61227"/>
          <a:stretch/>
        </p:blipFill>
        <p:spPr>
          <a:xfrm>
            <a:off x="540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569" name="TextBox 1"/>
          <p:cNvSpPr/>
          <p:nvPr/>
        </p:nvSpPr>
        <p:spPr>
          <a:xfrm>
            <a:off x="203400" y="1190880"/>
            <a:ext cx="3569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1"/>
          <p:cNvPicPr/>
          <p:nvPr/>
        </p:nvPicPr>
        <p:blipFill>
          <a:blip r:embed="rId2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85" name="Прямоугольник 7"/>
          <p:cNvSpPr/>
          <p:nvPr/>
        </p:nvSpPr>
        <p:spPr>
          <a:xfrm>
            <a:off x="5919480" y="522720"/>
            <a:ext cx="51886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«Поддержка СВО	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Скругленный прямоугольник 1"/>
          <p:cNvSpPr/>
          <p:nvPr/>
        </p:nvSpPr>
        <p:spPr>
          <a:xfrm>
            <a:off x="5919480" y="440640"/>
            <a:ext cx="5188680" cy="8341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87" name="Прямоугольник 141"/>
          <p:cNvSpPr/>
          <p:nvPr/>
        </p:nvSpPr>
        <p:spPr>
          <a:xfrm>
            <a:off x="7835040" y="3406680"/>
            <a:ext cx="1799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 млн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Прямоугольник 142"/>
          <p:cNvSpPr/>
          <p:nvPr/>
        </p:nvSpPr>
        <p:spPr>
          <a:xfrm>
            <a:off x="7752600" y="4227480"/>
            <a:ext cx="2005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Прямоугольник 143"/>
          <p:cNvSpPr/>
          <p:nvPr/>
        </p:nvSpPr>
        <p:spPr>
          <a:xfrm>
            <a:off x="7820280" y="4885200"/>
            <a:ext cx="3417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1%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Picture 1" descr="https://stomatologspb.ru/wp-content/uploads/ruble_PNG26.png"/>
          <p:cNvPicPr/>
          <p:nvPr/>
        </p:nvPicPr>
        <p:blipFill>
          <a:blip r:embed="rId3"/>
          <a:stretch/>
        </p:blipFill>
        <p:spPr>
          <a:xfrm>
            <a:off x="7236000" y="354960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5" descr="https://xn----8sbkdgnibjafxdci9g.xn--p1ai/wp-content/uploads/2019/12/srok-obuchenija.png"/>
          <p:cNvPicPr/>
          <p:nvPr/>
        </p:nvPicPr>
        <p:blipFill>
          <a:blip r:embed="rId4"/>
          <a:stretch/>
        </p:blipFill>
        <p:spPr>
          <a:xfrm>
            <a:off x="7153200" y="423216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7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148880" y="4869360"/>
            <a:ext cx="385920" cy="358200"/>
          </a:xfrm>
          <a:prstGeom prst="rect">
            <a:avLst/>
          </a:prstGeom>
          <a:ln w="0">
            <a:noFill/>
          </a:ln>
        </p:spPr>
      </p:pic>
      <p:sp>
        <p:nvSpPr>
          <p:cNvPr id="93" name="Прямоугольник 144"/>
          <p:cNvSpPr/>
          <p:nvPr/>
        </p:nvSpPr>
        <p:spPr>
          <a:xfrm>
            <a:off x="6057000" y="3560400"/>
            <a:ext cx="963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Прямоугольник 145"/>
          <p:cNvSpPr/>
          <p:nvPr/>
        </p:nvSpPr>
        <p:spPr>
          <a:xfrm>
            <a:off x="6316200" y="4242600"/>
            <a:ext cx="70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Прямоугольник 146"/>
          <p:cNvSpPr/>
          <p:nvPr/>
        </p:nvSpPr>
        <p:spPr>
          <a:xfrm>
            <a:off x="6120000" y="485604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Прямоугольник 147"/>
          <p:cNvSpPr/>
          <p:nvPr/>
        </p:nvSpPr>
        <p:spPr>
          <a:xfrm>
            <a:off x="6665040" y="1495800"/>
            <a:ext cx="530280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lang="ru-RU" sz="1800" b="1" strike="noStrike" spc="5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всех</a:t>
            </a:r>
            <a:r>
              <a:rPr lang="ru-RU" sz="1800" b="1" strike="noStrike" spc="38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lang="ru-RU" sz="1800" b="1" strike="noStrike" spc="7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800" b="1" strike="noStrike" spc="41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800" b="1" strike="noStrike" spc="46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 направивших на момент подачи заявки на микрозаем на военную службу по контракту одного и более военнообязанных работников или  индивидуальный предприниматель, вернувшийся с военной службы в зоне СВО.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Кольцо 1"/>
          <p:cNvSpPr/>
          <p:nvPr/>
        </p:nvSpPr>
        <p:spPr>
          <a:xfrm>
            <a:off x="6065640" y="1612800"/>
            <a:ext cx="313560" cy="3135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98" name="TextBox 23"/>
          <p:cNvSpPr/>
          <p:nvPr/>
        </p:nvSpPr>
        <p:spPr>
          <a:xfrm>
            <a:off x="90360" y="1183320"/>
            <a:ext cx="6190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Прямоугольник 148"/>
          <p:cNvSpPr/>
          <p:nvPr/>
        </p:nvSpPr>
        <p:spPr>
          <a:xfrm>
            <a:off x="7839360" y="5543640"/>
            <a:ext cx="1197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Без залога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Прямоугольник 195"/>
          <p:cNvSpPr/>
          <p:nvPr/>
        </p:nvSpPr>
        <p:spPr>
          <a:xfrm>
            <a:off x="8139960" y="2957400"/>
            <a:ext cx="396684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70 %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Прямоугольник 196"/>
          <p:cNvSpPr/>
          <p:nvPr/>
        </p:nvSpPr>
        <p:spPr>
          <a:xfrm>
            <a:off x="8388000" y="3691080"/>
            <a:ext cx="223560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25 млн.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Прямоугольник 197"/>
          <p:cNvSpPr/>
          <p:nvPr/>
        </p:nvSpPr>
        <p:spPr>
          <a:xfrm>
            <a:off x="8273880" y="4240080"/>
            <a:ext cx="406980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0,1% от суммы поручительства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3" name="Picture 2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912080" y="3718080"/>
            <a:ext cx="366120" cy="335520"/>
          </a:xfrm>
          <a:prstGeom prst="rect">
            <a:avLst/>
          </a:prstGeom>
          <a:ln w="0">
            <a:noFill/>
          </a:ln>
        </p:spPr>
      </p:pic>
      <p:pic>
        <p:nvPicPr>
          <p:cNvPr id="574" name="Picture 27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802640" y="3151080"/>
            <a:ext cx="383400" cy="359640"/>
          </a:xfrm>
          <a:prstGeom prst="rect">
            <a:avLst/>
          </a:prstGeom>
          <a:ln w="0">
            <a:noFill/>
          </a:ln>
        </p:spPr>
      </p:pic>
      <p:sp>
        <p:nvSpPr>
          <p:cNvPr id="575" name="Прямоугольник 198"/>
          <p:cNvSpPr/>
          <p:nvPr/>
        </p:nvSpPr>
        <p:spPr>
          <a:xfrm>
            <a:off x="5279760" y="2971800"/>
            <a:ext cx="362052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Прямоугольник 199"/>
          <p:cNvSpPr/>
          <p:nvPr/>
        </p:nvSpPr>
        <p:spPr>
          <a:xfrm>
            <a:off x="5279760" y="3701880"/>
            <a:ext cx="347292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Прямоугольник 200"/>
          <p:cNvSpPr/>
          <p:nvPr/>
        </p:nvSpPr>
        <p:spPr>
          <a:xfrm>
            <a:off x="5279760" y="4175280"/>
            <a:ext cx="263484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Прямоугольник 201"/>
          <p:cNvSpPr/>
          <p:nvPr/>
        </p:nvSpPr>
        <p:spPr>
          <a:xfrm>
            <a:off x="5149440" y="872280"/>
            <a:ext cx="6703200" cy="174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продукт, национальный 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0" strike="noStrike" spc="-1">
                <a:solidFill>
                  <a:srgbClr val="00B050"/>
                </a:solidFill>
                <a:latin typeface="Arial"/>
                <a:ea typeface="DejaVu Sans"/>
              </a:rPr>
              <a:t> «Малое и среднее предпринимательство»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«ПОДДЕРЖКА СВО»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9" name="Группа 67"/>
          <p:cNvGrpSpPr/>
          <p:nvPr/>
        </p:nvGrpSpPr>
        <p:grpSpPr>
          <a:xfrm>
            <a:off x="5375160" y="-348120"/>
            <a:ext cx="6816240" cy="2183760"/>
            <a:chOff x="5375160" y="-348120"/>
            <a:chExt cx="6816240" cy="2183760"/>
          </a:xfrm>
        </p:grpSpPr>
        <p:sp>
          <p:nvSpPr>
            <p:cNvPr id="580" name="Скругленный прямоугольник 56"/>
            <p:cNvSpPr/>
            <p:nvPr/>
          </p:nvSpPr>
          <p:spPr>
            <a:xfrm>
              <a:off x="5375160" y="246600"/>
              <a:ext cx="6634080" cy="1589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81" name="Прямоугольник 202"/>
            <p:cNvPicPr/>
            <p:nvPr/>
          </p:nvPicPr>
          <p:blipFill>
            <a:blip r:embed="rId4"/>
            <a:stretch/>
          </p:blipFill>
          <p:spPr>
            <a:xfrm>
              <a:off x="9000360" y="-348120"/>
              <a:ext cx="3191040" cy="776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82" name="Кольцо 10"/>
          <p:cNvSpPr/>
          <p:nvPr/>
        </p:nvSpPr>
        <p:spPr>
          <a:xfrm>
            <a:off x="5396400" y="1975680"/>
            <a:ext cx="313560" cy="315000"/>
          </a:xfrm>
          <a:custGeom>
            <a:avLst/>
            <a:gdLst>
              <a:gd name="textAreaLeft" fmla="*/ 0 w 313560"/>
              <a:gd name="textAreaRight" fmla="*/ 314280 w 313560"/>
              <a:gd name="textAreaTop" fmla="*/ 0 h 315000"/>
              <a:gd name="textAreaBottom" fmla="*/ 315720 h 31500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3" name="Прямая соединительная линия 8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4" name="Кольцо 11"/>
          <p:cNvSpPr/>
          <p:nvPr/>
        </p:nvSpPr>
        <p:spPr>
          <a:xfrm>
            <a:off x="7873920" y="4322880"/>
            <a:ext cx="315360" cy="313560"/>
          </a:xfrm>
          <a:custGeom>
            <a:avLst/>
            <a:gdLst>
              <a:gd name="textAreaLeft" fmla="*/ 0 w 315360"/>
              <a:gd name="textAreaRight" fmla="*/ 316080 w 315360"/>
              <a:gd name="textAreaTop" fmla="*/ 0 h 313560"/>
              <a:gd name="textAreaBottom" fmla="*/ 314280 h 31356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85" name="Рисунок 34"/>
          <p:cNvPicPr/>
          <p:nvPr/>
        </p:nvPicPr>
        <p:blipFill>
          <a:blip r:embed="rId5"/>
          <a:stretch/>
        </p:blipFill>
        <p:spPr>
          <a:xfrm>
            <a:off x="5702760" y="305640"/>
            <a:ext cx="5596560" cy="587520"/>
          </a:xfrm>
          <a:prstGeom prst="rect">
            <a:avLst/>
          </a:prstGeom>
          <a:ln w="0">
            <a:noFill/>
          </a:ln>
        </p:spPr>
      </p:pic>
      <p:pic>
        <p:nvPicPr>
          <p:cNvPr id="586" name="Рисунок 35" descr="http://qrcoder.ru/code/?https%3A%2F%2Ft.me%2Fgarfondrt&amp;4&amp;0"/>
          <p:cNvPicPr/>
          <p:nvPr/>
        </p:nvPicPr>
        <p:blipFill>
          <a:blip r:embed="rId6"/>
          <a:stretch/>
        </p:blipFill>
        <p:spPr>
          <a:xfrm>
            <a:off x="6066000" y="5497560"/>
            <a:ext cx="1043640" cy="970920"/>
          </a:xfrm>
          <a:prstGeom prst="rect">
            <a:avLst/>
          </a:prstGeom>
          <a:ln w="0">
            <a:noFill/>
          </a:ln>
        </p:spPr>
      </p:pic>
      <p:pic>
        <p:nvPicPr>
          <p:cNvPr id="587" name="Рисунок 36"/>
          <p:cNvPicPr/>
          <p:nvPr/>
        </p:nvPicPr>
        <p:blipFill>
          <a:blip r:embed="rId7"/>
          <a:stretch/>
        </p:blipFill>
        <p:spPr>
          <a:xfrm>
            <a:off x="6462720" y="5245200"/>
            <a:ext cx="250200" cy="251640"/>
          </a:xfrm>
          <a:prstGeom prst="rect">
            <a:avLst/>
          </a:prstGeom>
          <a:ln w="0">
            <a:noFill/>
          </a:ln>
        </p:spPr>
      </p:pic>
      <p:pic>
        <p:nvPicPr>
          <p:cNvPr id="588" name="Рисунок 37" descr="http://qrcoder.ru/code/?https%3A%2F%2Fgarfondrt.ru%2F&amp;4&amp;0"/>
          <p:cNvPicPr/>
          <p:nvPr/>
        </p:nvPicPr>
        <p:blipFill>
          <a:blip r:embed="rId8"/>
          <a:stretch/>
        </p:blipFill>
        <p:spPr>
          <a:xfrm>
            <a:off x="8112240" y="5497560"/>
            <a:ext cx="1043640" cy="970920"/>
          </a:xfrm>
          <a:prstGeom prst="rect">
            <a:avLst/>
          </a:prstGeom>
          <a:ln w="0">
            <a:noFill/>
          </a:ln>
        </p:spPr>
      </p:pic>
      <p:pic>
        <p:nvPicPr>
          <p:cNvPr id="589" name="Рисунок 38" descr="http://qrcoder.ru/code/?https%3A%2F%2Fvk.com%2Fgarfondrtru&amp;4&amp;0"/>
          <p:cNvPicPr/>
          <p:nvPr/>
        </p:nvPicPr>
        <p:blipFill>
          <a:blip r:embed="rId9"/>
          <a:stretch/>
        </p:blipFill>
        <p:spPr>
          <a:xfrm>
            <a:off x="10010880" y="5497560"/>
            <a:ext cx="1042200" cy="970920"/>
          </a:xfrm>
          <a:prstGeom prst="rect">
            <a:avLst/>
          </a:prstGeom>
          <a:ln w="0">
            <a:noFill/>
          </a:ln>
        </p:spPr>
      </p:pic>
      <p:sp>
        <p:nvSpPr>
          <p:cNvPr id="590" name="Прямоугольник 203"/>
          <p:cNvSpPr/>
          <p:nvPr/>
        </p:nvSpPr>
        <p:spPr>
          <a:xfrm>
            <a:off x="5279760" y="4843440"/>
            <a:ext cx="236448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Прямоугольник 204"/>
          <p:cNvSpPr/>
          <p:nvPr/>
        </p:nvSpPr>
        <p:spPr>
          <a:xfrm>
            <a:off x="8354520" y="4795920"/>
            <a:ext cx="299304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Срок действия договора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2" name="Рисунок 39"/>
          <p:cNvPicPr/>
          <p:nvPr/>
        </p:nvPicPr>
        <p:blipFill>
          <a:blip r:embed="rId10"/>
          <a:stretch/>
        </p:blipFill>
        <p:spPr>
          <a:xfrm>
            <a:off x="10414080" y="5249880"/>
            <a:ext cx="237240" cy="246960"/>
          </a:xfrm>
          <a:prstGeom prst="rect">
            <a:avLst/>
          </a:prstGeom>
          <a:ln w="0">
            <a:noFill/>
          </a:ln>
        </p:spPr>
      </p:pic>
      <p:pic>
        <p:nvPicPr>
          <p:cNvPr id="593" name="Рисунок 40"/>
          <p:cNvPicPr/>
          <p:nvPr/>
        </p:nvPicPr>
        <p:blipFill>
          <a:blip r:embed="rId11"/>
          <a:stretch/>
        </p:blipFill>
        <p:spPr>
          <a:xfrm>
            <a:off x="8501040" y="5249880"/>
            <a:ext cx="251640" cy="250200"/>
          </a:xfrm>
          <a:prstGeom prst="rect">
            <a:avLst/>
          </a:prstGeom>
          <a:ln w="0">
            <a:noFill/>
          </a:ln>
        </p:spPr>
      </p:pic>
      <p:pic>
        <p:nvPicPr>
          <p:cNvPr id="594" name="Picture 28" descr="https://xn----8sbkdgnibjafxdci9g.xn--p1ai/wp-content/uploads/2019/12/srok-obuchenija.png"/>
          <p:cNvPicPr/>
          <p:nvPr/>
        </p:nvPicPr>
        <p:blipFill>
          <a:blip r:embed="rId12"/>
          <a:stretch/>
        </p:blipFill>
        <p:spPr>
          <a:xfrm>
            <a:off x="7815240" y="4821120"/>
            <a:ext cx="358200" cy="359640"/>
          </a:xfrm>
          <a:prstGeom prst="rect">
            <a:avLst/>
          </a:prstGeom>
          <a:ln w="0">
            <a:noFill/>
          </a:ln>
        </p:spPr>
      </p:pic>
      <p:sp>
        <p:nvSpPr>
          <p:cNvPr id="595" name="Прямоугольник 206"/>
          <p:cNvSpPr/>
          <p:nvPr/>
        </p:nvSpPr>
        <p:spPr>
          <a:xfrm>
            <a:off x="5739120" y="1953000"/>
            <a:ext cx="6133680" cy="85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C79363"/>
                </a:solidFill>
                <a:latin typeface="Arial"/>
                <a:ea typeface="Calibri"/>
              </a:rPr>
              <a:t>Для малых и средних предприятий, направивших на военную службу по контракту для участия в СВО одного и более сотрудников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6" name="Рисунок 17"/>
          <p:cNvPicPr/>
          <p:nvPr/>
        </p:nvPicPr>
        <p:blipFill>
          <a:blip r:embed="rId13"/>
          <a:srcRect t="1691" r="61227"/>
          <a:stretch/>
        </p:blipFill>
        <p:spPr>
          <a:xfrm>
            <a:off x="540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597" name="TextBox 1"/>
          <p:cNvSpPr/>
          <p:nvPr/>
        </p:nvSpPr>
        <p:spPr>
          <a:xfrm>
            <a:off x="203400" y="1190880"/>
            <a:ext cx="6091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Прямоугольник 195"/>
          <p:cNvSpPr/>
          <p:nvPr/>
        </p:nvSpPr>
        <p:spPr>
          <a:xfrm>
            <a:off x="8119440" y="2957400"/>
            <a:ext cx="394488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95 %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Прямоугольник 196"/>
          <p:cNvSpPr/>
          <p:nvPr/>
        </p:nvSpPr>
        <p:spPr>
          <a:xfrm>
            <a:off x="8379360" y="3691080"/>
            <a:ext cx="265896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14 250 тыс.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Прямоугольник 197"/>
          <p:cNvSpPr/>
          <p:nvPr/>
        </p:nvSpPr>
        <p:spPr>
          <a:xfrm>
            <a:off x="8273880" y="4240080"/>
            <a:ext cx="406980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0,75% от суммы поручительства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1" name="Picture 2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912080" y="3718080"/>
            <a:ext cx="366120" cy="335520"/>
          </a:xfrm>
          <a:prstGeom prst="rect">
            <a:avLst/>
          </a:prstGeom>
          <a:ln w="0">
            <a:noFill/>
          </a:ln>
        </p:spPr>
      </p:pic>
      <p:pic>
        <p:nvPicPr>
          <p:cNvPr id="602" name="Picture 27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802640" y="3151080"/>
            <a:ext cx="383400" cy="359640"/>
          </a:xfrm>
          <a:prstGeom prst="rect">
            <a:avLst/>
          </a:prstGeom>
          <a:ln w="0">
            <a:noFill/>
          </a:ln>
        </p:spPr>
      </p:pic>
      <p:sp>
        <p:nvSpPr>
          <p:cNvPr id="603" name="Прямоугольник 198"/>
          <p:cNvSpPr/>
          <p:nvPr/>
        </p:nvSpPr>
        <p:spPr>
          <a:xfrm>
            <a:off x="5316480" y="2971800"/>
            <a:ext cx="358380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Прямоугольник 199"/>
          <p:cNvSpPr/>
          <p:nvPr/>
        </p:nvSpPr>
        <p:spPr>
          <a:xfrm>
            <a:off x="5375160" y="3701880"/>
            <a:ext cx="337752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Прямоугольник 200"/>
          <p:cNvSpPr/>
          <p:nvPr/>
        </p:nvSpPr>
        <p:spPr>
          <a:xfrm>
            <a:off x="5375160" y="4175280"/>
            <a:ext cx="253944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Прямоугольник 201"/>
          <p:cNvSpPr/>
          <p:nvPr/>
        </p:nvSpPr>
        <p:spPr>
          <a:xfrm>
            <a:off x="5149440" y="872280"/>
            <a:ext cx="6703200" cy="114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«ИНТЕЛЛЕКТУАЛЬНЫЙ АКТИВ»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07" name="Группа 67"/>
          <p:cNvGrpSpPr/>
          <p:nvPr/>
        </p:nvGrpSpPr>
        <p:grpSpPr>
          <a:xfrm>
            <a:off x="5375160" y="-348120"/>
            <a:ext cx="6816240" cy="2080800"/>
            <a:chOff x="5375160" y="-348120"/>
            <a:chExt cx="6816240" cy="2080800"/>
          </a:xfrm>
        </p:grpSpPr>
        <p:sp>
          <p:nvSpPr>
            <p:cNvPr id="608" name="Скругленный прямоугольник 56"/>
            <p:cNvSpPr/>
            <p:nvPr/>
          </p:nvSpPr>
          <p:spPr>
            <a:xfrm>
              <a:off x="5375160" y="218520"/>
              <a:ext cx="6634080" cy="1514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609" name="Прямоугольник 202"/>
            <p:cNvPicPr/>
            <p:nvPr/>
          </p:nvPicPr>
          <p:blipFill>
            <a:blip r:embed="rId4"/>
            <a:stretch/>
          </p:blipFill>
          <p:spPr>
            <a:xfrm>
              <a:off x="9000360" y="-348120"/>
              <a:ext cx="3191040" cy="739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10" name="Кольцо 10"/>
          <p:cNvSpPr/>
          <p:nvPr/>
        </p:nvSpPr>
        <p:spPr>
          <a:xfrm>
            <a:off x="5950080" y="1909800"/>
            <a:ext cx="313560" cy="315000"/>
          </a:xfrm>
          <a:custGeom>
            <a:avLst/>
            <a:gdLst>
              <a:gd name="textAreaLeft" fmla="*/ 0 w 313560"/>
              <a:gd name="textAreaRight" fmla="*/ 314280 w 313560"/>
              <a:gd name="textAreaTop" fmla="*/ 0 h 315000"/>
              <a:gd name="textAreaBottom" fmla="*/ 315720 h 31500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1" name="Прямая соединительная линия 8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Кольцо 11"/>
          <p:cNvSpPr/>
          <p:nvPr/>
        </p:nvSpPr>
        <p:spPr>
          <a:xfrm>
            <a:off x="7873920" y="4322880"/>
            <a:ext cx="315360" cy="313560"/>
          </a:xfrm>
          <a:custGeom>
            <a:avLst/>
            <a:gdLst>
              <a:gd name="textAreaLeft" fmla="*/ 0 w 315360"/>
              <a:gd name="textAreaRight" fmla="*/ 316080 w 315360"/>
              <a:gd name="textAreaTop" fmla="*/ 0 h 313560"/>
              <a:gd name="textAreaBottom" fmla="*/ 314280 h 31356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13" name="Рисунок 34"/>
          <p:cNvPicPr/>
          <p:nvPr/>
        </p:nvPicPr>
        <p:blipFill>
          <a:blip r:embed="rId5"/>
          <a:stretch/>
        </p:blipFill>
        <p:spPr>
          <a:xfrm>
            <a:off x="5702760" y="464040"/>
            <a:ext cx="5596560" cy="587520"/>
          </a:xfrm>
          <a:prstGeom prst="rect">
            <a:avLst/>
          </a:prstGeom>
          <a:ln w="0">
            <a:noFill/>
          </a:ln>
        </p:spPr>
      </p:pic>
      <p:pic>
        <p:nvPicPr>
          <p:cNvPr id="614" name="Рисунок 35" descr="http://qrcoder.ru/code/?https%3A%2F%2Ft.me%2Fgarfondrt&amp;4&amp;0"/>
          <p:cNvPicPr/>
          <p:nvPr/>
        </p:nvPicPr>
        <p:blipFill>
          <a:blip r:embed="rId6"/>
          <a:stretch/>
        </p:blipFill>
        <p:spPr>
          <a:xfrm>
            <a:off x="6066000" y="5497560"/>
            <a:ext cx="1043640" cy="970920"/>
          </a:xfrm>
          <a:prstGeom prst="rect">
            <a:avLst/>
          </a:prstGeom>
          <a:ln w="0">
            <a:noFill/>
          </a:ln>
        </p:spPr>
      </p:pic>
      <p:pic>
        <p:nvPicPr>
          <p:cNvPr id="615" name="Рисунок 36"/>
          <p:cNvPicPr/>
          <p:nvPr/>
        </p:nvPicPr>
        <p:blipFill>
          <a:blip r:embed="rId7"/>
          <a:stretch/>
        </p:blipFill>
        <p:spPr>
          <a:xfrm>
            <a:off x="6462720" y="5245200"/>
            <a:ext cx="250200" cy="251640"/>
          </a:xfrm>
          <a:prstGeom prst="rect">
            <a:avLst/>
          </a:prstGeom>
          <a:ln w="0">
            <a:noFill/>
          </a:ln>
        </p:spPr>
      </p:pic>
      <p:pic>
        <p:nvPicPr>
          <p:cNvPr id="616" name="Рисунок 37" descr="http://qrcoder.ru/code/?https%3A%2F%2Fgarfondrt.ru%2F&amp;4&amp;0"/>
          <p:cNvPicPr/>
          <p:nvPr/>
        </p:nvPicPr>
        <p:blipFill>
          <a:blip r:embed="rId8"/>
          <a:stretch/>
        </p:blipFill>
        <p:spPr>
          <a:xfrm>
            <a:off x="8112240" y="5497560"/>
            <a:ext cx="1043640" cy="970920"/>
          </a:xfrm>
          <a:prstGeom prst="rect">
            <a:avLst/>
          </a:prstGeom>
          <a:ln w="0">
            <a:noFill/>
          </a:ln>
        </p:spPr>
      </p:pic>
      <p:pic>
        <p:nvPicPr>
          <p:cNvPr id="617" name="Рисунок 38" descr="http://qrcoder.ru/code/?https%3A%2F%2Fvk.com%2Fgarfondrtru&amp;4&amp;0"/>
          <p:cNvPicPr/>
          <p:nvPr/>
        </p:nvPicPr>
        <p:blipFill>
          <a:blip r:embed="rId9"/>
          <a:stretch/>
        </p:blipFill>
        <p:spPr>
          <a:xfrm>
            <a:off x="10010880" y="5497560"/>
            <a:ext cx="1042200" cy="970920"/>
          </a:xfrm>
          <a:prstGeom prst="rect">
            <a:avLst/>
          </a:prstGeom>
          <a:ln w="0">
            <a:noFill/>
          </a:ln>
        </p:spPr>
      </p:pic>
      <p:sp>
        <p:nvSpPr>
          <p:cNvPr id="618" name="Прямоугольник 203"/>
          <p:cNvSpPr/>
          <p:nvPr/>
        </p:nvSpPr>
        <p:spPr>
          <a:xfrm>
            <a:off x="5279760" y="4843440"/>
            <a:ext cx="236448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Прямоугольник 204"/>
          <p:cNvSpPr/>
          <p:nvPr/>
        </p:nvSpPr>
        <p:spPr>
          <a:xfrm>
            <a:off x="8283600" y="4795920"/>
            <a:ext cx="181152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не более 4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0" name="Рисунок 39"/>
          <p:cNvPicPr/>
          <p:nvPr/>
        </p:nvPicPr>
        <p:blipFill>
          <a:blip r:embed="rId10"/>
          <a:stretch/>
        </p:blipFill>
        <p:spPr>
          <a:xfrm>
            <a:off x="10414080" y="5249880"/>
            <a:ext cx="237240" cy="246960"/>
          </a:xfrm>
          <a:prstGeom prst="rect">
            <a:avLst/>
          </a:prstGeom>
          <a:ln w="0">
            <a:noFill/>
          </a:ln>
        </p:spPr>
      </p:pic>
      <p:pic>
        <p:nvPicPr>
          <p:cNvPr id="621" name="Рисунок 40"/>
          <p:cNvPicPr/>
          <p:nvPr/>
        </p:nvPicPr>
        <p:blipFill>
          <a:blip r:embed="rId11"/>
          <a:stretch/>
        </p:blipFill>
        <p:spPr>
          <a:xfrm>
            <a:off x="8501040" y="5249880"/>
            <a:ext cx="251640" cy="250200"/>
          </a:xfrm>
          <a:prstGeom prst="rect">
            <a:avLst/>
          </a:prstGeom>
          <a:ln w="0">
            <a:noFill/>
          </a:ln>
        </p:spPr>
      </p:pic>
      <p:pic>
        <p:nvPicPr>
          <p:cNvPr id="622" name="Picture 28" descr="https://xn----8sbkdgnibjafxdci9g.xn--p1ai/wp-content/uploads/2019/12/srok-obuchenija.png"/>
          <p:cNvPicPr/>
          <p:nvPr/>
        </p:nvPicPr>
        <p:blipFill>
          <a:blip r:embed="rId12"/>
          <a:stretch/>
        </p:blipFill>
        <p:spPr>
          <a:xfrm>
            <a:off x="7815240" y="4821120"/>
            <a:ext cx="358200" cy="359640"/>
          </a:xfrm>
          <a:prstGeom prst="rect">
            <a:avLst/>
          </a:prstGeom>
          <a:ln w="0">
            <a:noFill/>
          </a:ln>
        </p:spPr>
      </p:pic>
      <p:sp>
        <p:nvSpPr>
          <p:cNvPr id="623" name="Прямоугольник 206"/>
          <p:cNvSpPr/>
          <p:nvPr/>
        </p:nvSpPr>
        <p:spPr>
          <a:xfrm>
            <a:off x="6311880" y="1711440"/>
            <a:ext cx="5687280" cy="85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C79363"/>
                </a:solidFill>
                <a:latin typeface="Arial"/>
                <a:ea typeface="Calibri"/>
              </a:rPr>
              <a:t>Продукт, под залог нематериальных активов в виде товарного знака, патента, программного продукта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4" name="Рисунок 17"/>
          <p:cNvPicPr/>
          <p:nvPr/>
        </p:nvPicPr>
        <p:blipFill>
          <a:blip r:embed="rId13"/>
          <a:srcRect t="1691" r="61227"/>
          <a:stretch/>
        </p:blipFill>
        <p:spPr>
          <a:xfrm>
            <a:off x="540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625" name="TextBox 1"/>
          <p:cNvSpPr/>
          <p:nvPr/>
        </p:nvSpPr>
        <p:spPr>
          <a:xfrm>
            <a:off x="203400" y="1190880"/>
            <a:ext cx="6091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Параллелограмм 2"/>
          <p:cNvSpPr/>
          <p:nvPr/>
        </p:nvSpPr>
        <p:spPr>
          <a:xfrm>
            <a:off x="244800" y="210600"/>
            <a:ext cx="781560" cy="47268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627" name="Параллелограмм 5"/>
          <p:cNvSpPr/>
          <p:nvPr/>
        </p:nvSpPr>
        <p:spPr>
          <a:xfrm>
            <a:off x="1000440" y="224640"/>
            <a:ext cx="10827000" cy="4658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628" name="Прямоугольник 4"/>
          <p:cNvSpPr/>
          <p:nvPr/>
        </p:nvSpPr>
        <p:spPr>
          <a:xfrm>
            <a:off x="1466280" y="316440"/>
            <a:ext cx="9035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Льготный лизинг. Программы льготного лизинга для МСП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9" name="Рисунок 4" descr="Телефон"/>
          <p:cNvPicPr/>
          <p:nvPr/>
        </p:nvPicPr>
        <p:blipFill>
          <a:blip r:embed="rId3"/>
          <a:stretch/>
        </p:blipFill>
        <p:spPr>
          <a:xfrm>
            <a:off x="403200" y="6193800"/>
            <a:ext cx="587520" cy="587520"/>
          </a:xfrm>
          <a:prstGeom prst="rect">
            <a:avLst/>
          </a:prstGeom>
          <a:ln w="0">
            <a:noFill/>
          </a:ln>
        </p:spPr>
      </p:pic>
      <p:sp>
        <p:nvSpPr>
          <p:cNvPr id="630" name="TextBox 8"/>
          <p:cNvSpPr/>
          <p:nvPr/>
        </p:nvSpPr>
        <p:spPr>
          <a:xfrm>
            <a:off x="1000440" y="6140520"/>
            <a:ext cx="4533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8 843-524-72-32 (доб. 303)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8 927-498-97-90 Гафуров Марат Рашитович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1" name="Рисунок 5" descr="Электронная почта"/>
          <p:cNvPicPr/>
          <p:nvPr/>
        </p:nvPicPr>
        <p:blipFill>
          <a:blip r:embed="rId4"/>
          <a:stretch/>
        </p:blipFill>
        <p:spPr>
          <a:xfrm>
            <a:off x="6366600" y="6153480"/>
            <a:ext cx="592560" cy="592560"/>
          </a:xfrm>
          <a:prstGeom prst="rect">
            <a:avLst/>
          </a:prstGeom>
          <a:ln w="0">
            <a:noFill/>
          </a:ln>
        </p:spPr>
      </p:pic>
      <p:sp>
        <p:nvSpPr>
          <p:cNvPr id="632" name="TextBox 9"/>
          <p:cNvSpPr/>
          <p:nvPr/>
        </p:nvSpPr>
        <p:spPr>
          <a:xfrm>
            <a:off x="6964920" y="6303960"/>
            <a:ext cx="2013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sales@rlcrt.ru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33" name="Таблица 2"/>
          <p:cNvGraphicFramePr/>
          <p:nvPr/>
        </p:nvGraphicFramePr>
        <p:xfrm>
          <a:off x="245520" y="785160"/>
          <a:ext cx="11466720" cy="5512800"/>
        </p:xfrm>
        <a:graphic>
          <a:graphicData uri="http://schemas.openxmlformats.org/drawingml/2006/table">
            <a:tbl>
              <a:tblPr/>
              <a:tblGrid>
                <a:gridCol w="649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1D1D1B"/>
                          </a:solidFill>
                          <a:latin typeface="Calibri"/>
                          <a:ea typeface="Arial"/>
                        </a:rPr>
                        <a:t>УСТОЙЧИВОЕ РАЗВИТИЕ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1D1D1B"/>
                          </a:solidFill>
                          <a:latin typeface="Calibri"/>
                          <a:ea typeface="Arial"/>
                        </a:rPr>
                        <a:t>ЛИЗИНГ ПРОИЗВОДСТВЕННОЙ НЕДВИЖИМОСТИ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5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Для субъектов МСП с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основным видом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деятельности производство, строительство и услуги в области здравоохранения, питания, телекоммуникации, социальные услуги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(разделы </a:t>
                      </a:r>
                      <a:r>
                        <a:rPr lang="en-US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C, D, E, F, H, I, J, L, M, S, Q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классификатора ОКВЭД</a:t>
                      </a:r>
                      <a:r>
                        <a:rPr lang="en-US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)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Для резидентов аккредитованных Министерством экономики РТ индустриальных (промышленных) парков, с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основным видом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деятельности производство, строительство, водоснабжение, обеспечение электроэнергией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800">
                <a:tc rowSpan="2">
                  <a:txBody>
                    <a:bodyPr/>
                    <a:lstStyle/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9,5% годовых - для следующих субъектов МСП: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основной вид деятельности - производство (раздел С классификатора ОКВЭД),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управляющие компании аккредитованных Министерством экономики индустриальных (промышленных) парков,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субъекты МСП, арендующие муниципальное имущество (не торговля).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Для других субъектов МСП, вид деятельности которых соответствует ОКВЭД, процентная ставка составляет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½ ключевой ставки Банка России + 5%.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Металлообрабатывающее оборудование иностранного производства –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19% годовых.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Ставка для предмета лизинга: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8%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800"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Предмет лизинга </a:t>
                      </a: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–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складские и производственные здания (помещения), в том числе быстровозводимые здания ангарного типа, расположенные на территории аккредитованного Министерством экономики Республики Татарстан индустриального (промышленного) парка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Предмет лизинга: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высокотехнологичное оборудование, коммерческий автотранспорт, спецтехника - российского производства (новые, не бывшие в употреблении/не введенные в эксплуатацию)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Сумма финансирования: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0,5-</a:t>
                      </a:r>
                      <a:r>
                        <a:rPr lang="en-US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20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млн руб.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Сумма финансирования: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2-20  млн руб.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Срок лизинга: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13-60 месяцев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Срок лизинга: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13-60 месяцев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0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Аванс: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от 15% до 49% (0% - при предоставлении поручительства Гарантийного Фонда Республики Татарстан)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Аванс: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от 30% до 49%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4" name="Прямоугольник 5"/>
          <p:cNvSpPr/>
          <p:nvPr/>
        </p:nvSpPr>
        <p:spPr>
          <a:xfrm>
            <a:off x="424440" y="271800"/>
            <a:ext cx="182160" cy="39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Рисунок 3"/>
          <p:cNvPicPr/>
          <p:nvPr/>
        </p:nvPicPr>
        <p:blipFill>
          <a:blip r:embed="rId2"/>
          <a:srcRect l="20161" r="6689"/>
          <a:stretch/>
        </p:blipFill>
        <p:spPr>
          <a:xfrm>
            <a:off x="0" y="1800"/>
            <a:ext cx="12223440" cy="6852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object 3"/>
          <p:cNvSpPr/>
          <p:nvPr/>
        </p:nvSpPr>
        <p:spPr>
          <a:xfrm>
            <a:off x="360" y="3428280"/>
            <a:ext cx="3234240" cy="3426120"/>
          </a:xfrm>
          <a:custGeom>
            <a:avLst/>
            <a:gdLst>
              <a:gd name="textAreaLeft" fmla="*/ 0 w 3234240"/>
              <a:gd name="textAreaRight" fmla="*/ 3237480 w 3234240"/>
              <a:gd name="textAreaTop" fmla="*/ 0 h 3426120"/>
              <a:gd name="textAreaBottom" fmla="*/ 3429360 h 3426120"/>
            </a:gdLst>
            <a:ahLst/>
            <a:cxnLst/>
            <a:rect l="textAreaLeft" t="textAreaTop" r="textAreaRight" b="textAreaBottom"/>
            <a:pathLst>
              <a:path w="5339080" h="5655309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554400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658" name="object 4"/>
          <p:cNvPicPr/>
          <p:nvPr/>
        </p:nvPicPr>
        <p:blipFill>
          <a:blip r:embed="rId2"/>
          <a:stretch/>
        </p:blipFill>
        <p:spPr>
          <a:xfrm>
            <a:off x="360" y="0"/>
            <a:ext cx="3234960" cy="3425040"/>
          </a:xfrm>
          <a:prstGeom prst="rect">
            <a:avLst/>
          </a:prstGeom>
          <a:ln w="0">
            <a:noFill/>
          </a:ln>
        </p:spPr>
      </p:pic>
      <p:grpSp>
        <p:nvGrpSpPr>
          <p:cNvPr id="659" name="object 5"/>
          <p:cNvGrpSpPr/>
          <p:nvPr/>
        </p:nvGrpSpPr>
        <p:grpSpPr>
          <a:xfrm>
            <a:off x="3474000" y="182160"/>
            <a:ext cx="320400" cy="429480"/>
            <a:chOff x="3474000" y="182160"/>
            <a:chExt cx="320400" cy="429480"/>
          </a:xfrm>
        </p:grpSpPr>
        <p:sp>
          <p:nvSpPr>
            <p:cNvPr id="660" name="object 6"/>
            <p:cNvSpPr/>
            <p:nvPr/>
          </p:nvSpPr>
          <p:spPr>
            <a:xfrm>
              <a:off x="3474000" y="182520"/>
              <a:ext cx="320040" cy="429120"/>
            </a:xfrm>
            <a:custGeom>
              <a:avLst/>
              <a:gdLst>
                <a:gd name="textAreaLeft" fmla="*/ 0 w 320040"/>
                <a:gd name="textAreaRight" fmla="*/ 323280 w 320040"/>
                <a:gd name="textAreaTop" fmla="*/ 0 h 429120"/>
                <a:gd name="textAreaBottom" fmla="*/ 432360 h 429120"/>
              </a:gdLst>
              <a:ahLst/>
              <a:cxnLst/>
              <a:rect l="textAreaLeft" t="textAreaTop" r="textAreaRight" b="textAreaBottom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661" name="object 7"/>
            <p:cNvSpPr/>
            <p:nvPr/>
          </p:nvSpPr>
          <p:spPr>
            <a:xfrm>
              <a:off x="3698640" y="403200"/>
              <a:ext cx="95760" cy="97560"/>
            </a:xfrm>
            <a:custGeom>
              <a:avLst/>
              <a:gdLst>
                <a:gd name="textAreaLeft" fmla="*/ 0 w 95760"/>
                <a:gd name="textAreaRight" fmla="*/ 99000 w 95760"/>
                <a:gd name="textAreaTop" fmla="*/ 0 h 97560"/>
                <a:gd name="textAreaBottom" fmla="*/ 100800 h 97560"/>
              </a:gdLst>
              <a:ahLst/>
              <a:cxnLst/>
              <a:rect l="textAreaLeft" t="textAreaTop" r="textAreaRight" b="textAreaBottom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662" name="object 8"/>
            <p:cNvSpPr/>
            <p:nvPr/>
          </p:nvSpPr>
          <p:spPr>
            <a:xfrm>
              <a:off x="3474000" y="182160"/>
              <a:ext cx="202680" cy="207720"/>
            </a:xfrm>
            <a:custGeom>
              <a:avLst/>
              <a:gdLst>
                <a:gd name="textAreaLeft" fmla="*/ 0 w 202680"/>
                <a:gd name="textAreaRight" fmla="*/ 205920 w 202680"/>
                <a:gd name="textAreaTop" fmla="*/ 0 h 207720"/>
                <a:gd name="textAreaBottom" fmla="*/ 210960 h 207720"/>
              </a:gdLst>
              <a:ahLst/>
              <a:cxnLst/>
              <a:rect l="textAreaLeft" t="textAreaTop" r="textAreaRight" b="textAreaBottom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663" name="object 9"/>
            <p:cNvSpPr/>
            <p:nvPr/>
          </p:nvSpPr>
          <p:spPr>
            <a:xfrm>
              <a:off x="3591360" y="513000"/>
              <a:ext cx="95040" cy="97560"/>
            </a:xfrm>
            <a:custGeom>
              <a:avLst/>
              <a:gdLst>
                <a:gd name="textAreaLeft" fmla="*/ 0 w 95040"/>
                <a:gd name="textAreaRight" fmla="*/ 98280 w 95040"/>
                <a:gd name="textAreaTop" fmla="*/ 0 h 97560"/>
                <a:gd name="textAreaBottom" fmla="*/ 100800 h 97560"/>
              </a:gdLst>
              <a:ahLst/>
              <a:cxnLst/>
              <a:rect l="textAreaLeft" t="textAreaTop" r="textAreaRight" b="textAreaBottom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664" name="object 10"/>
          <p:cNvGrpSpPr/>
          <p:nvPr/>
        </p:nvGrpSpPr>
        <p:grpSpPr>
          <a:xfrm>
            <a:off x="3867120" y="248040"/>
            <a:ext cx="1198080" cy="278640"/>
            <a:chOff x="3867120" y="248040"/>
            <a:chExt cx="1198080" cy="278640"/>
          </a:xfrm>
        </p:grpSpPr>
        <p:pic>
          <p:nvPicPr>
            <p:cNvPr id="665" name="object 11"/>
            <p:cNvPicPr/>
            <p:nvPr/>
          </p:nvPicPr>
          <p:blipFill>
            <a:blip r:embed="rId3"/>
            <a:stretch/>
          </p:blipFill>
          <p:spPr>
            <a:xfrm>
              <a:off x="3867120" y="248040"/>
              <a:ext cx="140760" cy="6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6" name="object 12"/>
            <p:cNvPicPr/>
            <p:nvPr/>
          </p:nvPicPr>
          <p:blipFill>
            <a:blip r:embed="rId4"/>
            <a:stretch/>
          </p:blipFill>
          <p:spPr>
            <a:xfrm>
              <a:off x="3872520" y="248040"/>
              <a:ext cx="1118520" cy="278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7" name="object 13"/>
            <p:cNvSpPr/>
            <p:nvPr/>
          </p:nvSpPr>
          <p:spPr>
            <a:xfrm>
              <a:off x="4893480" y="357120"/>
              <a:ext cx="100800" cy="61200"/>
            </a:xfrm>
            <a:custGeom>
              <a:avLst/>
              <a:gdLst>
                <a:gd name="textAreaLeft" fmla="*/ 0 w 100800"/>
                <a:gd name="textAreaRight" fmla="*/ 104040 w 100800"/>
                <a:gd name="textAreaTop" fmla="*/ 0 h 61200"/>
                <a:gd name="textAreaBottom" fmla="*/ 64440 h 61200"/>
              </a:gdLst>
              <a:ahLst/>
              <a:cxnLst/>
              <a:rect l="textAreaLeft" t="textAreaTop" r="textAreaRight" b="textAreaBottom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68" name="object 14"/>
            <p:cNvPicPr/>
            <p:nvPr/>
          </p:nvPicPr>
          <p:blipFill>
            <a:blip r:embed="rId5"/>
            <a:stretch/>
          </p:blipFill>
          <p:spPr>
            <a:xfrm>
              <a:off x="5004720" y="465480"/>
              <a:ext cx="47880" cy="60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9" name="object 15"/>
            <p:cNvSpPr/>
            <p:nvPr/>
          </p:nvSpPr>
          <p:spPr>
            <a:xfrm>
              <a:off x="5005080" y="357120"/>
              <a:ext cx="60120" cy="60840"/>
            </a:xfrm>
            <a:custGeom>
              <a:avLst/>
              <a:gdLst>
                <a:gd name="textAreaLeft" fmla="*/ 0 w 60120"/>
                <a:gd name="textAreaRight" fmla="*/ 63360 w 60120"/>
                <a:gd name="textAreaTop" fmla="*/ 0 h 60840"/>
                <a:gd name="textAreaBottom" fmla="*/ 64080 h 60840"/>
              </a:gdLst>
              <a:ahLst/>
              <a:cxnLst/>
              <a:rect l="textAreaLeft" t="textAreaTop" r="textAreaRight" b="textAreaBottom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670" name="object 18"/>
          <p:cNvSpPr/>
          <p:nvPr/>
        </p:nvSpPr>
        <p:spPr>
          <a:xfrm>
            <a:off x="1183680" y="5703120"/>
            <a:ext cx="973800" cy="23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57"/>
              </a:spcBef>
            </a:pP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Arial"/>
              </a:rPr>
              <a:t>FPP</a:t>
            </a:r>
            <a:r>
              <a:rPr lang="ru-RU" sz="1500" b="1" strike="noStrike" spc="-63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lang="ru-RU" sz="1500" b="1" strike="noStrike" spc="-231">
                <a:solidFill>
                  <a:srgbClr val="FFFFFF"/>
                </a:solidFill>
                <a:latin typeface="Calibri"/>
                <a:ea typeface="Arial"/>
              </a:rPr>
              <a:t>T</a:t>
            </a:r>
            <a:r>
              <a:rPr lang="ru-RU" sz="1500" b="1" strike="noStrike" spc="-7">
                <a:solidFill>
                  <a:srgbClr val="FFFFFF"/>
                </a:solidFill>
                <a:latin typeface="Calibri"/>
                <a:ea typeface="Arial"/>
              </a:rPr>
              <a:t>.</a:t>
            </a: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lang="ru-RU" sz="1500" b="1" strike="noStrike" spc="-4">
                <a:solidFill>
                  <a:srgbClr val="FFFFFF"/>
                </a:solidFill>
                <a:latin typeface="Calibri"/>
                <a:ea typeface="Arial"/>
              </a:rPr>
              <a:t>U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1" name="object 39"/>
          <p:cNvPicPr/>
          <p:nvPr/>
        </p:nvPicPr>
        <p:blipFill>
          <a:blip r:embed="rId6"/>
          <a:stretch/>
        </p:blipFill>
        <p:spPr>
          <a:xfrm>
            <a:off x="994680" y="4113360"/>
            <a:ext cx="1258920" cy="1269360"/>
          </a:xfrm>
          <a:prstGeom prst="rect">
            <a:avLst/>
          </a:prstGeom>
          <a:ln w="0">
            <a:noFill/>
          </a:ln>
        </p:spPr>
      </p:pic>
      <p:sp>
        <p:nvSpPr>
          <p:cNvPr id="672" name="object 40"/>
          <p:cNvSpPr/>
          <p:nvPr/>
        </p:nvSpPr>
        <p:spPr>
          <a:xfrm>
            <a:off x="360" y="5648400"/>
            <a:ext cx="1205640" cy="1206720"/>
          </a:xfrm>
          <a:custGeom>
            <a:avLst/>
            <a:gdLst>
              <a:gd name="textAreaLeft" fmla="*/ 0 w 1205640"/>
              <a:gd name="textAreaRight" fmla="*/ 1208880 w 1205640"/>
              <a:gd name="textAreaTop" fmla="*/ 0 h 1206720"/>
              <a:gd name="textAreaBottom" fmla="*/ 1209960 h 1206720"/>
            </a:gdLst>
            <a:ahLst/>
            <a:cxnLst/>
            <a:rect l="textAreaLeft" t="textAreaTop" r="textAreaRight" b="textAreaBottom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554400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673" name="object 41"/>
          <p:cNvSpPr/>
          <p:nvPr/>
        </p:nvSpPr>
        <p:spPr>
          <a:xfrm>
            <a:off x="2033640" y="720"/>
            <a:ext cx="1201680" cy="1201680"/>
          </a:xfrm>
          <a:custGeom>
            <a:avLst/>
            <a:gdLst>
              <a:gd name="textAreaLeft" fmla="*/ 0 w 1201680"/>
              <a:gd name="textAreaRight" fmla="*/ 1204920 w 1201680"/>
              <a:gd name="textAreaTop" fmla="*/ 0 h 1201680"/>
              <a:gd name="textAreaBottom" fmla="*/ 1204920 h 1201680"/>
            </a:gdLst>
            <a:ahLst/>
            <a:cxnLst/>
            <a:rect l="textAreaLeft" t="textAreaTop" r="textAreaRight" b="textAreaBottom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554400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674" name="object 42"/>
          <p:cNvSpPr/>
          <p:nvPr/>
        </p:nvSpPr>
        <p:spPr>
          <a:xfrm>
            <a:off x="10667880" y="0"/>
            <a:ext cx="1520640" cy="1520640"/>
          </a:xfrm>
          <a:custGeom>
            <a:avLst/>
            <a:gdLst>
              <a:gd name="textAreaLeft" fmla="*/ 0 w 1520640"/>
              <a:gd name="textAreaRight" fmla="*/ 1523880 w 1520640"/>
              <a:gd name="textAreaTop" fmla="*/ 0 h 1520640"/>
              <a:gd name="textAreaBottom" fmla="*/ 1523880 h 1520640"/>
            </a:gdLst>
            <a:ahLst/>
            <a:cxnLst/>
            <a:rect l="textAreaLeft" t="textAreaTop" r="textAreaRight" b="textAreaBottom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554400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675" name="Рисунок 43"/>
          <p:cNvPicPr/>
          <p:nvPr/>
        </p:nvPicPr>
        <p:blipFill>
          <a:blip r:embed="rId7"/>
          <a:stretch/>
        </p:blipFill>
        <p:spPr>
          <a:xfrm>
            <a:off x="4817880" y="1897920"/>
            <a:ext cx="2101680" cy="2153880"/>
          </a:xfrm>
          <a:prstGeom prst="rect">
            <a:avLst/>
          </a:prstGeom>
          <a:ln w="0">
            <a:noFill/>
          </a:ln>
        </p:spPr>
      </p:pic>
      <p:sp>
        <p:nvSpPr>
          <p:cNvPr id="676" name="TextBox 44"/>
          <p:cNvSpPr/>
          <p:nvPr/>
        </p:nvSpPr>
        <p:spPr>
          <a:xfrm>
            <a:off x="4184280" y="938160"/>
            <a:ext cx="291276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Телеграм-канал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TextBox 45"/>
          <p:cNvSpPr/>
          <p:nvPr/>
        </p:nvSpPr>
        <p:spPr>
          <a:xfrm>
            <a:off x="7481880" y="952200"/>
            <a:ext cx="294912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Сообщество ВКонтакте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8" name="Рисунок 47"/>
          <p:cNvPicPr/>
          <p:nvPr/>
        </p:nvPicPr>
        <p:blipFill>
          <a:blip r:embed="rId8"/>
          <a:srcRect l="6670" t="7214" r="5325" b="7443"/>
          <a:stretch/>
        </p:blipFill>
        <p:spPr>
          <a:xfrm>
            <a:off x="7769880" y="1911240"/>
            <a:ext cx="2373120" cy="2301120"/>
          </a:xfrm>
          <a:prstGeom prst="rect">
            <a:avLst/>
          </a:prstGeom>
          <a:ln w="0">
            <a:noFill/>
          </a:ln>
        </p:spPr>
      </p:pic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5261760" y="-86760"/>
            <a:ext cx="5403600" cy="1195560"/>
          </a:xfrm>
          <a:prstGeom prst="rect">
            <a:avLst/>
          </a:prstGeom>
          <a:noFill/>
          <a:ln w="0">
            <a:noFill/>
          </a:ln>
        </p:spPr>
        <p:txBody>
          <a:bodyPr lIns="0" tIns="53280" rIns="0" bIns="0" anchor="ctr">
            <a:noAutofit/>
          </a:bodyPr>
          <a:lstStyle/>
          <a:p>
            <a:pPr marL="7920" indent="0" defTabSz="914400">
              <a:lnSpc>
                <a:spcPct val="90000"/>
              </a:lnSpc>
              <a:spcBef>
                <a:spcPts val="417"/>
              </a:spcBef>
              <a:buNone/>
              <a:tabLst>
                <a:tab pos="0" algn="l"/>
              </a:tabLst>
            </a:pPr>
            <a:r>
              <a:rPr lang="ru-RU" sz="2000" b="1" strike="noStrike" spc="-4">
                <a:solidFill>
                  <a:srgbClr val="E84E22"/>
                </a:solidFill>
                <a:latin typeface="Calibri Light"/>
                <a:ea typeface="Arial"/>
              </a:rPr>
              <a:t>КАК</a:t>
            </a:r>
            <a:r>
              <a:rPr lang="ru-RU" sz="2000" b="1" strike="noStrike" spc="-15">
                <a:solidFill>
                  <a:srgbClr val="E84E22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8">
                <a:solidFill>
                  <a:srgbClr val="E84E22"/>
                </a:solidFill>
                <a:latin typeface="Calibri Light"/>
                <a:ea typeface="Arial"/>
              </a:rPr>
              <a:t>ПОЛУЧИТЬ</a:t>
            </a:r>
            <a:r>
              <a:rPr lang="ru-RU" sz="2000" b="1" strike="noStrike" spc="-1">
                <a:solidFill>
                  <a:srgbClr val="E84E22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5">
                <a:solidFill>
                  <a:srgbClr val="E84E22"/>
                </a:solidFill>
                <a:latin typeface="Calibri Light"/>
                <a:ea typeface="Arial"/>
              </a:rPr>
              <a:t>УСЛУГИ</a:t>
            </a:r>
            <a:r>
              <a:rPr lang="ru-RU" sz="2000" b="1" strike="noStrike" spc="-38">
                <a:solidFill>
                  <a:srgbClr val="E84E22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4">
                <a:solidFill>
                  <a:srgbClr val="E84E22"/>
                </a:solidFill>
                <a:latin typeface="Calibri Light"/>
                <a:ea typeface="Arial"/>
              </a:rPr>
              <a:t>ФОНДА?</a:t>
            </a:r>
            <a:endParaRPr lang="ru-RU" sz="2000" b="0" strike="noStrike" spc="-1">
              <a:solidFill>
                <a:schemeClr val="dk1"/>
              </a:solidFill>
              <a:latin typeface="Calibri"/>
            </a:endParaRPr>
          </a:p>
          <a:p>
            <a:pPr marL="7560" indent="0" defTabSz="914400">
              <a:lnSpc>
                <a:spcPct val="90000"/>
              </a:lnSpc>
              <a:spcBef>
                <a:spcPts val="269"/>
              </a:spcBef>
              <a:buNone/>
              <a:tabLst>
                <a:tab pos="0" algn="l"/>
              </a:tabLst>
            </a:pPr>
            <a:r>
              <a:rPr lang="ru-RU" sz="2000" b="1" strike="noStrike" spc="-21">
                <a:solidFill>
                  <a:srgbClr val="672E17"/>
                </a:solidFill>
                <a:latin typeface="Calibri Light"/>
                <a:ea typeface="Arial"/>
              </a:rPr>
              <a:t>ОБРАТИТЬСЯ</a:t>
            </a:r>
            <a:r>
              <a:rPr lang="ru-RU" sz="2000" b="1" strike="noStrike" spc="-18">
                <a:solidFill>
                  <a:srgbClr val="672E17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">
                <a:solidFill>
                  <a:srgbClr val="672E17"/>
                </a:solidFill>
                <a:latin typeface="Calibri Light"/>
                <a:ea typeface="Arial"/>
              </a:rPr>
              <a:t>В</a:t>
            </a:r>
            <a:r>
              <a:rPr lang="ru-RU" sz="2000" b="1" strike="noStrike" spc="-29">
                <a:solidFill>
                  <a:srgbClr val="672E17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">
                <a:solidFill>
                  <a:srgbClr val="672E17"/>
                </a:solidFill>
                <a:latin typeface="Calibri Light"/>
                <a:ea typeface="Arial"/>
              </a:rPr>
              <a:t>ФОНД:</a:t>
            </a:r>
            <a:endParaRPr lang="ru-RU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0" name="object 17"/>
          <p:cNvSpPr/>
          <p:nvPr/>
        </p:nvSpPr>
        <p:spPr>
          <a:xfrm>
            <a:off x="5006880" y="4599360"/>
            <a:ext cx="8070480" cy="145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	</a:t>
            </a:r>
            <a:r>
              <a:rPr lang="ru-RU" sz="1200" b="1" strike="noStrike" spc="-21">
                <a:solidFill>
                  <a:srgbClr val="672E17"/>
                </a:solidFill>
                <a:latin typeface="Calibri"/>
                <a:ea typeface="Arial"/>
              </a:rPr>
              <a:t>FPPRT.RU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|</a:t>
            </a: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МСП.РФ||МОИ СУБСИДИИ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31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914400">
              <a:lnSpc>
                <a:spcPct val="100000"/>
              </a:lnSpc>
              <a:tabLst>
                <a:tab pos="2858760" algn="l"/>
              </a:tabLst>
            </a:pP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INF</a:t>
            </a:r>
            <a:r>
              <a:rPr lang="ru-RU" sz="12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O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@FPP</a:t>
            </a:r>
            <a:r>
              <a:rPr lang="ru-RU" sz="12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R</a:t>
            </a:r>
            <a:r>
              <a:rPr lang="ru-RU" sz="12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T</a:t>
            </a:r>
            <a:r>
              <a:rPr lang="ru-RU" sz="12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.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RU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	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АЗАНЬ,</a:t>
            </a:r>
            <a:r>
              <a:rPr lang="ru-RU" sz="1200" b="1" strike="noStrike" spc="-69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80">
                <a:solidFill>
                  <a:srgbClr val="672E17"/>
                </a:solidFill>
                <a:latin typeface="Calibri"/>
                <a:ea typeface="Arial"/>
              </a:rPr>
              <a:t>У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Л.</a:t>
            </a:r>
            <a:r>
              <a:rPr lang="ru-RU" sz="1200" b="1" strike="noStrike" spc="-86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ПЕТЕРБУР</a:t>
            </a:r>
            <a:r>
              <a:rPr lang="ru-RU" sz="1200" b="1" strike="noStrike" spc="-49">
                <a:solidFill>
                  <a:srgbClr val="672E17"/>
                </a:solidFill>
                <a:latin typeface="Calibri"/>
                <a:ea typeface="Arial"/>
              </a:rPr>
              <a:t>Г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С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АЯ</a:t>
            </a: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28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3"/>
              </a:spcBef>
              <a:tabLst>
                <a:tab pos="2858760" algn="l"/>
              </a:tabLst>
            </a:pP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ОБРАТИТЬСЯ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 К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РЕГИОНАЛЬНЫМ</a:t>
            </a:r>
            <a:r>
              <a:rPr lang="ru-RU" sz="1200" b="1" strike="noStrike" spc="9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ПРЕДСТАВИТЕЛЯМ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3000"/>
              </a:lnSpc>
              <a:spcBef>
                <a:spcPts val="247"/>
              </a:spcBef>
              <a:tabLst>
                <a:tab pos="2858760" algn="l"/>
              </a:tabLst>
            </a:pP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В</a:t>
            </a:r>
            <a:r>
              <a:rPr lang="ru-RU" sz="1200" b="1" strike="noStrike" spc="-9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МУНИЦИПАЛЬНЫХ</a:t>
            </a:r>
            <a:r>
              <a:rPr lang="ru-RU" sz="1200" b="1" strike="noStrike" spc="12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9">
                <a:solidFill>
                  <a:srgbClr val="672E17"/>
                </a:solidFill>
                <a:latin typeface="Calibri"/>
                <a:ea typeface="Arial"/>
              </a:rPr>
              <a:t>РАЙОНАХ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РЕСПУБЛИКИ </a:t>
            </a:r>
            <a:r>
              <a:rPr lang="ru-RU" sz="1200" b="1" strike="noStrike" spc="-35">
                <a:solidFill>
                  <a:srgbClr val="672E17"/>
                </a:solidFill>
                <a:latin typeface="Calibri"/>
                <a:ea typeface="Arial"/>
              </a:rPr>
              <a:t>ТАТАРСТАН </a:t>
            </a:r>
            <a:r>
              <a:rPr lang="ru-RU" sz="1200" b="1" strike="noStrike" spc="-32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КОНТАКТЫ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ПО ТЕЛ.</a:t>
            </a:r>
            <a:r>
              <a:rPr lang="ru-RU" sz="1200" b="1" strike="noStrike" spc="-52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(843) 524 90 90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3000"/>
              </a:lnSpc>
              <a:spcBef>
                <a:spcPts val="247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81" name="object 27"/>
          <p:cNvGrpSpPr/>
          <p:nvPr/>
        </p:nvGrpSpPr>
        <p:grpSpPr>
          <a:xfrm>
            <a:off x="7489440" y="4463640"/>
            <a:ext cx="314280" cy="313920"/>
            <a:chOff x="7489440" y="4463640"/>
            <a:chExt cx="314280" cy="313920"/>
          </a:xfrm>
        </p:grpSpPr>
        <p:sp>
          <p:nvSpPr>
            <p:cNvPr id="682" name="object 28"/>
            <p:cNvSpPr/>
            <p:nvPr/>
          </p:nvSpPr>
          <p:spPr>
            <a:xfrm>
              <a:off x="7489440" y="4463640"/>
              <a:ext cx="314280" cy="313920"/>
            </a:xfrm>
            <a:custGeom>
              <a:avLst/>
              <a:gdLst>
                <a:gd name="textAreaLeft" fmla="*/ 0 w 314280"/>
                <a:gd name="textAreaRight" fmla="*/ 317520 w 314280"/>
                <a:gd name="textAreaTop" fmla="*/ 0 h 313920"/>
                <a:gd name="textAreaBottom" fmla="*/ 317160 h 313920"/>
              </a:gdLst>
              <a:ahLst/>
              <a:cxnLst/>
              <a:rect l="textAreaLeft" t="textAreaTop" r="textAreaRight" b="textAreaBottom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83" name="object 29"/>
            <p:cNvPicPr/>
            <p:nvPr/>
          </p:nvPicPr>
          <p:blipFill>
            <a:blip r:embed="rId10"/>
            <a:stretch/>
          </p:blipFill>
          <p:spPr>
            <a:xfrm>
              <a:off x="7580160" y="4695840"/>
              <a:ext cx="188280" cy="65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4" name="object 30"/>
            <p:cNvSpPr/>
            <p:nvPr/>
          </p:nvSpPr>
          <p:spPr>
            <a:xfrm>
              <a:off x="7543080" y="4629600"/>
              <a:ext cx="176760" cy="88560"/>
            </a:xfrm>
            <a:custGeom>
              <a:avLst/>
              <a:gdLst>
                <a:gd name="textAreaLeft" fmla="*/ 0 w 176760"/>
                <a:gd name="textAreaRight" fmla="*/ 180000 w 176760"/>
                <a:gd name="textAreaTop" fmla="*/ 0 h 88560"/>
                <a:gd name="textAreaBottom" fmla="*/ 91800 h 8856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85" name="object 31"/>
            <p:cNvPicPr/>
            <p:nvPr/>
          </p:nvPicPr>
          <p:blipFill>
            <a:blip r:embed="rId11"/>
            <a:stretch/>
          </p:blipFill>
          <p:spPr>
            <a:xfrm>
              <a:off x="7753680" y="4629600"/>
              <a:ext cx="49320" cy="88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6" name="object 32"/>
            <p:cNvPicPr/>
            <p:nvPr/>
          </p:nvPicPr>
          <p:blipFill>
            <a:blip r:embed="rId12"/>
            <a:stretch/>
          </p:blipFill>
          <p:spPr>
            <a:xfrm>
              <a:off x="7588800" y="4629600"/>
              <a:ext cx="139320" cy="59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7" name="object 33"/>
            <p:cNvSpPr/>
            <p:nvPr/>
          </p:nvSpPr>
          <p:spPr>
            <a:xfrm>
              <a:off x="7542720" y="4523400"/>
              <a:ext cx="176760" cy="88560"/>
            </a:xfrm>
            <a:custGeom>
              <a:avLst/>
              <a:gdLst>
                <a:gd name="textAreaLeft" fmla="*/ 0 w 176760"/>
                <a:gd name="textAreaRight" fmla="*/ 180000 w 176760"/>
                <a:gd name="textAreaTop" fmla="*/ 0 h 88560"/>
                <a:gd name="textAreaBottom" fmla="*/ 91800 h 8856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88" name="object 34"/>
            <p:cNvPicPr/>
            <p:nvPr/>
          </p:nvPicPr>
          <p:blipFill>
            <a:blip r:embed="rId13"/>
            <a:stretch/>
          </p:blipFill>
          <p:spPr>
            <a:xfrm>
              <a:off x="7580160" y="4480560"/>
              <a:ext cx="223200" cy="131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89" name="object 35"/>
          <p:cNvGrpSpPr/>
          <p:nvPr/>
        </p:nvGrpSpPr>
        <p:grpSpPr>
          <a:xfrm>
            <a:off x="4612680" y="4482720"/>
            <a:ext cx="309600" cy="309240"/>
            <a:chOff x="4612680" y="4482720"/>
            <a:chExt cx="309600" cy="309240"/>
          </a:xfrm>
        </p:grpSpPr>
        <p:pic>
          <p:nvPicPr>
            <p:cNvPr id="690" name="object 36"/>
            <p:cNvPicPr/>
            <p:nvPr/>
          </p:nvPicPr>
          <p:blipFill>
            <a:blip r:embed="rId14"/>
            <a:stretch/>
          </p:blipFill>
          <p:spPr>
            <a:xfrm>
              <a:off x="4771440" y="4482720"/>
              <a:ext cx="150840" cy="148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1" name="object 37"/>
            <p:cNvSpPr/>
            <p:nvPr/>
          </p:nvSpPr>
          <p:spPr>
            <a:xfrm>
              <a:off x="4612680" y="4514400"/>
              <a:ext cx="278640" cy="277560"/>
            </a:xfrm>
            <a:custGeom>
              <a:avLst/>
              <a:gdLst>
                <a:gd name="textAreaLeft" fmla="*/ 0 w 278640"/>
                <a:gd name="textAreaRight" fmla="*/ 281880 w 278640"/>
                <a:gd name="textAreaTop" fmla="*/ 0 h 277560"/>
                <a:gd name="textAreaBottom" fmla="*/ 280800 h 27756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692" name="object 38"/>
          <p:cNvSpPr/>
          <p:nvPr/>
        </p:nvSpPr>
        <p:spPr>
          <a:xfrm>
            <a:off x="4600800" y="5293080"/>
            <a:ext cx="369000" cy="315000"/>
          </a:xfrm>
          <a:custGeom>
            <a:avLst/>
            <a:gdLst>
              <a:gd name="textAreaLeft" fmla="*/ 0 w 369000"/>
              <a:gd name="textAreaRight" fmla="*/ 372240 w 369000"/>
              <a:gd name="textAreaTop" fmla="*/ 0 h 315000"/>
              <a:gd name="textAreaBottom" fmla="*/ 318240 h 315000"/>
            </a:gdLst>
            <a:ahLst/>
            <a:cxnLst/>
            <a:rect l="textAreaLeft" t="textAreaTop" r="textAreaRight" b="textAreaBottom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554400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693" name="object 19"/>
          <p:cNvGrpSpPr/>
          <p:nvPr/>
        </p:nvGrpSpPr>
        <p:grpSpPr>
          <a:xfrm>
            <a:off x="7587000" y="4942440"/>
            <a:ext cx="208440" cy="314640"/>
            <a:chOff x="7587000" y="4942440"/>
            <a:chExt cx="208440" cy="314640"/>
          </a:xfrm>
        </p:grpSpPr>
        <p:pic>
          <p:nvPicPr>
            <p:cNvPr id="694" name="object 20"/>
            <p:cNvPicPr/>
            <p:nvPr/>
          </p:nvPicPr>
          <p:blipFill>
            <a:blip r:embed="rId15"/>
            <a:stretch/>
          </p:blipFill>
          <p:spPr>
            <a:xfrm>
              <a:off x="7621560" y="5211360"/>
              <a:ext cx="145440" cy="45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95" name="object 21"/>
            <p:cNvPicPr/>
            <p:nvPr/>
          </p:nvPicPr>
          <p:blipFill>
            <a:blip r:embed="rId16"/>
            <a:stretch/>
          </p:blipFill>
          <p:spPr>
            <a:xfrm>
              <a:off x="7639200" y="4994280"/>
              <a:ext cx="104760" cy="10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6" name="object 22"/>
            <p:cNvSpPr/>
            <p:nvPr/>
          </p:nvSpPr>
          <p:spPr>
            <a:xfrm>
              <a:off x="7587000" y="4942440"/>
              <a:ext cx="208440" cy="288720"/>
            </a:xfrm>
            <a:custGeom>
              <a:avLst/>
              <a:gdLst>
                <a:gd name="textAreaLeft" fmla="*/ 0 w 208440"/>
                <a:gd name="textAreaRight" fmla="*/ 211680 w 208440"/>
                <a:gd name="textAreaTop" fmla="*/ 0 h 288720"/>
                <a:gd name="textAreaBottom" fmla="*/ 291960 h 288720"/>
              </a:gdLst>
              <a:ahLst/>
              <a:cxnLst/>
              <a:rect l="textAreaLeft" t="textAreaTop" r="textAreaRight" b="textAreaBottom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697" name="object 23"/>
          <p:cNvGrpSpPr/>
          <p:nvPr/>
        </p:nvGrpSpPr>
        <p:grpSpPr>
          <a:xfrm>
            <a:off x="4638240" y="4920480"/>
            <a:ext cx="313920" cy="223200"/>
            <a:chOff x="4638240" y="4920480"/>
            <a:chExt cx="313920" cy="223200"/>
          </a:xfrm>
        </p:grpSpPr>
        <p:sp>
          <p:nvSpPr>
            <p:cNvPr id="698" name="object 24"/>
            <p:cNvSpPr/>
            <p:nvPr/>
          </p:nvSpPr>
          <p:spPr>
            <a:xfrm>
              <a:off x="4638240" y="4920480"/>
              <a:ext cx="312120" cy="223200"/>
            </a:xfrm>
            <a:custGeom>
              <a:avLst/>
              <a:gdLst>
                <a:gd name="textAreaLeft" fmla="*/ 0 w 312120"/>
                <a:gd name="textAreaRight" fmla="*/ 315360 w 312120"/>
                <a:gd name="textAreaTop" fmla="*/ 0 h 223200"/>
                <a:gd name="textAreaBottom" fmla="*/ 226440 h 223200"/>
              </a:gdLst>
              <a:ahLst/>
              <a:cxnLst/>
              <a:rect l="textAreaLeft" t="textAreaTop" r="textAreaRight" b="textAreaBottom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99" name="object 25"/>
            <p:cNvPicPr/>
            <p:nvPr/>
          </p:nvPicPr>
          <p:blipFill>
            <a:blip r:embed="rId17"/>
            <a:stretch/>
          </p:blipFill>
          <p:spPr>
            <a:xfrm>
              <a:off x="4826880" y="5049720"/>
              <a:ext cx="125280" cy="80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00" name="object 26"/>
            <p:cNvSpPr/>
            <p:nvPr/>
          </p:nvSpPr>
          <p:spPr>
            <a:xfrm>
              <a:off x="4652640" y="4935240"/>
              <a:ext cx="299520" cy="181440"/>
            </a:xfrm>
            <a:custGeom>
              <a:avLst/>
              <a:gdLst>
                <a:gd name="textAreaLeft" fmla="*/ 0 w 299520"/>
                <a:gd name="textAreaRight" fmla="*/ 302760 w 299520"/>
                <a:gd name="textAreaTop" fmla="*/ 0 h 181440"/>
                <a:gd name="textAreaBottom" fmla="*/ 184680 h 181440"/>
              </a:gdLst>
              <a:ahLst/>
              <a:cxnLst/>
              <a:rect l="textAreaLeft" t="textAreaTop" r="textAreaRight" b="textAreaBottom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554400"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1"/>
          <p:cNvSpPr/>
          <p:nvPr/>
        </p:nvSpPr>
        <p:spPr>
          <a:xfrm>
            <a:off x="5701320" y="105840"/>
            <a:ext cx="4893480" cy="60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1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58"/>
          <p:cNvSpPr/>
          <p:nvPr/>
        </p:nvSpPr>
        <p:spPr>
          <a:xfrm>
            <a:off x="7878240" y="5728680"/>
            <a:ext cx="185184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object 59"/>
          <p:cNvPicPr/>
          <p:nvPr/>
        </p:nvPicPr>
        <p:blipFill>
          <a:blip r:embed="rId2"/>
          <a:stretch/>
        </p:blipFill>
        <p:spPr>
          <a:xfrm>
            <a:off x="7170840" y="5099400"/>
            <a:ext cx="357840" cy="357840"/>
          </a:xfrm>
          <a:prstGeom prst="rect">
            <a:avLst/>
          </a:prstGeom>
          <a:ln w="0">
            <a:noFill/>
          </a:ln>
        </p:spPr>
      </p:pic>
      <p:pic>
        <p:nvPicPr>
          <p:cNvPr id="103" name="object 60"/>
          <p:cNvPicPr/>
          <p:nvPr/>
        </p:nvPicPr>
        <p:blipFill>
          <a:blip r:embed="rId3"/>
          <a:stretch/>
        </p:blipFill>
        <p:spPr>
          <a:xfrm>
            <a:off x="7170840" y="5661000"/>
            <a:ext cx="357840" cy="353160"/>
          </a:xfrm>
          <a:prstGeom prst="rect">
            <a:avLst/>
          </a:prstGeom>
          <a:ln w="0">
            <a:noFill/>
          </a:ln>
        </p:spPr>
      </p:pic>
      <p:pic>
        <p:nvPicPr>
          <p:cNvPr id="104" name="object 61"/>
          <p:cNvPicPr/>
          <p:nvPr/>
        </p:nvPicPr>
        <p:blipFill>
          <a:blip r:embed="rId4"/>
          <a:stretch/>
        </p:blipFill>
        <p:spPr>
          <a:xfrm>
            <a:off x="7191000" y="6217920"/>
            <a:ext cx="387000" cy="357840"/>
          </a:xfrm>
          <a:prstGeom prst="rect">
            <a:avLst/>
          </a:prstGeom>
          <a:ln w="0">
            <a:noFill/>
          </a:ln>
        </p:spPr>
      </p:pic>
      <p:sp>
        <p:nvSpPr>
          <p:cNvPr id="105" name="object 62"/>
          <p:cNvSpPr/>
          <p:nvPr/>
        </p:nvSpPr>
        <p:spPr>
          <a:xfrm>
            <a:off x="6120000" y="5160240"/>
            <a:ext cx="80784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object 63"/>
          <p:cNvSpPr/>
          <p:nvPr/>
        </p:nvSpPr>
        <p:spPr>
          <a:xfrm>
            <a:off x="6310080" y="5761080"/>
            <a:ext cx="54936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object 64"/>
          <p:cNvSpPr/>
          <p:nvPr/>
        </p:nvSpPr>
        <p:spPr>
          <a:xfrm>
            <a:off x="6120000" y="6279120"/>
            <a:ext cx="954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object 65"/>
          <p:cNvSpPr/>
          <p:nvPr/>
        </p:nvSpPr>
        <p:spPr>
          <a:xfrm>
            <a:off x="5553360" y="61200"/>
            <a:ext cx="5189400" cy="835200"/>
          </a:xfrm>
          <a:custGeom>
            <a:avLst/>
            <a:gdLst>
              <a:gd name="textAreaLeft" fmla="*/ 0 w 5189400"/>
              <a:gd name="textAreaRight" fmla="*/ 5191200 w 5189400"/>
              <a:gd name="textAreaTop" fmla="*/ 0 h 835200"/>
              <a:gd name="textAreaBottom" fmla="*/ 837000 h 83520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11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09" name="object 66"/>
          <p:cNvSpPr/>
          <p:nvPr/>
        </p:nvSpPr>
        <p:spPr>
          <a:xfrm>
            <a:off x="6001560" y="4974480"/>
            <a:ext cx="5107320" cy="360"/>
          </a:xfrm>
          <a:custGeom>
            <a:avLst/>
            <a:gdLst>
              <a:gd name="textAreaLeft" fmla="*/ 0 w 5107320"/>
              <a:gd name="textAreaRight" fmla="*/ 5109120 w 5107320"/>
              <a:gd name="textAreaTop" fmla="*/ 0 h 360"/>
              <a:gd name="textAreaBottom" fmla="*/ 1152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0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10" name="object 67"/>
          <p:cNvSpPr/>
          <p:nvPr/>
        </p:nvSpPr>
        <p:spPr>
          <a:xfrm>
            <a:off x="7831080" y="4996800"/>
            <a:ext cx="1646640" cy="5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</a:t>
            </a:r>
            <a:r>
              <a:rPr lang="ru-RU" sz="1800" b="1" strike="noStrike" spc="-26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Рисунок 13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49"/>
          <p:cNvSpPr/>
          <p:nvPr/>
        </p:nvSpPr>
        <p:spPr>
          <a:xfrm>
            <a:off x="7865640" y="6186240"/>
            <a:ext cx="39427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9,5 %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25"/>
          <p:cNvSpPr/>
          <p:nvPr/>
        </p:nvSpPr>
        <p:spPr>
          <a:xfrm>
            <a:off x="170640" y="1116360"/>
            <a:ext cx="610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27"/>
          <p:cNvSpPr/>
          <p:nvPr/>
        </p:nvSpPr>
        <p:spPr>
          <a:xfrm>
            <a:off x="5250960" y="1050840"/>
            <a:ext cx="6093360" cy="398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субъекты МСП, отвечающие хотя бы одному из требований: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а) основным видом является деятельность, входящая в раздел С «Обрабатывающие производства», раздел J «Деятельность в области информации и связи», раздел I «Деятельность гостиниц и предприятий общественного питания»  общероссийского классификатора видов экономической деятельности ОК 029-2014 (КДЕС Ред. 2); 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б) имеющие действующие договоры аренды по объектам недвижимости из Перечней регионального и муниципального имущества, предназначенного для предоставления на льготных условиях;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в) заключившие с Министерством экономики Республики Татарстан соглашение об осуществлении деятельности на территории индустриальных (промышленных) парков;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г) имеющий в 2023 и/или в 2024 году действующий экспортный контракт с подтвержденной отгрузкой;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д) состоят в реестре малых технологических компаний в соответствии с   Федеральным законом от 04.08.2023 № 478-ФЗ; 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е) реализующие приоритетные проекты, в соответствии с основным кодом общероссийского классификатора видов экономической деятельности ОК 029-2014 (КДЕС Ред. 2) установленные нормативным актом Минэкономразвития России, под залог интеллектуальной собственности.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2"/>
          <p:cNvPicPr/>
          <p:nvPr/>
        </p:nvPicPr>
        <p:blipFill>
          <a:blip r:embed="rId2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116" name="Прямоугольник 150"/>
          <p:cNvSpPr/>
          <p:nvPr/>
        </p:nvSpPr>
        <p:spPr>
          <a:xfrm>
            <a:off x="8196840" y="2551320"/>
            <a:ext cx="1800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200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 млн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Прямоугольник 151"/>
          <p:cNvSpPr/>
          <p:nvPr/>
        </p:nvSpPr>
        <p:spPr>
          <a:xfrm>
            <a:off x="8066520" y="3204360"/>
            <a:ext cx="2005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Прямоугольник 152"/>
          <p:cNvSpPr/>
          <p:nvPr/>
        </p:nvSpPr>
        <p:spPr>
          <a:xfrm>
            <a:off x="8188560" y="3681720"/>
            <a:ext cx="25322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9,5%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Прямоугольник 153"/>
          <p:cNvSpPr/>
          <p:nvPr/>
        </p:nvSpPr>
        <p:spPr>
          <a:xfrm>
            <a:off x="5943600" y="2661840"/>
            <a:ext cx="963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Прямоугольник 154"/>
          <p:cNvSpPr/>
          <p:nvPr/>
        </p:nvSpPr>
        <p:spPr>
          <a:xfrm>
            <a:off x="6136200" y="3215520"/>
            <a:ext cx="70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Прямоугольник 155"/>
          <p:cNvSpPr/>
          <p:nvPr/>
        </p:nvSpPr>
        <p:spPr>
          <a:xfrm>
            <a:off x="5940000" y="375444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Прямоугольник 156"/>
          <p:cNvSpPr/>
          <p:nvPr/>
        </p:nvSpPr>
        <p:spPr>
          <a:xfrm>
            <a:off x="5927040" y="522720"/>
            <a:ext cx="51886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«НАЧИНАЮЩИЕ+»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Скругленный прямоугольник 3"/>
          <p:cNvSpPr/>
          <p:nvPr/>
        </p:nvSpPr>
        <p:spPr>
          <a:xfrm>
            <a:off x="5927040" y="440640"/>
            <a:ext cx="5188680" cy="8341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24" name="Прямоугольник 157"/>
          <p:cNvSpPr/>
          <p:nvPr/>
        </p:nvSpPr>
        <p:spPr>
          <a:xfrm>
            <a:off x="6266520" y="1366560"/>
            <a:ext cx="530280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400" b="1" strike="noStrike" spc="-15">
                <a:solidFill>
                  <a:srgbClr val="C79363"/>
                </a:solidFill>
                <a:latin typeface="Calibri"/>
                <a:ea typeface="Arial"/>
              </a:rPr>
              <a:t>СМСП, основной вид деятельности, которых не входит в раздел G «Торговля оптовая и розничная; ремонт автотранспортных средств и мотоциклов» общероссийского классификатора видов экономической деятельности ОК 029-2014 (КДЕС Ред. 2).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Кольцо 3"/>
          <p:cNvSpPr/>
          <p:nvPr/>
        </p:nvSpPr>
        <p:spPr>
          <a:xfrm>
            <a:off x="6073200" y="1612800"/>
            <a:ext cx="313560" cy="3135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26" name="Прямая соединительная линия 1"/>
          <p:cNvCxnSpPr/>
          <p:nvPr/>
        </p:nvCxnSpPr>
        <p:spPr>
          <a:xfrm>
            <a:off x="5996880" y="2380680"/>
            <a:ext cx="5110560" cy="180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127" name="Скругленный прямоугольник 4"/>
          <p:cNvSpPr/>
          <p:nvPr/>
        </p:nvSpPr>
        <p:spPr>
          <a:xfrm>
            <a:off x="5919480" y="440640"/>
            <a:ext cx="5188680" cy="8341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28" name="TextBox 3"/>
          <p:cNvSpPr/>
          <p:nvPr/>
        </p:nvSpPr>
        <p:spPr>
          <a:xfrm>
            <a:off x="136440" y="1191600"/>
            <a:ext cx="6092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object 2"/>
          <p:cNvPicPr/>
          <p:nvPr/>
        </p:nvPicPr>
        <p:blipFill>
          <a:blip r:embed="rId3"/>
          <a:stretch/>
        </p:blipFill>
        <p:spPr>
          <a:xfrm>
            <a:off x="7202160" y="3246840"/>
            <a:ext cx="357840" cy="353160"/>
          </a:xfrm>
          <a:prstGeom prst="rect">
            <a:avLst/>
          </a:prstGeom>
          <a:ln w="0">
            <a:noFill/>
          </a:ln>
        </p:spPr>
      </p:pic>
      <p:pic>
        <p:nvPicPr>
          <p:cNvPr id="130" name="object 68"/>
          <p:cNvPicPr/>
          <p:nvPr/>
        </p:nvPicPr>
        <p:blipFill>
          <a:blip r:embed="rId4"/>
          <a:stretch/>
        </p:blipFill>
        <p:spPr>
          <a:xfrm>
            <a:off x="7200000" y="2700000"/>
            <a:ext cx="357840" cy="35784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208280" y="3792240"/>
            <a:ext cx="351720" cy="34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15"/>
          <p:cNvPicPr/>
          <p:nvPr/>
        </p:nvPicPr>
        <p:blipFill>
          <a:blip r:embed="rId3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133" name="Прямоугольник 160"/>
          <p:cNvSpPr/>
          <p:nvPr/>
        </p:nvSpPr>
        <p:spPr>
          <a:xfrm>
            <a:off x="6361560" y="1039680"/>
            <a:ext cx="5207040" cy="373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СМСП, основной вид деятельности, которых входит в один из разделов: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B «Добыча полезных ископаемых»;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D «Обеспечение электрической энергией, газом и паром; кондиционирование воздуха»;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E «Водоснабжение; водоотведение, организация сбора и утилизации отходов, деятельность по ликвидации загрязнений»;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F  «Строительство»;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H «Транспортировка и хранение»;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L «Деятельность по операциям с недвижимым имуществом»;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M «Деятельность профессиональная, научная и техническая»;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Q «Деятельность в области здравоохранения и социальных услуг»;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R «Деятельность в области культуры, спорта, организации досуга и развлечений»;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- S «Предоставление прочих видов услуг»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300" b="1" strike="noStrike" spc="-15">
                <a:solidFill>
                  <a:srgbClr val="C79363"/>
                </a:solidFill>
                <a:latin typeface="Calibri"/>
                <a:ea typeface="Arial"/>
              </a:rPr>
              <a:t>общероссийского классификатора видов экономической деятельности ОК 029-2014 (КДЕС Ред. 2).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Прямоугольник 161"/>
          <p:cNvSpPr/>
          <p:nvPr/>
        </p:nvSpPr>
        <p:spPr>
          <a:xfrm>
            <a:off x="5584320" y="169920"/>
            <a:ext cx="5094720" cy="97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«СОДЕЙСТВИЕ»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Прямоугольник 162"/>
          <p:cNvSpPr/>
          <p:nvPr/>
        </p:nvSpPr>
        <p:spPr>
          <a:xfrm>
            <a:off x="7459920" y="4492440"/>
            <a:ext cx="1799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en-US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 млн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Прямоугольник 163"/>
          <p:cNvSpPr/>
          <p:nvPr/>
        </p:nvSpPr>
        <p:spPr>
          <a:xfrm>
            <a:off x="7459920" y="5198400"/>
            <a:ext cx="2005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Picture 14" descr="https://stomatologspb.ru/wp-content/uploads/ruble_PNG26.png"/>
          <p:cNvPicPr/>
          <p:nvPr/>
        </p:nvPicPr>
        <p:blipFill>
          <a:blip r:embed="rId4"/>
          <a:stretch/>
        </p:blipFill>
        <p:spPr>
          <a:xfrm>
            <a:off x="6779880" y="4597560"/>
            <a:ext cx="351720" cy="37476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15" descr="https://xn----8sbkdgnibjafxdci9g.xn--p1ai/wp-content/uploads/2019/12/srok-obuchenija.png"/>
          <p:cNvPicPr/>
          <p:nvPr/>
        </p:nvPicPr>
        <p:blipFill>
          <a:blip r:embed="rId5"/>
          <a:stretch/>
        </p:blipFill>
        <p:spPr>
          <a:xfrm>
            <a:off x="6779880" y="5192280"/>
            <a:ext cx="351720" cy="37476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16" descr="https://xn--b1aqpp2b.xn----8sbg5beewf.xn--p1ai/images/9519f396-be5f-62ad-b139-a010fd802c7a.png"/>
          <p:cNvPicPr/>
          <p:nvPr/>
        </p:nvPicPr>
        <p:blipFill>
          <a:blip r:embed="rId6"/>
          <a:stretch/>
        </p:blipFill>
        <p:spPr>
          <a:xfrm>
            <a:off x="6830280" y="6162840"/>
            <a:ext cx="351720" cy="347760"/>
          </a:xfrm>
          <a:prstGeom prst="rect">
            <a:avLst/>
          </a:prstGeom>
          <a:ln w="0">
            <a:noFill/>
          </a:ln>
        </p:spPr>
      </p:pic>
      <p:sp>
        <p:nvSpPr>
          <p:cNvPr id="140" name="Прямоугольник 164"/>
          <p:cNvSpPr/>
          <p:nvPr/>
        </p:nvSpPr>
        <p:spPr>
          <a:xfrm>
            <a:off x="5580000" y="4689720"/>
            <a:ext cx="963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Прямоугольник 165"/>
          <p:cNvSpPr/>
          <p:nvPr/>
        </p:nvSpPr>
        <p:spPr>
          <a:xfrm>
            <a:off x="5760000" y="5184720"/>
            <a:ext cx="70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Прямоугольник 166"/>
          <p:cNvSpPr/>
          <p:nvPr/>
        </p:nvSpPr>
        <p:spPr>
          <a:xfrm>
            <a:off x="5580000" y="617400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Скругленный прямоугольник 50"/>
          <p:cNvSpPr/>
          <p:nvPr/>
        </p:nvSpPr>
        <p:spPr>
          <a:xfrm>
            <a:off x="5584320" y="83880"/>
            <a:ext cx="5094720" cy="8719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44" name="Кольцо 5"/>
          <p:cNvSpPr/>
          <p:nvPr/>
        </p:nvSpPr>
        <p:spPr>
          <a:xfrm>
            <a:off x="5657760" y="1325520"/>
            <a:ext cx="307800" cy="3279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145" name="Прямоугольник 167"/>
          <p:cNvSpPr/>
          <p:nvPr/>
        </p:nvSpPr>
        <p:spPr>
          <a:xfrm>
            <a:off x="7455600" y="5621760"/>
            <a:ext cx="3942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От ½ ключевой ставки Банка России до ключевой ставки Банка России + 5%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Box 28"/>
          <p:cNvSpPr/>
          <p:nvPr/>
        </p:nvSpPr>
        <p:spPr>
          <a:xfrm>
            <a:off x="131400" y="1024560"/>
            <a:ext cx="61239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14"/>
          <p:cNvPicPr/>
          <p:nvPr/>
        </p:nvPicPr>
        <p:blipFill>
          <a:blip r:embed="rId2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148" name="Прямоугольник 11"/>
          <p:cNvSpPr/>
          <p:nvPr/>
        </p:nvSpPr>
        <p:spPr>
          <a:xfrm>
            <a:off x="5919480" y="522720"/>
            <a:ext cx="51886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«Полезная модель»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Скругленный прямоугольник 18"/>
          <p:cNvSpPr/>
          <p:nvPr/>
        </p:nvSpPr>
        <p:spPr>
          <a:xfrm>
            <a:off x="5919480" y="440640"/>
            <a:ext cx="5188680" cy="8341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0" name="Прямоугольник 12"/>
          <p:cNvSpPr/>
          <p:nvPr/>
        </p:nvSpPr>
        <p:spPr>
          <a:xfrm>
            <a:off x="7835760" y="3406680"/>
            <a:ext cx="19292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6 млн рублей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15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Прямоугольник 24"/>
          <p:cNvSpPr/>
          <p:nvPr/>
        </p:nvSpPr>
        <p:spPr>
          <a:xfrm>
            <a:off x="7753320" y="4227480"/>
            <a:ext cx="2121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37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48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Прямоугольник 25"/>
          <p:cNvSpPr/>
          <p:nvPr/>
        </p:nvSpPr>
        <p:spPr>
          <a:xfrm>
            <a:off x="7820280" y="4885200"/>
            <a:ext cx="3417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7%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11" descr="https://stomatologspb.ru/wp-content/uploads/ruble_PNG26.png"/>
          <p:cNvPicPr/>
          <p:nvPr/>
        </p:nvPicPr>
        <p:blipFill>
          <a:blip r:embed="rId3"/>
          <a:stretch/>
        </p:blipFill>
        <p:spPr>
          <a:xfrm>
            <a:off x="7201800" y="354024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12" descr="https://xn----8sbkdgnibjafxdci9g.xn--p1ai/wp-content/uploads/2019/12/srok-obuchenija.png"/>
          <p:cNvPicPr/>
          <p:nvPr/>
        </p:nvPicPr>
        <p:blipFill>
          <a:blip r:embed="rId4"/>
          <a:stretch/>
        </p:blipFill>
        <p:spPr>
          <a:xfrm>
            <a:off x="7201800" y="423216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13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200000" y="4860000"/>
            <a:ext cx="385920" cy="358200"/>
          </a:xfrm>
          <a:prstGeom prst="rect">
            <a:avLst/>
          </a:prstGeom>
          <a:ln w="0">
            <a:noFill/>
          </a:ln>
        </p:spPr>
      </p:pic>
      <p:sp>
        <p:nvSpPr>
          <p:cNvPr id="156" name="Прямоугольник 48"/>
          <p:cNvSpPr/>
          <p:nvPr/>
        </p:nvSpPr>
        <p:spPr>
          <a:xfrm>
            <a:off x="6137640" y="3560400"/>
            <a:ext cx="963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Прямоугольник 49"/>
          <p:cNvSpPr/>
          <p:nvPr/>
        </p:nvSpPr>
        <p:spPr>
          <a:xfrm>
            <a:off x="6316200" y="4242600"/>
            <a:ext cx="70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Прямоугольник 50"/>
          <p:cNvSpPr/>
          <p:nvPr/>
        </p:nvSpPr>
        <p:spPr>
          <a:xfrm>
            <a:off x="6164640" y="487584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Прямоугольник 56"/>
          <p:cNvSpPr/>
          <p:nvPr/>
        </p:nvSpPr>
        <p:spPr>
          <a:xfrm>
            <a:off x="6665040" y="1495800"/>
            <a:ext cx="53028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lang="ru-RU" sz="1800" b="1" strike="noStrike" spc="5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lang="ru-RU" sz="1800" b="1" strike="noStrike" spc="7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800" b="1" strike="noStrike" spc="41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800" b="1" strike="noStrike" spc="46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Татарстан, реализующих приоритетные проекты.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Под залог интеллектуальной собственности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Кольцо 4"/>
          <p:cNvSpPr/>
          <p:nvPr/>
        </p:nvSpPr>
        <p:spPr>
          <a:xfrm>
            <a:off x="6065640" y="1612800"/>
            <a:ext cx="313560" cy="3135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61" name="Прямая соединительная линия 3"/>
          <p:cNvCxnSpPr/>
          <p:nvPr/>
        </p:nvCxnSpPr>
        <p:spPr>
          <a:xfrm>
            <a:off x="5950080" y="3250080"/>
            <a:ext cx="5110200" cy="180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162" name="TextBox 4"/>
          <p:cNvSpPr/>
          <p:nvPr/>
        </p:nvSpPr>
        <p:spPr>
          <a:xfrm>
            <a:off x="90360" y="1183320"/>
            <a:ext cx="6190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26"/>
          <p:cNvSpPr/>
          <p:nvPr/>
        </p:nvSpPr>
        <p:spPr>
          <a:xfrm>
            <a:off x="8135280" y="2829240"/>
            <a:ext cx="1799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Прямоугольник 36"/>
          <p:cNvSpPr/>
          <p:nvPr/>
        </p:nvSpPr>
        <p:spPr>
          <a:xfrm>
            <a:off x="8136360" y="3681000"/>
            <a:ext cx="2121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24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Прямоугольник 54"/>
          <p:cNvSpPr/>
          <p:nvPr/>
        </p:nvSpPr>
        <p:spPr>
          <a:xfrm>
            <a:off x="8120520" y="4277160"/>
            <a:ext cx="395028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производственных предприятий – 4,5%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торговых предприятий – ключевая ставка Банка России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иных предприятий – ½ ключевой ставки Банка России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Picture 17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18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19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296960"/>
            <a:ext cx="385920" cy="358200"/>
          </a:xfrm>
          <a:prstGeom prst="rect">
            <a:avLst/>
          </a:prstGeom>
          <a:ln w="0">
            <a:noFill/>
          </a:ln>
        </p:spPr>
      </p:pic>
      <p:sp>
        <p:nvSpPr>
          <p:cNvPr id="169" name="Прямоугольник 57"/>
          <p:cNvSpPr/>
          <p:nvPr/>
        </p:nvSpPr>
        <p:spPr>
          <a:xfrm>
            <a:off x="5663880" y="2970000"/>
            <a:ext cx="25398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товара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Прямоугольник 60"/>
          <p:cNvSpPr/>
          <p:nvPr/>
        </p:nvSpPr>
        <p:spPr>
          <a:xfrm>
            <a:off x="5663880" y="3659400"/>
            <a:ext cx="26319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Прямоугольник 62"/>
          <p:cNvSpPr/>
          <p:nvPr/>
        </p:nvSpPr>
        <p:spPr>
          <a:xfrm>
            <a:off x="5660640" y="4318560"/>
            <a:ext cx="41256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Торговая наценка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Рисунок 16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158"/>
          <p:cNvSpPr/>
          <p:nvPr/>
        </p:nvSpPr>
        <p:spPr>
          <a:xfrm>
            <a:off x="5919480" y="522720"/>
            <a:ext cx="5188680" cy="79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«Мурабаха-Содействие»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4" name="Группа 1"/>
          <p:cNvGrpSpPr/>
          <p:nvPr/>
        </p:nvGrpSpPr>
        <p:grpSpPr>
          <a:xfrm>
            <a:off x="5919480" y="126720"/>
            <a:ext cx="5330160" cy="1148040"/>
            <a:chOff x="5919480" y="126720"/>
            <a:chExt cx="5330160" cy="1148040"/>
          </a:xfrm>
        </p:grpSpPr>
        <p:sp>
          <p:nvSpPr>
            <p:cNvPr id="175" name="Скругленный прямоугольник 28"/>
            <p:cNvSpPr/>
            <p:nvPr/>
          </p:nvSpPr>
          <p:spPr>
            <a:xfrm>
              <a:off x="5919480" y="440640"/>
              <a:ext cx="5188680" cy="83412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76" name="Прямоугольник 159"/>
            <p:cNvSpPr/>
            <p:nvPr/>
          </p:nvSpPr>
          <p:spPr>
            <a:xfrm>
              <a:off x="8754480" y="126720"/>
              <a:ext cx="2495160" cy="4068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77" name="Прямоугольник 168"/>
          <p:cNvSpPr/>
          <p:nvPr/>
        </p:nvSpPr>
        <p:spPr>
          <a:xfrm>
            <a:off x="6239880" y="1495800"/>
            <a:ext cx="5950080" cy="10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Субъектам</a:t>
            </a:r>
            <a:r>
              <a:rPr lang="ru-RU" sz="1600" b="1" strike="noStrike" spc="7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600" b="1" strike="noStrike" spc="41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600" b="1" strike="noStrike" spc="46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</a:t>
            </a:r>
            <a:r>
              <a:rPr lang="ru-RU" sz="1600" b="1" strike="noStrike" spc="-7">
                <a:solidFill>
                  <a:srgbClr val="EB5C32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для приобретения оборудования, товаров, материалов, необходимых для осуществления предпринимательской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Кольцо 6"/>
          <p:cNvSpPr/>
          <p:nvPr/>
        </p:nvSpPr>
        <p:spPr>
          <a:xfrm>
            <a:off x="6065640" y="1612800"/>
            <a:ext cx="313560" cy="3135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79" name="Прямая соединительная линия 4"/>
          <p:cNvCxnSpPr/>
          <p:nvPr/>
        </p:nvCxnSpPr>
        <p:spPr>
          <a:xfrm>
            <a:off x="5989320" y="2380680"/>
            <a:ext cx="5110560" cy="180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180" name="TextBox 2"/>
          <p:cNvSpPr/>
          <p:nvPr/>
        </p:nvSpPr>
        <p:spPr>
          <a:xfrm>
            <a:off x="203400" y="1190880"/>
            <a:ext cx="6092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Прямоугольник 169"/>
          <p:cNvSpPr/>
          <p:nvPr/>
        </p:nvSpPr>
        <p:spPr>
          <a:xfrm>
            <a:off x="8135640" y="2829240"/>
            <a:ext cx="1915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Прямоугольник 170"/>
          <p:cNvSpPr/>
          <p:nvPr/>
        </p:nvSpPr>
        <p:spPr>
          <a:xfrm>
            <a:off x="8132040" y="3681000"/>
            <a:ext cx="1578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Прямоугольник 171"/>
          <p:cNvSpPr/>
          <p:nvPr/>
        </p:nvSpPr>
        <p:spPr>
          <a:xfrm>
            <a:off x="8120520" y="4277160"/>
            <a:ext cx="39502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Сопоставима с затратами по финансовым продуктам со ставкой 5% годовых.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Picture 20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21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22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296960"/>
            <a:ext cx="385920" cy="358200"/>
          </a:xfrm>
          <a:prstGeom prst="rect">
            <a:avLst/>
          </a:prstGeom>
          <a:ln w="0">
            <a:noFill/>
          </a:ln>
        </p:spPr>
      </p:pic>
      <p:sp>
        <p:nvSpPr>
          <p:cNvPr id="187" name="Прямоугольник 172"/>
          <p:cNvSpPr/>
          <p:nvPr/>
        </p:nvSpPr>
        <p:spPr>
          <a:xfrm>
            <a:off x="5087880" y="2972520"/>
            <a:ext cx="381168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оборудования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Прямоугольник 173"/>
          <p:cNvSpPr/>
          <p:nvPr/>
        </p:nvSpPr>
        <p:spPr>
          <a:xfrm>
            <a:off x="5807880" y="3702600"/>
            <a:ext cx="29433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Прямоугольник 174"/>
          <p:cNvSpPr/>
          <p:nvPr/>
        </p:nvSpPr>
        <p:spPr>
          <a:xfrm>
            <a:off x="5375880" y="4306320"/>
            <a:ext cx="40536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переплаты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Рисунок 17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6000" cy="6856200"/>
          </a:xfrm>
          <a:prstGeom prst="rect">
            <a:avLst/>
          </a:prstGeom>
          <a:ln w="0">
            <a:noFill/>
          </a:ln>
        </p:spPr>
      </p:pic>
      <p:sp>
        <p:nvSpPr>
          <p:cNvPr id="191" name="Прямоугольник 175"/>
          <p:cNvSpPr/>
          <p:nvPr/>
        </p:nvSpPr>
        <p:spPr>
          <a:xfrm>
            <a:off x="6171480" y="303120"/>
            <a:ext cx="518868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«Иджара-Развитие производства»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2" name="Группа 4"/>
          <p:cNvGrpSpPr/>
          <p:nvPr/>
        </p:nvGrpSpPr>
        <p:grpSpPr>
          <a:xfrm>
            <a:off x="5989320" y="-208800"/>
            <a:ext cx="5330520" cy="1726200"/>
            <a:chOff x="5989320" y="-208800"/>
            <a:chExt cx="5330520" cy="1726200"/>
          </a:xfrm>
        </p:grpSpPr>
        <p:sp>
          <p:nvSpPr>
            <p:cNvPr id="193" name="Скругленный прямоугольник 49"/>
            <p:cNvSpPr/>
            <p:nvPr/>
          </p:nvSpPr>
          <p:spPr>
            <a:xfrm>
              <a:off x="5989320" y="262800"/>
              <a:ext cx="5188680" cy="12546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94" name="Прямоугольник 176"/>
            <p:cNvSpPr/>
            <p:nvPr/>
          </p:nvSpPr>
          <p:spPr>
            <a:xfrm>
              <a:off x="8824680" y="-208800"/>
              <a:ext cx="2495160" cy="6123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95" name="Прямоугольник 177"/>
          <p:cNvSpPr/>
          <p:nvPr/>
        </p:nvSpPr>
        <p:spPr>
          <a:xfrm>
            <a:off x="6684120" y="1728720"/>
            <a:ext cx="53028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Резидентам промышленных парков Р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еспублики</a:t>
            </a:r>
            <a:r>
              <a:rPr lang="ru-RU" sz="1800" b="1" strike="noStrike" spc="46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 для приобретения оборудования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Кольцо 7"/>
          <p:cNvSpPr/>
          <p:nvPr/>
        </p:nvSpPr>
        <p:spPr>
          <a:xfrm>
            <a:off x="6213600" y="1722600"/>
            <a:ext cx="313560" cy="31356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97" name="Прямая соединительная линия 5"/>
          <p:cNvCxnSpPr/>
          <p:nvPr/>
        </p:nvCxnSpPr>
        <p:spPr>
          <a:xfrm>
            <a:off x="6222960" y="2636640"/>
            <a:ext cx="5110560" cy="180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198" name="TextBox 15"/>
          <p:cNvSpPr/>
          <p:nvPr/>
        </p:nvSpPr>
        <p:spPr>
          <a:xfrm>
            <a:off x="203400" y="1190880"/>
            <a:ext cx="6092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Прямоугольник 8"/>
          <p:cNvSpPr/>
          <p:nvPr/>
        </p:nvSpPr>
        <p:spPr>
          <a:xfrm>
            <a:off x="8135640" y="2829240"/>
            <a:ext cx="1915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Прямоугольник 9"/>
          <p:cNvSpPr/>
          <p:nvPr/>
        </p:nvSpPr>
        <p:spPr>
          <a:xfrm>
            <a:off x="8151480" y="3681000"/>
            <a:ext cx="2121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13 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Прямоугольник 10"/>
          <p:cNvSpPr/>
          <p:nvPr/>
        </p:nvSpPr>
        <p:spPr>
          <a:xfrm>
            <a:off x="8092440" y="4072680"/>
            <a:ext cx="39488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10% от стоимости предмета лизинга, но не менее затрат Лизингодателя, связанных с приобретением предмета лизинга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8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6760" cy="356760"/>
          </a:xfrm>
          <a:prstGeom prst="rect">
            <a:avLst/>
          </a:prstGeom>
          <a:ln w="0">
            <a:noFill/>
          </a:ln>
        </p:spPr>
      </p:pic>
      <p:pic>
        <p:nvPicPr>
          <p:cNvPr id="639" name="Picture 4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6760" cy="356760"/>
          </a:xfrm>
          <a:prstGeom prst="rect">
            <a:avLst/>
          </a:prstGeom>
          <a:ln w="0">
            <a:noFill/>
          </a:ln>
        </p:spPr>
      </p:pic>
      <p:pic>
        <p:nvPicPr>
          <p:cNvPr id="640" name="Picture 6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561920"/>
            <a:ext cx="384480" cy="356760"/>
          </a:xfrm>
          <a:prstGeom prst="rect">
            <a:avLst/>
          </a:prstGeom>
          <a:ln w="0">
            <a:noFill/>
          </a:ln>
        </p:spPr>
      </p:pic>
      <p:sp>
        <p:nvSpPr>
          <p:cNvPr id="641" name="Прямоугольник 19"/>
          <p:cNvSpPr/>
          <p:nvPr/>
        </p:nvSpPr>
        <p:spPr>
          <a:xfrm>
            <a:off x="4761720" y="2972160"/>
            <a:ext cx="381024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предмета лизинга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Прямоугольник 20"/>
          <p:cNvSpPr/>
          <p:nvPr/>
        </p:nvSpPr>
        <p:spPr>
          <a:xfrm>
            <a:off x="6162120" y="3700440"/>
            <a:ext cx="13647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 лизинга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Прямоугольник 21"/>
          <p:cNvSpPr/>
          <p:nvPr/>
        </p:nvSpPr>
        <p:spPr>
          <a:xfrm>
            <a:off x="5037840" y="4566960"/>
            <a:ext cx="25167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Обеспечительный платеж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4" name="Рисунок 24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4560" cy="6854760"/>
          </a:xfrm>
          <a:prstGeom prst="rect">
            <a:avLst/>
          </a:prstGeom>
          <a:ln w="0">
            <a:noFill/>
          </a:ln>
        </p:spPr>
      </p:pic>
      <p:sp>
        <p:nvSpPr>
          <p:cNvPr id="645" name="Прямоугольник 22"/>
          <p:cNvSpPr/>
          <p:nvPr/>
        </p:nvSpPr>
        <p:spPr>
          <a:xfrm>
            <a:off x="6017400" y="486720"/>
            <a:ext cx="5187240" cy="79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«Исламский лизинг (Иджара)»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46" name="Группа 23"/>
          <p:cNvGrpSpPr/>
          <p:nvPr/>
        </p:nvGrpSpPr>
        <p:grpSpPr>
          <a:xfrm>
            <a:off x="5989320" y="-208800"/>
            <a:ext cx="5329080" cy="1724760"/>
            <a:chOff x="5989320" y="-208800"/>
            <a:chExt cx="5329080" cy="1724760"/>
          </a:xfrm>
        </p:grpSpPr>
        <p:sp>
          <p:nvSpPr>
            <p:cNvPr id="647" name="Скругленный прямоугольник 25"/>
            <p:cNvSpPr/>
            <p:nvPr/>
          </p:nvSpPr>
          <p:spPr>
            <a:xfrm>
              <a:off x="5989320" y="262800"/>
              <a:ext cx="5187240" cy="125316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48" name="Прямоугольник 1"/>
            <p:cNvSpPr/>
            <p:nvPr/>
          </p:nvSpPr>
          <p:spPr>
            <a:xfrm>
              <a:off x="8824680" y="-208800"/>
              <a:ext cx="2493720" cy="6109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649" name="Прямоугольник 28"/>
          <p:cNvSpPr/>
          <p:nvPr/>
        </p:nvSpPr>
        <p:spPr>
          <a:xfrm>
            <a:off x="5801760" y="1641960"/>
            <a:ext cx="60458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Для субъектов МСП с основным видом деятельности производство, строительство и услуги в области здравоохранения, питания, телекоммуникации, социальные услуги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Кольцо 29"/>
          <p:cNvSpPr/>
          <p:nvPr/>
        </p:nvSpPr>
        <p:spPr>
          <a:xfrm>
            <a:off x="5701680" y="2040480"/>
            <a:ext cx="312120" cy="3121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651" name="Прямая соединительная линия 38"/>
          <p:cNvCxnSpPr/>
          <p:nvPr/>
        </p:nvCxnSpPr>
        <p:spPr>
          <a:xfrm>
            <a:off x="6428160" y="2842200"/>
            <a:ext cx="5112000" cy="324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652" name="TextBox 1"/>
          <p:cNvSpPr/>
          <p:nvPr/>
        </p:nvSpPr>
        <p:spPr>
          <a:xfrm>
            <a:off x="203400" y="1190880"/>
            <a:ext cx="6091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3" name="TextBox 26"/>
          <p:cNvSpPr/>
          <p:nvPr/>
        </p:nvSpPr>
        <p:spPr>
          <a:xfrm>
            <a:off x="7536240" y="6232680"/>
            <a:ext cx="453312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5">
                <a:solidFill>
                  <a:srgbClr val="C79363"/>
                </a:solidFill>
                <a:latin typeface="Calibri"/>
                <a:ea typeface="Arial"/>
              </a:rPr>
              <a:t>* - не все ОКВЭД из указанных разделов являются допустимыми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Прямоугольник 30"/>
          <p:cNvSpPr/>
          <p:nvPr/>
        </p:nvSpPr>
        <p:spPr>
          <a:xfrm>
            <a:off x="5801760" y="5606280"/>
            <a:ext cx="17301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Предмет лизинга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Прямоугольник 31"/>
          <p:cNvSpPr/>
          <p:nvPr/>
        </p:nvSpPr>
        <p:spPr>
          <a:xfrm>
            <a:off x="8120520" y="5291280"/>
            <a:ext cx="37270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Коммерческий автотранспорт и спецтехника российского производства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2970</Words>
  <Application>Microsoft Office PowerPoint</Application>
  <PresentationFormat>Широкоэкранный</PresentationFormat>
  <Paragraphs>397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24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OpenSymbol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Office Theme</vt:lpstr>
      <vt:lpstr>МЕРЫ ПОДДЕРЖКИ БИЗНЕСА В РЕСПУБЛИКЕ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dc:description/>
  <cp:lastModifiedBy>user</cp:lastModifiedBy>
  <cp:revision>408</cp:revision>
  <cp:lastPrinted>2024-11-27T13:23:05Z</cp:lastPrinted>
  <dcterms:created xsi:type="dcterms:W3CDTF">2022-12-12T14:36:21Z</dcterms:created>
  <dcterms:modified xsi:type="dcterms:W3CDTF">2025-01-20T06:57:47Z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28</vt:i4>
  </property>
</Properties>
</file>