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01" r:id="rId2"/>
    <p:sldId id="331" r:id="rId3"/>
    <p:sldId id="317" r:id="rId4"/>
    <p:sldId id="341" r:id="rId5"/>
    <p:sldId id="326" r:id="rId6"/>
    <p:sldId id="337" r:id="rId7"/>
    <p:sldId id="338" r:id="rId8"/>
    <p:sldId id="339" r:id="rId9"/>
    <p:sldId id="340" r:id="rId10"/>
    <p:sldId id="342" r:id="rId11"/>
  </p:sldIdLst>
  <p:sldSz cx="9144000" cy="6858000" type="screen4x3"/>
  <p:notesSz cx="6858000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1C1C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280" autoAdjust="0"/>
  </p:normalViewPr>
  <p:slideViewPr>
    <p:cSldViewPr>
      <p:cViewPr varScale="1">
        <p:scale>
          <a:sx n="86" d="100"/>
          <a:sy n="86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tx1"/>
              </a:solidFill>
              <a:effectLst>
                <a:outerShdw blurRad="50800" dist="38100" dir="5400000" algn="t" rotWithShape="0">
                  <a:schemeClr val="tx2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
всего: 4 877
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386C-4220-B867-0E0EA6080FD7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386C-4220-B867-0E0EA6080FD7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386C-4220-B867-0E0EA6080FD7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386C-4220-B867-0E0EA6080FD7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386C-4220-B867-0E0EA6080FD7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386C-4220-B867-0E0EA6080FD7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386C-4220-B867-0E0EA6080FD7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2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2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386C-4220-B867-0E0EA6080FD7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3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3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1-386C-4220-B867-0E0EA6080FD7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4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4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3-386C-4220-B867-0E0EA6080FD7}"/>
              </c:ext>
            </c:extLst>
          </c:dPt>
          <c:dLbls>
            <c:dLbl>
              <c:idx val="0"/>
              <c:layout>
                <c:manualLayout>
                  <c:x val="0.16134744026275363"/>
                  <c:y val="4.761951893757858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D76A233E-2BCE-4689-BEEC-FE17AC31F809}" type="CATEGORYNAME">
                      <a:rPr lang="ru-RU" sz="900"/>
                      <a:pPr>
                        <a:defRPr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[ИМЯ КАТЕГОРИИ]</a:t>
                    </a:fld>
                    <a:r>
                      <a:rPr lang="ru-RU" sz="900" baseline="0" dirty="0"/>
                      <a:t>; </a:t>
                    </a:r>
                    <a:fld id="{05FC632B-437D-40E8-B930-3ED46D61C348}" type="VALUE">
                      <a:rPr lang="ru-RU" sz="900" baseline="0"/>
                      <a:pPr>
                        <a:defRPr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[ЗНАЧЕНИЕ]</a:t>
                    </a:fld>
                    <a:r>
                      <a:rPr lang="ru-RU" sz="900" baseline="0" dirty="0"/>
                      <a:t>; </a:t>
                    </a:r>
                    <a:fld id="{C34160D0-C459-4696-939D-57C4291C0BE8}" type="PERCENTAGE">
                      <a:rPr lang="ru-RU" sz="900" baseline="0"/>
                      <a:pPr>
                        <a:defRPr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[ПРОЦЕНТ]</a:t>
                    </a:fld>
                    <a:endParaRPr lang="ru-RU" sz="9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775540874438787"/>
                      <c:h val="0.169111569530398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86C-4220-B867-0E0EA6080FD7}"/>
                </c:ext>
              </c:extLst>
            </c:dLbl>
            <c:dLbl>
              <c:idx val="1"/>
              <c:layout>
                <c:manualLayout>
                  <c:x val="0.33468489167445137"/>
                  <c:y val="7.62075180763059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4D7B2914-8AD7-403F-B673-029012E53FE9}" type="CATEGORYNAME">
                      <a:rPr lang="ru-RU" sz="900" smtClean="0"/>
                      <a:pPr>
                        <a:defRPr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[ИМЯ КАТЕГОРИИ]</a:t>
                    </a:fld>
                    <a:r>
                      <a:rPr lang="ru-RU" sz="900" baseline="0" dirty="0" smtClean="0"/>
                      <a:t>; 668,6; 13,7%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61704146661082"/>
                      <c:h val="0.1209878460491836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86C-4220-B867-0E0EA6080FD7}"/>
                </c:ext>
              </c:extLst>
            </c:dLbl>
            <c:dLbl>
              <c:idx val="2"/>
              <c:layout>
                <c:manualLayout>
                  <c:x val="7.5109229517582143E-2"/>
                  <c:y val="0.259550228167781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ru-RU" sz="900" dirty="0" smtClean="0"/>
                      <a:t>Земельный налог </a:t>
                    </a:r>
                    <a:fld id="{6220CBA0-E18F-4E11-8404-26B94EAAAF05}" type="VALUE">
                      <a:rPr lang="en-US" sz="900" smtClean="0"/>
                      <a:pPr>
                        <a:defRPr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[ЗНАЧЕНИЕ]</a:t>
                    </a:fld>
                    <a:r>
                      <a:rPr lang="en-US" sz="900" baseline="0" dirty="0" smtClean="0"/>
                      <a:t>;              10,7%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507083861180366"/>
                      <c:h val="0.16748438599195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86C-4220-B867-0E0EA6080FD7}"/>
                </c:ext>
              </c:extLst>
            </c:dLbl>
            <c:dLbl>
              <c:idx val="3"/>
              <c:layout>
                <c:manualLayout>
                  <c:x val="-0.11189076294934763"/>
                  <c:y val="0.2509043362297098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4210B31C-7A1A-46FE-8970-56BE1D574369}" type="CATEGORYNAME">
                      <a:rPr lang="ru-RU" sz="900"/>
                      <a:pPr>
                        <a:defRPr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[ИМЯ КАТЕГОРИИ]</a:t>
                    </a:fld>
                    <a:r>
                      <a:rPr lang="ru-RU" sz="900" baseline="0" dirty="0"/>
                      <a:t>; </a:t>
                    </a:r>
                    <a:r>
                      <a:rPr lang="ru-RU" sz="900" baseline="0" dirty="0" smtClean="0"/>
                      <a:t>252,2; 5,2%            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690906830988039"/>
                      <c:h val="0.190224903280476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86C-4220-B867-0E0EA6080FD7}"/>
                </c:ext>
              </c:extLst>
            </c:dLbl>
            <c:dLbl>
              <c:idx val="4"/>
              <c:layout>
                <c:manualLayout>
                  <c:x val="-0.17361994154337551"/>
                  <c:y val="7.68204802289318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B8BAFF35-3CDC-41AA-A4D6-10FE56D3A9A4}" type="CATEGORYNAME">
                      <a:rPr lang="ru-RU" sz="900"/>
                      <a:pPr>
                        <a:defRPr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[ИМЯ КАТЕГОРИИ]</a:t>
                    </a:fld>
                    <a:r>
                      <a:rPr lang="ru-RU" sz="900" baseline="0" dirty="0"/>
                      <a:t>; </a:t>
                    </a:r>
                    <a:fld id="{683C6B62-78BE-4FF1-A605-8020A1B0BD24}" type="VALUE">
                      <a:rPr lang="ru-RU" sz="900" baseline="0"/>
                      <a:pPr>
                        <a:defRPr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[ЗНАЧЕНИЕ]</a:t>
                    </a:fld>
                    <a:r>
                      <a:rPr lang="ru-RU" sz="900" baseline="0" dirty="0"/>
                      <a:t>; </a:t>
                    </a:r>
                    <a:r>
                      <a:rPr lang="ru-RU" sz="900" baseline="0" dirty="0" smtClean="0"/>
                      <a:t>               2,7%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84808810678881"/>
                      <c:h val="0.1525900689712654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86C-4220-B867-0E0EA6080FD7}"/>
                </c:ext>
              </c:extLst>
            </c:dLbl>
            <c:dLbl>
              <c:idx val="5"/>
              <c:layout>
                <c:manualLayout>
                  <c:x val="-0.27895938168559981"/>
                  <c:y val="-2.59404541129239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372DADD2-E051-44A7-9B19-616D486CCD2D}" type="CATEGORYNAME">
                      <a:rPr lang="ru-RU" sz="900" smtClean="0"/>
                      <a:pPr>
                        <a:defRPr sz="9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[ИМЯ КАТЕГОРИИ]</a:t>
                    </a:fld>
                    <a:r>
                      <a:rPr lang="ru-RU" sz="900" baseline="0" dirty="0" smtClean="0"/>
                      <a:t>; 706,9; </a:t>
                    </a:r>
                  </a:p>
                  <a:p>
                    <a:pPr>
                      <a:defRPr sz="9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ru-RU" sz="900" baseline="0" dirty="0" smtClean="0"/>
                      <a:t>14,5%                     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972297134420106"/>
                      <c:h val="0.2121253637834871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86C-4220-B867-0E0EA6080FD7}"/>
                </c:ext>
              </c:extLst>
            </c:dLbl>
            <c:dLbl>
              <c:idx val="6"/>
              <c:layout>
                <c:manualLayout>
                  <c:x val="0.10369459426884024"/>
                  <c:y val="-0.189512790592680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ACE46C35-0105-4520-8822-B61FA41BDB84}" type="CATEGORYNAME">
                      <a:rPr lang="ru-RU" sz="900"/>
                      <a:pPr>
                        <a:defRPr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[ИМЯ КАТЕГОРИИ]</a:t>
                    </a:fld>
                    <a:r>
                      <a:rPr lang="ru-RU" sz="900" baseline="0" dirty="0"/>
                      <a:t>; </a:t>
                    </a:r>
                    <a:r>
                      <a:rPr lang="ru-RU" sz="900" baseline="0" dirty="0" smtClean="0"/>
                      <a:t>14,2; 0,3%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999483984692801"/>
                      <c:h val="0.2084501955227716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386C-4220-B867-0E0EA6080FD7}"/>
                </c:ext>
              </c:extLst>
            </c:dLbl>
            <c:dLbl>
              <c:idx val="7"/>
              <c:layout>
                <c:manualLayout>
                  <c:x val="0.38930417030765113"/>
                  <c:y val="-0.1519567905093317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95B04735-C0AE-4C5D-8D4E-6AC08550F156}" type="CATEGORYNAME">
                      <a:rPr lang="ru-RU" sz="900"/>
                      <a:pPr>
                        <a:defRPr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[ИМЯ КАТЕГОРИИ]</a:t>
                    </a:fld>
                    <a:r>
                      <a:rPr lang="ru-RU" sz="900" baseline="0" dirty="0"/>
                      <a:t>; </a:t>
                    </a:r>
                    <a:fld id="{A757373B-9FB1-4D9B-87E3-D8656BDB38B3}" type="VALUE">
                      <a:rPr lang="ru-RU" sz="900" baseline="0"/>
                      <a:pPr>
                        <a:defRPr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[ЗНАЧЕНИЕ]</a:t>
                    </a:fld>
                    <a:r>
                      <a:rPr lang="ru-RU" sz="900" baseline="0" dirty="0" smtClean="0"/>
                      <a:t>;                  0,1%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729099496790912"/>
                      <c:h val="0.2137546623325206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386C-4220-B867-0E0EA6080FD7}"/>
                </c:ext>
              </c:extLst>
            </c:dLbl>
            <c:dLbl>
              <c:idx val="8"/>
              <c:layout>
                <c:manualLayout>
                  <c:x val="-0.22019597282068279"/>
                  <c:y val="-0.1707370479187069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5F6A6D12-91CD-4A72-8D2F-20A7BBE44B0A}" type="CATEGORYNAME">
                      <a:rPr lang="ru-RU" sz="900"/>
                      <a:pPr>
                        <a:defRPr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[ИМЯ КАТЕГОРИИ]</a:t>
                    </a:fld>
                    <a:r>
                      <a:rPr lang="ru-RU" sz="900" baseline="0" dirty="0" smtClean="0"/>
                      <a:t>; 113,1;                     2,3%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61180959411818"/>
                      <c:h val="0.298273287352489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386C-4220-B867-0E0EA6080FD7}"/>
                </c:ext>
              </c:extLst>
            </c:dLbl>
            <c:dLbl>
              <c:idx val="9"/>
              <c:layout>
                <c:manualLayout>
                  <c:x val="0.26413637116943395"/>
                  <c:y val="2.64126780715828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ru-RU" dirty="0" smtClean="0"/>
                      <a:t> </a:t>
                    </a:r>
                    <a:r>
                      <a:rPr lang="ru-RU" sz="900" dirty="0" smtClean="0"/>
                      <a:t>Штрафы</a:t>
                    </a:r>
                  </a:p>
                  <a:p>
                    <a:pPr>
                      <a:defRPr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ru-RU" sz="900" baseline="0" dirty="0" smtClean="0"/>
                      <a:t>55,0;</a:t>
                    </a:r>
                  </a:p>
                  <a:p>
                    <a:pPr>
                      <a:defRPr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ru-RU" sz="900" baseline="0" dirty="0" smtClean="0"/>
                      <a:t>1,1%           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10630668635309"/>
                      <c:h val="0.160089565404624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386C-4220-B867-0E0EA6080F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19050">
                  <a:solidFill>
                    <a:schemeClr val="tx1"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0">
                  <c:v>НДФЛ</c:v>
                </c:pt>
                <c:pt idx="1">
                  <c:v>Налоги на совокупный доход</c:v>
                </c:pt>
                <c:pt idx="2">
                  <c:v>Земельный налог</c:v>
                </c:pt>
                <c:pt idx="3">
                  <c:v>Налог на имущество физ.лиц</c:v>
                </c:pt>
                <c:pt idx="4">
                  <c:v>Прочие налоговые доходы</c:v>
                </c:pt>
                <c:pt idx="5">
                  <c:v>Доходы от использования государственного и муниципального имущества</c:v>
                </c:pt>
                <c:pt idx="6">
                  <c:v>Плата за негативное воздействие на окуружающую среду</c:v>
                </c:pt>
                <c:pt idx="7">
                  <c:v>Доходы от оказания платных услуг и компенсации затрат государства</c:v>
                </c:pt>
                <c:pt idx="8">
                  <c:v>Доходы от продажи материальных и нематериальных активов</c:v>
                </c:pt>
                <c:pt idx="9">
                  <c:v>Штрафы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2410.4</c:v>
                </c:pt>
                <c:pt idx="1">
                  <c:v>668.6</c:v>
                </c:pt>
                <c:pt idx="2">
                  <c:v>519.5</c:v>
                </c:pt>
                <c:pt idx="3">
                  <c:v>252.2</c:v>
                </c:pt>
                <c:pt idx="4">
                  <c:v>130.9</c:v>
                </c:pt>
                <c:pt idx="5">
                  <c:v>706.9</c:v>
                </c:pt>
                <c:pt idx="6">
                  <c:v>14.2</c:v>
                </c:pt>
                <c:pt idx="7" formatCode="0.0">
                  <c:v>6.52</c:v>
                </c:pt>
                <c:pt idx="8">
                  <c:v>113.1</c:v>
                </c:pt>
                <c:pt idx="9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86C-4220-B867-0E0EA6080FD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24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2542590926402315E-2"/>
          <c:y val="1.4941172897622035E-2"/>
          <c:w val="0.8981945643891297"/>
          <c:h val="0.900824597769621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44BA-4D3E-8395-235ABA05CDD5}"/>
              </c:ext>
            </c:extLst>
          </c:dPt>
          <c:dPt>
            <c:idx val="5"/>
            <c:bubble3D val="0"/>
            <c:explosion val="1"/>
            <c:extLst>
              <c:ext xmlns:c16="http://schemas.microsoft.com/office/drawing/2014/chart" uri="{C3380CC4-5D6E-409C-BE32-E72D297353CC}">
                <c16:uniqueId val="{00000002-44BA-4D3E-8395-235ABA05CDD5}"/>
              </c:ext>
            </c:extLst>
          </c:dPt>
          <c:dLbls>
            <c:dLbl>
              <c:idx val="0"/>
              <c:layout>
                <c:manualLayout>
                  <c:x val="1.644549804102291E-2"/>
                  <c:y val="-8.109640706676374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Общее </a:t>
                    </a:r>
                    <a:r>
                      <a:rPr lang="ru-RU" dirty="0"/>
                      <a:t>образование
</a:t>
                    </a:r>
                    <a:r>
                      <a:rPr lang="ru-RU" dirty="0" smtClean="0"/>
                      <a:t>34 %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BA-4D3E-8395-235ABA05CDD5}"/>
                </c:ext>
              </c:extLst>
            </c:dLbl>
            <c:dLbl>
              <c:idx val="1"/>
              <c:layout>
                <c:manualLayout>
                  <c:x val="-3.3920010025425815E-2"/>
                  <c:y val="-0.1015847177088711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Дошкольное </a:t>
                    </a:r>
                    <a:r>
                      <a:rPr lang="ru-RU" dirty="0"/>
                      <a:t>образование
</a:t>
                    </a:r>
                    <a:r>
                      <a:rPr lang="ru-RU" dirty="0" smtClean="0"/>
                      <a:t>29 %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BA-4D3E-8395-235ABA05CDD5}"/>
                </c:ext>
              </c:extLst>
            </c:dLbl>
            <c:dLbl>
              <c:idx val="2"/>
              <c:layout>
                <c:manualLayout>
                  <c:x val="6.064574587668236E-2"/>
                  <c:y val="-1.181278810736896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Дополнит. </a:t>
                    </a:r>
                    <a:r>
                      <a:rPr lang="ru-RU" dirty="0"/>
                      <a:t>образование
</a:t>
                    </a:r>
                    <a:r>
                      <a:rPr lang="ru-RU" dirty="0" smtClean="0"/>
                      <a:t>10 %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4BA-4D3E-8395-235ABA05CDD5}"/>
                </c:ext>
              </c:extLst>
            </c:dLbl>
            <c:dLbl>
              <c:idx val="3"/>
              <c:layout>
                <c:manualLayout>
                  <c:x val="3.8126723731964761E-2"/>
                  <c:y val="1.8917727093267091E-2"/>
                </c:manualLayout>
              </c:layout>
              <c:tx>
                <c:rich>
                  <a:bodyPr/>
                  <a:lstStyle/>
                  <a:p>
                    <a:pPr>
                      <a:defRPr sz="900" b="1"/>
                    </a:pPr>
                    <a:r>
                      <a:rPr lang="ru-RU" sz="900" dirty="0" smtClean="0"/>
                      <a:t>Молодежная </a:t>
                    </a:r>
                    <a:r>
                      <a:rPr lang="ru-RU" sz="900" dirty="0"/>
                      <a:t>политика
</a:t>
                    </a:r>
                    <a:r>
                      <a:rPr lang="ru-RU" sz="900" dirty="0" smtClean="0"/>
                      <a:t>1 %</a:t>
                    </a:r>
                    <a:endParaRPr lang="ru-RU" sz="900" dirty="0"/>
                  </a:p>
                </c:rich>
              </c:tx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4BA-4D3E-8395-235ABA05CDD5}"/>
                </c:ext>
              </c:extLst>
            </c:dLbl>
            <c:dLbl>
              <c:idx val="4"/>
              <c:layout>
                <c:manualLayout>
                  <c:x val="-4.5472502038862293E-2"/>
                  <c:y val="3.409408691954934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ЖКХ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10 %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4BA-4D3E-8395-235ABA05CDD5}"/>
                </c:ext>
              </c:extLst>
            </c:dLbl>
            <c:dLbl>
              <c:idx val="5"/>
              <c:layout>
                <c:manualLayout>
                  <c:x val="-3.6080273897766142E-2"/>
                  <c:y val="7.634439821423150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Культура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BA-4D3E-8395-235ABA05CDD5}"/>
                </c:ext>
              </c:extLst>
            </c:dLbl>
            <c:dLbl>
              <c:idx val="6"/>
              <c:layout>
                <c:manualLayout>
                  <c:x val="-3.5609353017369276E-2"/>
                  <c:y val="-4.2523157287332582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Социальная </a:t>
                    </a:r>
                    <a:r>
                      <a:rPr lang="ru-RU" dirty="0"/>
                      <a:t>политика
</a:t>
                    </a:r>
                    <a:r>
                      <a:rPr lang="ru-RU" dirty="0" smtClean="0"/>
                      <a:t>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4BA-4D3E-8395-235ABA05CDD5}"/>
                </c:ext>
              </c:extLst>
            </c:dLbl>
            <c:dLbl>
              <c:idx val="7"/>
              <c:layout>
                <c:manualLayout>
                  <c:x val="-5.5497683088849427E-2"/>
                  <c:y val="-2.880432471831628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
</a:t>
                    </a:r>
                    <a:r>
                      <a:rPr lang="ru-RU" dirty="0" smtClean="0"/>
                      <a:t>прочие </a:t>
                    </a:r>
                  </a:p>
                  <a:p>
                    <a:r>
                      <a:rPr lang="ru-RU" dirty="0" smtClean="0"/>
                      <a:t>6 %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4BA-4D3E-8395-235ABA05CDD5}"/>
                </c:ext>
              </c:extLst>
            </c:dLbl>
            <c:dLbl>
              <c:idx val="8"/>
              <c:layout>
                <c:manualLayout>
                  <c:x val="0"/>
                  <c:y val="-1.2897864974033581E-2"/>
                </c:manualLayout>
              </c:layout>
              <c:tx>
                <c:rich>
                  <a:bodyPr/>
                  <a:lstStyle/>
                  <a:p>
                    <a:fld id="{68183D75-3F38-400C-9815-B59767D48281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8C7A5B79-F94C-41B5-9BA1-6770E371BE1E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67B-43C9-A35E-EC37B8C8E6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11" b="1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Общее образование</c:v>
                </c:pt>
                <c:pt idx="1">
                  <c:v>Дошкольное образование</c:v>
                </c:pt>
                <c:pt idx="2">
                  <c:v>Дополнительное образование</c:v>
                </c:pt>
                <c:pt idx="3">
                  <c:v>Молодежна политика</c:v>
                </c:pt>
                <c:pt idx="4">
                  <c:v> Национальная политика и ЖКХ</c:v>
                </c:pt>
                <c:pt idx="5">
                  <c:v>Культура</c:v>
                </c:pt>
                <c:pt idx="6">
                  <c:v>Социальная политика</c:v>
                </c:pt>
                <c:pt idx="7">
                  <c:v>Прочие</c:v>
                </c:pt>
                <c:pt idx="8">
                  <c:v>Спортивные школы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2971.57</c:v>
                </c:pt>
                <c:pt idx="1">
                  <c:v>2530.64</c:v>
                </c:pt>
                <c:pt idx="2">
                  <c:v>830.28</c:v>
                </c:pt>
                <c:pt idx="3">
                  <c:v>125.78</c:v>
                </c:pt>
                <c:pt idx="4">
                  <c:v>858.09</c:v>
                </c:pt>
                <c:pt idx="5">
                  <c:v>298.07</c:v>
                </c:pt>
                <c:pt idx="6">
                  <c:v>255.52</c:v>
                </c:pt>
                <c:pt idx="7">
                  <c:v>559.64</c:v>
                </c:pt>
                <c:pt idx="8">
                  <c:v>259.51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4BA-4D3E-8395-235ABA05CDD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Общее образование</c:v>
                </c:pt>
                <c:pt idx="1">
                  <c:v>Дошкольное образование</c:v>
                </c:pt>
                <c:pt idx="2">
                  <c:v>Дополнительное образование</c:v>
                </c:pt>
                <c:pt idx="3">
                  <c:v>Молодежна политика</c:v>
                </c:pt>
                <c:pt idx="4">
                  <c:v> Национальная политика и ЖКХ</c:v>
                </c:pt>
                <c:pt idx="5">
                  <c:v>Культура</c:v>
                </c:pt>
                <c:pt idx="6">
                  <c:v>Социальная политика</c:v>
                </c:pt>
                <c:pt idx="7">
                  <c:v>Прочие</c:v>
                </c:pt>
                <c:pt idx="8">
                  <c:v>Спортивные школы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34.198823813743658</c:v>
                </c:pt>
                <c:pt idx="1">
                  <c:v>29.124305163941028</c:v>
                </c:pt>
                <c:pt idx="2">
                  <c:v>9.5554200089767622</c:v>
                </c:pt>
                <c:pt idx="3">
                  <c:v>1.4475607370153409</c:v>
                </c:pt>
                <c:pt idx="4">
                  <c:v>9.8754761712950714</c:v>
                </c:pt>
                <c:pt idx="5">
                  <c:v>3.4303897987133305</c:v>
                </c:pt>
                <c:pt idx="6">
                  <c:v>2.9406958142960722</c:v>
                </c:pt>
                <c:pt idx="7">
                  <c:v>6.4407130773037471</c:v>
                </c:pt>
                <c:pt idx="8">
                  <c:v>2.9866154147149873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7B-43C9-A35E-EC37B8C8E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3149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68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23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597377349233105E-2"/>
          <c:y val="0"/>
          <c:w val="0.89819456438912881"/>
          <c:h val="0.900824597769621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8118-4399-A1C6-0045D67ECADA}"/>
              </c:ext>
            </c:extLst>
          </c:dPt>
          <c:dLbls>
            <c:dLbl>
              <c:idx val="0"/>
              <c:layout>
                <c:manualLayout>
                  <c:x val="-0.26521182805639226"/>
                  <c:y val="-1.4875449850852899E-2"/>
                </c:manualLayout>
              </c:layout>
              <c:tx>
                <c:rich>
                  <a:bodyPr/>
                  <a:lstStyle/>
                  <a:p>
                    <a:pPr>
                      <a:defRPr sz="900" b="1"/>
                    </a:pPr>
                    <a:r>
                      <a:rPr lang="ru-RU" sz="1000" dirty="0"/>
                      <a:t>Оплата труда с </a:t>
                    </a:r>
                    <a:r>
                      <a:rPr lang="ru-RU" sz="1000" dirty="0" smtClean="0"/>
                      <a:t>начислениями</a:t>
                    </a:r>
                    <a:r>
                      <a:rPr lang="ru-RU" sz="1000" dirty="0"/>
                      <a:t>
</a:t>
                    </a:r>
                    <a:r>
                      <a:rPr lang="ru-RU" sz="1000" dirty="0" smtClean="0"/>
                      <a:t>68</a:t>
                    </a:r>
                    <a:r>
                      <a:rPr lang="ru-RU" sz="1000" baseline="0" dirty="0" smtClean="0"/>
                      <a:t> %</a:t>
                    </a:r>
                    <a:endParaRPr lang="ru-RU" sz="1000" dirty="0"/>
                  </a:p>
                </c:rich>
              </c:tx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793055686100663"/>
                      <c:h val="0.1664930581648213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118-4399-A1C6-0045D67ECADA}"/>
                </c:ext>
              </c:extLst>
            </c:dLbl>
            <c:dLbl>
              <c:idx val="1"/>
              <c:layout>
                <c:manualLayout>
                  <c:x val="-3.7955835949873328E-3"/>
                  <c:y val="2.8689937066238291E-2"/>
                </c:manualLayout>
              </c:layout>
              <c:tx>
                <c:rich>
                  <a:bodyPr/>
                  <a:lstStyle/>
                  <a:p>
                    <a:r>
                      <a:rPr lang="ru-RU" sz="900" dirty="0" smtClean="0"/>
                      <a:t>Коммунальные </a:t>
                    </a:r>
                    <a:r>
                      <a:rPr lang="ru-RU" sz="900" dirty="0"/>
                      <a:t>расходы
</a:t>
                    </a:r>
                    <a:r>
                      <a:rPr lang="ru-RU" sz="900" dirty="0" smtClean="0"/>
                      <a:t>8</a:t>
                    </a:r>
                    <a:r>
                      <a:rPr lang="ru-RU" sz="900" baseline="0" dirty="0" smtClean="0"/>
                      <a:t> </a:t>
                    </a:r>
                    <a:r>
                      <a:rPr lang="ru-RU" sz="900" dirty="0" smtClean="0"/>
                      <a:t>%</a:t>
                    </a:r>
                    <a:endParaRPr lang="ru-RU" sz="9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779522083727009"/>
                      <c:h val="0.143876387627178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118-4399-A1C6-0045D67ECADA}"/>
                </c:ext>
              </c:extLst>
            </c:dLbl>
            <c:dLbl>
              <c:idx val="2"/>
              <c:layout>
                <c:manualLayout>
                  <c:x val="9.1257826287281518E-2"/>
                  <c:y val="7.3717648580732084E-2"/>
                </c:manualLayout>
              </c:layout>
              <c:tx>
                <c:rich>
                  <a:bodyPr/>
                  <a:lstStyle/>
                  <a:p>
                    <a:pPr>
                      <a:defRPr sz="900" b="1"/>
                    </a:pPr>
                    <a:r>
                      <a:rPr lang="ru-RU" sz="900" dirty="0" smtClean="0"/>
                      <a:t>Расходы </a:t>
                    </a:r>
                    <a:r>
                      <a:rPr lang="ru-RU" sz="900" baseline="0" dirty="0" smtClean="0"/>
                      <a:t> на  Национальную экономику и ЖКХ</a:t>
                    </a:r>
                    <a:r>
                      <a:rPr lang="ru-RU" sz="900" dirty="0"/>
                      <a:t>
</a:t>
                    </a:r>
                    <a:r>
                      <a:rPr lang="ru-RU" sz="900" dirty="0" smtClean="0"/>
                      <a:t>10 %</a:t>
                    </a:r>
                    <a:endParaRPr lang="ru-RU" sz="900" dirty="0"/>
                  </a:p>
                </c:rich>
              </c:tx>
              <c:numFmt formatCode="#,##0.0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539930670026073"/>
                      <c:h val="0.137839678232730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118-4399-A1C6-0045D67ECADA}"/>
                </c:ext>
              </c:extLst>
            </c:dLbl>
            <c:dLbl>
              <c:idx val="3"/>
              <c:layout>
                <c:manualLayout>
                  <c:x val="5.4428610399670514E-2"/>
                  <c:y val="-1.2067372624055013E-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Расходы на питание детей и выплату компенсации части родительской платы за посещение дошкольных образовательных учреждений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4712317569581646"/>
                      <c:h val="0.220044436892950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8118-4399-A1C6-0045D67ECADA}"/>
                </c:ext>
              </c:extLst>
            </c:dLbl>
            <c:dLbl>
              <c:idx val="4"/>
              <c:layout>
                <c:manualLayout>
                  <c:x val="-0.20288750358656879"/>
                  <c:y val="-3.3149936472005606E-2"/>
                </c:manualLayout>
              </c:layout>
              <c:tx>
                <c:rich>
                  <a:bodyPr/>
                  <a:lstStyle/>
                  <a:p>
                    <a:fld id="{FAB0A1EF-10E3-4844-B3B2-49CB076880C4}" type="CATEGORYNAME">
                      <a:rPr lang="ru-RU" smtClean="0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3 %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118-4399-A1C6-0045D67ECADA}"/>
                </c:ext>
              </c:extLst>
            </c:dLbl>
            <c:dLbl>
              <c:idx val="5"/>
              <c:layout>
                <c:manualLayout>
                  <c:x val="-0.1500747154467196"/>
                  <c:y val="-0.1633203037888653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118-4399-A1C6-0045D67ECADA}"/>
                </c:ext>
              </c:extLst>
            </c:dLbl>
            <c:dLbl>
              <c:idx val="6"/>
              <c:layout>
                <c:manualLayout>
                  <c:x val="-0.12484670619790475"/>
                  <c:y val="-6.58054755156771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118-4399-A1C6-0045D67ECA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Оплата труда с начислениями</c:v>
                </c:pt>
                <c:pt idx="1">
                  <c:v>Коммунальные расходы</c:v>
                </c:pt>
                <c:pt idx="2">
                  <c:v>Расходы на ЖКХ</c:v>
                </c:pt>
                <c:pt idx="3">
                  <c:v>Расходы на питание детей и выплату компенсации части родительской платы за посещение дошкольных образовательных учреждений</c:v>
                </c:pt>
                <c:pt idx="4">
                  <c:v>Обязательные платежи (налоги )</c:v>
                </c:pt>
                <c:pt idx="5">
                  <c:v>Прочие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5908.39</c:v>
                </c:pt>
                <c:pt idx="1">
                  <c:v>703.24</c:v>
                </c:pt>
                <c:pt idx="2">
                  <c:v>770.89</c:v>
                </c:pt>
                <c:pt idx="3">
                  <c:v>326.08</c:v>
                </c:pt>
                <c:pt idx="4">
                  <c:v>251.28</c:v>
                </c:pt>
                <c:pt idx="5">
                  <c:v>729.2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118-4399-A1C6-0045D67ECA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3149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68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72547" cy="49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9" tIns="47870" rIns="95739" bIns="47870" numCol="1" anchor="t" anchorCtr="0" compatLnSpc="1">
            <a:prstTxWarp prst="textNoShape">
              <a:avLst/>
            </a:prstTxWarp>
          </a:bodyPr>
          <a:lstStyle>
            <a:lvl1pPr defTabSz="95750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453" y="1"/>
            <a:ext cx="2970946" cy="49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9" tIns="47870" rIns="95739" bIns="47870" numCol="1" anchor="t" anchorCtr="0" compatLnSpc="1">
            <a:prstTxWarp prst="textNoShape">
              <a:avLst/>
            </a:prstTxWarp>
          </a:bodyPr>
          <a:lstStyle>
            <a:lvl1pPr algn="r" defTabSz="95750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307"/>
            <a:ext cx="2972547" cy="49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9" tIns="47870" rIns="95739" bIns="47870" numCol="1" anchor="b" anchorCtr="0" compatLnSpc="1">
            <a:prstTxWarp prst="textNoShape">
              <a:avLst/>
            </a:prstTxWarp>
          </a:bodyPr>
          <a:lstStyle>
            <a:lvl1pPr defTabSz="95750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453" y="9430307"/>
            <a:ext cx="2970946" cy="49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9" tIns="47870" rIns="95739" bIns="47870" numCol="1" anchor="b" anchorCtr="0" compatLnSpc="1">
            <a:prstTxWarp prst="textNoShape">
              <a:avLst/>
            </a:prstTxWarp>
          </a:bodyPr>
          <a:lstStyle>
            <a:lvl1pPr algn="r" defTabSz="957505">
              <a:defRPr sz="1300">
                <a:latin typeface="Arial" charset="0"/>
              </a:defRPr>
            </a:lvl1pPr>
          </a:lstStyle>
          <a:p>
            <a:pPr>
              <a:defRPr/>
            </a:pPr>
            <a:fld id="{2C417715-7866-45D0-BE14-E3DF49F0B0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324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547" cy="496332"/>
          </a:xfrm>
          <a:prstGeom prst="rect">
            <a:avLst/>
          </a:prstGeom>
        </p:spPr>
        <p:txBody>
          <a:bodyPr vert="horz" lIns="91906" tIns="45953" rIns="91906" bIns="45953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852" y="1"/>
            <a:ext cx="2972547" cy="496332"/>
          </a:xfrm>
          <a:prstGeom prst="rect">
            <a:avLst/>
          </a:prstGeom>
        </p:spPr>
        <p:txBody>
          <a:bodyPr vert="horz" lIns="91906" tIns="45953" rIns="91906" bIns="45953" rtlCol="0"/>
          <a:lstStyle>
            <a:lvl1pPr algn="r">
              <a:defRPr sz="1200"/>
            </a:lvl1pPr>
          </a:lstStyle>
          <a:p>
            <a:pPr>
              <a:defRPr/>
            </a:pPr>
            <a:fld id="{C10C354B-215A-4500-9FCB-4921C25870A7}" type="datetimeFigureOut">
              <a:rPr lang="ru-RU"/>
              <a:pPr>
                <a:defRPr/>
              </a:pPr>
              <a:t>12.11.2018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06" tIns="45953" rIns="91906" bIns="45953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481" y="4715952"/>
            <a:ext cx="5487041" cy="4466986"/>
          </a:xfrm>
          <a:prstGeom prst="rect">
            <a:avLst/>
          </a:prstGeom>
        </p:spPr>
        <p:txBody>
          <a:bodyPr vert="horz" lIns="91906" tIns="45953" rIns="91906" bIns="45953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710"/>
            <a:ext cx="2972547" cy="496332"/>
          </a:xfrm>
          <a:prstGeom prst="rect">
            <a:avLst/>
          </a:prstGeom>
        </p:spPr>
        <p:txBody>
          <a:bodyPr vert="horz" lIns="91906" tIns="45953" rIns="91906" bIns="4595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852" y="9428710"/>
            <a:ext cx="2972547" cy="496332"/>
          </a:xfrm>
          <a:prstGeom prst="rect">
            <a:avLst/>
          </a:prstGeom>
        </p:spPr>
        <p:txBody>
          <a:bodyPr vert="horz" lIns="91906" tIns="45953" rIns="91906" bIns="45953" rtlCol="0" anchor="b"/>
          <a:lstStyle>
            <a:lvl1pPr algn="r">
              <a:defRPr sz="1200"/>
            </a:lvl1pPr>
          </a:lstStyle>
          <a:p>
            <a:pPr>
              <a:defRPr/>
            </a:pPr>
            <a:fld id="{F3B5A148-5643-47C6-90C5-C575E57EF5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265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246526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B5A148-5643-47C6-90C5-C575E57EF53C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060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B6E0C-A087-4157-9617-8DF48A82BC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8A8F8-3DB1-4324-8A6F-41C7C710C5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55F08-F756-4B1C-9948-DBA3386436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385A9-2D10-4000-9306-29B73CF81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F486C-1C35-4362-A5A5-C8E90DA93F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048DE-39E4-4550-BFAF-FB9446129A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8396-F815-4296-8657-E609C15709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9E477-ACBE-4BAD-AE07-1C1AEF637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26357-05DE-4D33-BF4F-5EB1FB80E1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50044-9466-42EA-BD6C-3E83687330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BC5B9-6C78-45CF-9AEF-BA47B70E14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2000"/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1A0EAC44-6B7E-48F1-9CF5-F1018B636E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plit orient="vert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_____Microsoft_Excel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O:\Деловой понедельник\обложки фарид фанилевич\деловой понедельник чисты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Прямоугольник 2"/>
          <p:cNvSpPr>
            <a:spLocks noChangeArrowheads="1"/>
          </p:cNvSpPr>
          <p:nvPr/>
        </p:nvSpPr>
        <p:spPr bwMode="auto">
          <a:xfrm>
            <a:off x="571500" y="4714875"/>
            <a:ext cx="814387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Публичные слушания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 по проекту бюджета муниципального образования город Набережные Челны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 на </a:t>
            </a:r>
            <a:r>
              <a:rPr lang="ru-RU" sz="2800" b="1" dirty="0" smtClean="0">
                <a:solidFill>
                  <a:schemeClr val="bg1"/>
                </a:solidFill>
                <a:latin typeface="Calibri" pitchFamily="34" charset="0"/>
              </a:rPr>
              <a:t>2019 </a:t>
            </a:r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год и плановый период </a:t>
            </a:r>
            <a:r>
              <a:rPr lang="ru-RU" sz="2800" b="1" dirty="0" smtClean="0">
                <a:solidFill>
                  <a:schemeClr val="bg1"/>
                </a:solidFill>
                <a:latin typeface="Calibri" pitchFamily="34" charset="0"/>
              </a:rPr>
              <a:t>2020 </a:t>
            </a:r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и </a:t>
            </a:r>
            <a:r>
              <a:rPr lang="ru-RU" sz="2800" b="1" dirty="0" smtClean="0">
                <a:solidFill>
                  <a:schemeClr val="bg1"/>
                </a:solidFill>
                <a:latin typeface="Calibri" pitchFamily="34" charset="0"/>
              </a:rPr>
              <a:t>2021 </a:t>
            </a:r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годов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179512" y="105072"/>
            <a:ext cx="735806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Параметры бюджета муниципального образования город Набережные Челны на 2019 год и плановый период 2020 и 2021 годы (рублей)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885489"/>
              </p:ext>
            </p:extLst>
          </p:nvPr>
        </p:nvGraphicFramePr>
        <p:xfrm>
          <a:off x="457200" y="1988840"/>
          <a:ext cx="8229599" cy="2519014"/>
        </p:xfrm>
        <a:graphic>
          <a:graphicData uri="http://schemas.openxmlformats.org/drawingml/2006/table">
            <a:tbl>
              <a:tblPr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406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4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44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3462">
                <a:tc>
                  <a:txBody>
                    <a:bodyPr/>
                    <a:lstStyle/>
                    <a:p>
                      <a:pPr algn="l" fontAlgn="b"/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1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ru-RU" sz="2000" b="1" i="1" u="none" strike="noStrike" dirty="0" smtClean="0">
                          <a:effectLst/>
                        </a:rPr>
                        <a:t>2019</a:t>
                      </a:r>
                    </a:p>
                    <a:p>
                      <a:pPr algn="ctr" fontAlgn="b"/>
                      <a:endParaRPr lang="ru-RU" sz="2000" b="1" i="1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1" u="none" strike="noStrike" dirty="0" smtClean="0">
                          <a:effectLst/>
                        </a:rPr>
                        <a:t>2020</a:t>
                      </a:r>
                    </a:p>
                    <a:p>
                      <a:pPr algn="ctr" fontAlgn="b"/>
                      <a:endParaRPr lang="ru-RU" sz="2000" b="1" i="1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1" u="none" strike="noStrike" dirty="0" smtClean="0">
                          <a:effectLst/>
                        </a:rPr>
                        <a:t>2021</a:t>
                      </a:r>
                    </a:p>
                    <a:p>
                      <a:pPr algn="ctr" fontAlgn="b"/>
                      <a:endParaRPr lang="ru-RU" sz="2000" b="1" i="1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80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dirty="0" smtClean="0">
                          <a:effectLst/>
                          <a:latin typeface="+mn-lt"/>
                        </a:rPr>
                        <a:t>Доходы</a:t>
                      </a:r>
                    </a:p>
                    <a:p>
                      <a:pPr algn="ctr" fontAlgn="b"/>
                      <a:endParaRPr lang="ru-RU" sz="17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8 689 088 </a:t>
                      </a:r>
                      <a:r>
                        <a:rPr lang="ru-RU" sz="1700" b="1" i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590,00</a:t>
                      </a:r>
                    </a:p>
                    <a:p>
                      <a:pPr algn="ctr" fontAlgn="b"/>
                      <a:endParaRPr lang="ru-RU" sz="17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8 747 168 </a:t>
                      </a:r>
                      <a:r>
                        <a:rPr lang="ru-RU" sz="1700" b="1" i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490,00</a:t>
                      </a:r>
                    </a:p>
                    <a:p>
                      <a:pPr algn="ctr" fontAlgn="b"/>
                      <a:endParaRPr lang="ru-RU" sz="17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8 818 542 </a:t>
                      </a:r>
                      <a:r>
                        <a:rPr lang="ru-RU" sz="1700" b="1" i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090,00</a:t>
                      </a:r>
                    </a:p>
                    <a:p>
                      <a:pPr algn="ctr" fontAlgn="b"/>
                      <a:endParaRPr lang="ru-RU" sz="17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4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dirty="0" smtClean="0">
                          <a:effectLst/>
                          <a:latin typeface="+mn-lt"/>
                        </a:rPr>
                        <a:t>Расходы</a:t>
                      </a:r>
                    </a:p>
                    <a:p>
                      <a:pPr algn="ctr" fontAlgn="b"/>
                      <a:endParaRPr lang="ru-RU" sz="17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8 689 088 </a:t>
                      </a:r>
                      <a:r>
                        <a:rPr lang="ru-RU" sz="1700" b="1" i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590,00</a:t>
                      </a:r>
                    </a:p>
                    <a:p>
                      <a:pPr algn="ctr" fontAlgn="b"/>
                      <a:endParaRPr lang="ru-RU" sz="17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8 747 168 </a:t>
                      </a:r>
                      <a:r>
                        <a:rPr lang="ru-RU" sz="1700" b="1" i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490,00</a:t>
                      </a:r>
                    </a:p>
                    <a:p>
                      <a:pPr algn="ctr" fontAlgn="b"/>
                      <a:endParaRPr lang="ru-RU" sz="17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8 818 542 </a:t>
                      </a:r>
                      <a:r>
                        <a:rPr lang="ru-RU" sz="1700" b="1" i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090,00</a:t>
                      </a:r>
                    </a:p>
                    <a:p>
                      <a:pPr algn="ctr" fontAlgn="b"/>
                      <a:endParaRPr lang="ru-RU" sz="17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159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Прямоугольник 4"/>
          <p:cNvSpPr>
            <a:spLocks noChangeArrowheads="1"/>
          </p:cNvSpPr>
          <p:nvPr/>
        </p:nvSpPr>
        <p:spPr bwMode="auto">
          <a:xfrm>
            <a:off x="214313" y="214313"/>
            <a:ext cx="735806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400" b="1" i="1" dirty="0">
                <a:solidFill>
                  <a:srgbClr val="FFFFFF"/>
                </a:solidFill>
              </a:rPr>
              <a:t>Доходы бюджета города Набережные Челны </a:t>
            </a:r>
            <a:r>
              <a:rPr lang="ru-RU" sz="2400" b="1" i="1" dirty="0" smtClean="0">
                <a:solidFill>
                  <a:srgbClr val="FFFFFF"/>
                </a:solidFill>
              </a:rPr>
              <a:t> </a:t>
            </a:r>
            <a:r>
              <a:rPr lang="ru-RU" sz="2000" b="1" i="1" dirty="0">
                <a:solidFill>
                  <a:srgbClr val="FFFFFF"/>
                </a:solidFill>
              </a:rPr>
              <a:t>(млн. руб.)</a:t>
            </a:r>
            <a:endParaRPr lang="en-US" sz="2000" b="1" i="1" dirty="0">
              <a:solidFill>
                <a:srgbClr val="FFFFFF"/>
              </a:solidFill>
            </a:endParaRPr>
          </a:p>
        </p:txBody>
      </p:sp>
      <p:graphicFrame>
        <p:nvGraphicFramePr>
          <p:cNvPr id="7172" name="Содержимое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652272"/>
              </p:ext>
            </p:extLst>
          </p:nvPr>
        </p:nvGraphicFramePr>
        <p:xfrm>
          <a:off x="-28575" y="1411288"/>
          <a:ext cx="9344025" cy="511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" name="Лист" r:id="rId4" imgW="10639357" imgH="5829300" progId="Excel.Sheet.12">
                  <p:embed/>
                </p:oleObj>
              </mc:Choice>
              <mc:Fallback>
                <p:oleObj name="Лист" r:id="rId4" imgW="10639357" imgH="5829300" progId="Excel.Sheet.12">
                  <p:embed/>
                  <p:pic>
                    <p:nvPicPr>
                      <p:cNvPr id="0" name="Picture 5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8575" y="1411288"/>
                        <a:ext cx="9344025" cy="511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200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214313" y="220663"/>
            <a:ext cx="7000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i="1">
                <a:solidFill>
                  <a:schemeClr val="bg1"/>
                </a:solidFill>
              </a:rPr>
              <a:t>Структура налоговых и неналоговых доходов</a:t>
            </a:r>
          </a:p>
          <a:p>
            <a:pPr algn="ctr"/>
            <a:r>
              <a:rPr lang="ru-RU" sz="2000" b="1" i="1">
                <a:solidFill>
                  <a:schemeClr val="bg1"/>
                </a:solidFill>
              </a:rPr>
              <a:t>(млн. руб.)</a:t>
            </a: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5429256" y="1142984"/>
            <a:ext cx="32861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lvl="0" algn="ctr">
              <a:defRPr/>
            </a:pPr>
            <a:r>
              <a:rPr lang="ru-RU" b="1" spc="15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 </a:t>
            </a:r>
            <a:r>
              <a:rPr lang="ru-RU" b="1" spc="15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</a:p>
          <a:p>
            <a:pPr lvl="0" algn="ctr">
              <a:defRPr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всего: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5 041,2</a:t>
            </a:r>
            <a:r>
              <a:rPr lang="ru-RU" b="1" spc="15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b="1" spc="15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57818" y="1643050"/>
            <a:ext cx="35719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НДФЛ	</a:t>
            </a:r>
            <a:r>
              <a:rPr lang="en-US" sz="1200" dirty="0" smtClean="0"/>
              <a:t>		</a:t>
            </a:r>
            <a:r>
              <a:rPr lang="ru-RU" sz="1200" dirty="0" smtClean="0"/>
              <a:t>2 544,3</a:t>
            </a:r>
            <a:endParaRPr lang="en-US" sz="1200" dirty="0" smtClean="0"/>
          </a:p>
          <a:p>
            <a:r>
              <a:rPr lang="ru-RU" sz="1200" dirty="0" smtClean="0"/>
              <a:t>Земельный налог</a:t>
            </a:r>
            <a:r>
              <a:rPr lang="en-US" sz="1200" dirty="0" smtClean="0"/>
              <a:t>		   </a:t>
            </a:r>
            <a:r>
              <a:rPr lang="ru-RU" sz="1200" dirty="0" smtClean="0"/>
              <a:t>518,0</a:t>
            </a:r>
            <a:endParaRPr lang="en-US" sz="1200" dirty="0" smtClean="0"/>
          </a:p>
          <a:p>
            <a:r>
              <a:rPr lang="ru-RU" sz="1200" dirty="0" smtClean="0"/>
              <a:t>Налоги на совокупный доход	</a:t>
            </a:r>
            <a:r>
              <a:rPr lang="en-US" sz="1200" dirty="0" smtClean="0"/>
              <a:t>   </a:t>
            </a:r>
            <a:r>
              <a:rPr lang="ru-RU" sz="1200" dirty="0" smtClean="0"/>
              <a:t>673,2</a:t>
            </a:r>
          </a:p>
          <a:p>
            <a:r>
              <a:rPr lang="ru-RU" sz="1200" dirty="0" smtClean="0"/>
              <a:t>Налог на имущество физ.лиц	   274,6</a:t>
            </a:r>
          </a:p>
          <a:p>
            <a:r>
              <a:rPr lang="ru-RU" sz="1200" dirty="0" smtClean="0"/>
              <a:t>Прочие налоговые доходы	   133,2</a:t>
            </a:r>
            <a:endParaRPr lang="en-US" sz="1200" dirty="0" smtClean="0"/>
          </a:p>
          <a:p>
            <a:r>
              <a:rPr lang="ru-RU" sz="1200" dirty="0" smtClean="0"/>
              <a:t>Доходы от использования </a:t>
            </a:r>
            <a:r>
              <a:rPr lang="ru-RU" sz="1200" dirty="0" err="1" smtClean="0"/>
              <a:t>государствен</a:t>
            </a:r>
            <a:r>
              <a:rPr lang="ru-RU" sz="1200" dirty="0" smtClean="0"/>
              <a:t>-</a:t>
            </a:r>
          </a:p>
          <a:p>
            <a:r>
              <a:rPr lang="ru-RU" sz="1200" dirty="0" err="1" smtClean="0"/>
              <a:t>ного</a:t>
            </a:r>
            <a:r>
              <a:rPr lang="ru-RU" sz="1200" dirty="0" smtClean="0"/>
              <a:t> и муниципального имущества 	</a:t>
            </a:r>
            <a:r>
              <a:rPr lang="en-US" sz="1200" dirty="0" smtClean="0"/>
              <a:t>   </a:t>
            </a:r>
            <a:r>
              <a:rPr lang="ru-RU" sz="1200" dirty="0" smtClean="0"/>
              <a:t>706,9 </a:t>
            </a:r>
          </a:p>
          <a:p>
            <a:r>
              <a:rPr lang="ru-RU" sz="1200" dirty="0" smtClean="0"/>
              <a:t>Плата за негативное воздействие на </a:t>
            </a:r>
          </a:p>
          <a:p>
            <a:r>
              <a:rPr lang="ru-RU" sz="1200" dirty="0"/>
              <a:t>о</a:t>
            </a:r>
            <a:r>
              <a:rPr lang="ru-RU" sz="1200" dirty="0" smtClean="0"/>
              <a:t>кружающую среду</a:t>
            </a:r>
            <a:r>
              <a:rPr lang="ru-RU" sz="1200" dirty="0"/>
              <a:t>	</a:t>
            </a:r>
            <a:r>
              <a:rPr lang="ru-RU" sz="1200" dirty="0" smtClean="0"/>
              <a:t>                   </a:t>
            </a:r>
            <a:r>
              <a:rPr lang="en-US" sz="1200" dirty="0" smtClean="0"/>
              <a:t>     </a:t>
            </a:r>
            <a:r>
              <a:rPr lang="ru-RU" sz="1200" dirty="0" smtClean="0"/>
              <a:t>  16,1</a:t>
            </a:r>
          </a:p>
          <a:p>
            <a:r>
              <a:rPr lang="ru-RU" sz="1200" dirty="0" smtClean="0"/>
              <a:t>Доходы от оказания платных услуг и компенсации затрат государства                6,5</a:t>
            </a:r>
            <a:endParaRPr lang="ru-RU" sz="1200" dirty="0"/>
          </a:p>
          <a:p>
            <a:r>
              <a:rPr lang="ru-RU" sz="1200" dirty="0" smtClean="0"/>
              <a:t>Продажа активов	</a:t>
            </a:r>
            <a:r>
              <a:rPr lang="en-US" sz="1200" dirty="0" smtClean="0"/>
              <a:t>	  </a:t>
            </a:r>
            <a:r>
              <a:rPr lang="ru-RU" sz="1200" dirty="0" smtClean="0"/>
              <a:t> 113,1</a:t>
            </a:r>
          </a:p>
          <a:p>
            <a:r>
              <a:rPr lang="ru-RU" sz="1200" dirty="0" smtClean="0"/>
              <a:t>Штрафы	</a:t>
            </a:r>
            <a:r>
              <a:rPr lang="en-US" sz="1200" dirty="0" smtClean="0"/>
              <a:t>		    </a:t>
            </a:r>
            <a:r>
              <a:rPr lang="ru-RU" sz="1200" dirty="0" smtClean="0"/>
              <a:t> 55,3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417424" y="3927360"/>
            <a:ext cx="32861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b="1" spc="15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 </a:t>
            </a:r>
            <a:r>
              <a:rPr lang="ru-RU" b="1" spc="15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</a:p>
          <a:p>
            <a:pPr algn="ctr">
              <a:defRPr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всего: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5 257,1</a:t>
            </a:r>
            <a:endParaRPr lang="ru-RU" b="1" spc="15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17424" y="4365010"/>
            <a:ext cx="35719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НДФЛ	</a:t>
            </a:r>
            <a:r>
              <a:rPr lang="en-US" sz="1200" dirty="0" smtClean="0"/>
              <a:t>		</a:t>
            </a:r>
            <a:r>
              <a:rPr lang="ru-RU" sz="1200" dirty="0"/>
              <a:t>2</a:t>
            </a:r>
            <a:r>
              <a:rPr lang="ru-RU" sz="1200" dirty="0" smtClean="0"/>
              <a:t> 886,9</a:t>
            </a:r>
            <a:endParaRPr lang="en-US" sz="1200" dirty="0" smtClean="0"/>
          </a:p>
          <a:p>
            <a:r>
              <a:rPr lang="ru-RU" sz="1200" dirty="0" smtClean="0"/>
              <a:t>Земельный налог</a:t>
            </a:r>
            <a:r>
              <a:rPr lang="en-US" sz="1200" dirty="0" smtClean="0"/>
              <a:t>		</a:t>
            </a:r>
            <a:r>
              <a:rPr lang="ru-RU" sz="1200" dirty="0"/>
              <a:t> </a:t>
            </a:r>
            <a:r>
              <a:rPr lang="ru-RU" sz="1200" dirty="0" smtClean="0"/>
              <a:t>  518,0</a:t>
            </a:r>
            <a:endParaRPr lang="en-US" sz="1200" dirty="0" smtClean="0"/>
          </a:p>
          <a:p>
            <a:r>
              <a:rPr lang="ru-RU" sz="1200" dirty="0" smtClean="0"/>
              <a:t>Налоги на совокупный доход	</a:t>
            </a:r>
            <a:r>
              <a:rPr lang="en-US" sz="1200" dirty="0" smtClean="0"/>
              <a:t>   </a:t>
            </a:r>
            <a:r>
              <a:rPr lang="ru-RU" sz="1200" dirty="0" smtClean="0"/>
              <a:t>505,9</a:t>
            </a:r>
          </a:p>
          <a:p>
            <a:r>
              <a:rPr lang="ru-RU" sz="1200" dirty="0" smtClean="0"/>
              <a:t>Налог на имущество физ.лиц	   302,0</a:t>
            </a:r>
          </a:p>
          <a:p>
            <a:r>
              <a:rPr lang="ru-RU" sz="1200" dirty="0" smtClean="0"/>
              <a:t>Прочие налоговые доходы	   134,5</a:t>
            </a:r>
            <a:endParaRPr lang="en-US" sz="1200" dirty="0" smtClean="0"/>
          </a:p>
          <a:p>
            <a:r>
              <a:rPr lang="ru-RU" sz="1200" dirty="0" smtClean="0"/>
              <a:t>Доходы от использования </a:t>
            </a:r>
            <a:r>
              <a:rPr lang="ru-RU" sz="1200" dirty="0" err="1" smtClean="0"/>
              <a:t>государствен</a:t>
            </a:r>
            <a:r>
              <a:rPr lang="ru-RU" sz="1200" dirty="0" smtClean="0"/>
              <a:t>-</a:t>
            </a:r>
          </a:p>
          <a:p>
            <a:r>
              <a:rPr lang="ru-RU" sz="1200" dirty="0" err="1" smtClean="0"/>
              <a:t>ного</a:t>
            </a:r>
            <a:r>
              <a:rPr lang="ru-RU" sz="1200" dirty="0" smtClean="0"/>
              <a:t> и муниципального имущества 	</a:t>
            </a:r>
            <a:r>
              <a:rPr lang="en-US" sz="1200" dirty="0" smtClean="0"/>
              <a:t>   </a:t>
            </a:r>
            <a:r>
              <a:rPr lang="ru-RU" sz="1200" dirty="0" smtClean="0"/>
              <a:t>718,9 </a:t>
            </a:r>
          </a:p>
          <a:p>
            <a:r>
              <a:rPr lang="ru-RU" sz="1200" dirty="0" smtClean="0"/>
              <a:t>Плата за негативное воздействие на </a:t>
            </a:r>
          </a:p>
          <a:p>
            <a:r>
              <a:rPr lang="ru-RU" sz="1200" dirty="0"/>
              <a:t>о</a:t>
            </a:r>
            <a:r>
              <a:rPr lang="ru-RU" sz="1200" dirty="0" smtClean="0"/>
              <a:t>кружающую среду</a:t>
            </a:r>
            <a:r>
              <a:rPr lang="ru-RU" sz="1200" dirty="0"/>
              <a:t>	</a:t>
            </a:r>
            <a:r>
              <a:rPr lang="ru-RU" sz="1200" dirty="0" smtClean="0"/>
              <a:t>                   </a:t>
            </a:r>
            <a:r>
              <a:rPr lang="en-US" sz="1200" dirty="0" smtClean="0"/>
              <a:t>     </a:t>
            </a:r>
            <a:r>
              <a:rPr lang="ru-RU" sz="1200" dirty="0" smtClean="0"/>
              <a:t>  16,1</a:t>
            </a:r>
          </a:p>
          <a:p>
            <a:r>
              <a:rPr lang="ru-RU" sz="1200" dirty="0" smtClean="0"/>
              <a:t>Доходы от оказания платных услуг и компенсации затрат государства                6,5</a:t>
            </a:r>
            <a:endParaRPr lang="ru-RU" sz="1200" dirty="0"/>
          </a:p>
          <a:p>
            <a:r>
              <a:rPr lang="ru-RU" sz="1200" dirty="0" smtClean="0"/>
              <a:t>Продажа активов	</a:t>
            </a:r>
            <a:r>
              <a:rPr lang="en-US" sz="1200" dirty="0" smtClean="0"/>
              <a:t>	   </a:t>
            </a:r>
            <a:r>
              <a:rPr lang="ru-RU" sz="1200" dirty="0" smtClean="0"/>
              <a:t>113,1</a:t>
            </a:r>
          </a:p>
          <a:p>
            <a:r>
              <a:rPr lang="ru-RU" sz="1200" dirty="0" smtClean="0"/>
              <a:t>Штрафы	</a:t>
            </a:r>
            <a:r>
              <a:rPr lang="en-US" sz="1200" dirty="0" smtClean="0"/>
              <a:t>		    </a:t>
            </a:r>
            <a:r>
              <a:rPr lang="ru-RU" sz="1200" dirty="0" smtClean="0"/>
              <a:t> 55,3</a:t>
            </a: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363153386"/>
              </p:ext>
            </p:extLst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938" y="0"/>
            <a:ext cx="9151938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олилиния 7"/>
          <p:cNvSpPr/>
          <p:nvPr/>
        </p:nvSpPr>
        <p:spPr>
          <a:xfrm>
            <a:off x="228329" y="1240112"/>
            <a:ext cx="7703913" cy="312345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ПАО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«КАМАЗ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(основная компания)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216669" y="1608496"/>
            <a:ext cx="7757725" cy="288639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</a:t>
            </a:r>
            <a:r>
              <a:rPr lang="ru-RU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ЗАОр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«НП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НЧ КБК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им. С.П. Титова»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229850" y="2329373"/>
            <a:ext cx="7759105" cy="308380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ОАО «КАМАЗ – МЕТАЛУРГИЯ»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241029" y="3424437"/>
            <a:ext cx="7755257" cy="355943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АО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Ремдизель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997591" y="1235341"/>
            <a:ext cx="1034168" cy="31711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12,8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019846" y="1588208"/>
            <a:ext cx="1034167" cy="30074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1,7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026934" y="2332584"/>
            <a:ext cx="1019993" cy="30081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1,1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074010" y="6429912"/>
            <a:ext cx="956808" cy="351397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4303713" algn="l"/>
              </a:tabLst>
              <a:defRPr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22,23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968687" y="765221"/>
            <a:ext cx="1075303" cy="42546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tabLst>
                <a:tab pos="2968625" algn="ctr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2968625" algn="ctr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2968625" algn="ctr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2968625" algn="ctr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2968625" algn="ctr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68625" algn="ctr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68625" algn="ctr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68625" algn="ctr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68625" algn="ctr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6000"/>
              </a:lnSpc>
              <a:defRPr/>
            </a:pPr>
            <a:r>
              <a:rPr lang="ru-RU" sz="1600" b="1" dirty="0" smtClean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Уд. вес,%</a:t>
            </a:r>
            <a:endParaRPr lang="ru-RU" sz="1600" b="1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олилиния 17"/>
          <p:cNvSpPr/>
          <p:nvPr/>
        </p:nvSpPr>
        <p:spPr bwMode="auto">
          <a:xfrm>
            <a:off x="242005" y="2695553"/>
            <a:ext cx="7717444" cy="297295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ООО «ЧЕЛНЫВОДОКАНАЛ»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Полилиния 18"/>
          <p:cNvSpPr/>
          <p:nvPr/>
        </p:nvSpPr>
        <p:spPr bwMode="auto">
          <a:xfrm>
            <a:off x="1747213" y="3927475"/>
            <a:ext cx="1439862" cy="679450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Полилиния 19"/>
          <p:cNvSpPr/>
          <p:nvPr/>
        </p:nvSpPr>
        <p:spPr bwMode="auto">
          <a:xfrm>
            <a:off x="3328988" y="4130674"/>
            <a:ext cx="1439862" cy="677862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Полилиния 20"/>
          <p:cNvSpPr/>
          <p:nvPr/>
        </p:nvSpPr>
        <p:spPr bwMode="auto">
          <a:xfrm>
            <a:off x="4915863" y="4057650"/>
            <a:ext cx="1438275" cy="677862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Полилиния 21"/>
          <p:cNvSpPr/>
          <p:nvPr/>
        </p:nvSpPr>
        <p:spPr bwMode="auto">
          <a:xfrm>
            <a:off x="2882275" y="2692400"/>
            <a:ext cx="1436688" cy="679450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олилиния 22"/>
          <p:cNvSpPr/>
          <p:nvPr/>
        </p:nvSpPr>
        <p:spPr bwMode="auto">
          <a:xfrm>
            <a:off x="4463425" y="2692400"/>
            <a:ext cx="1435100" cy="679450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олилиния 23"/>
          <p:cNvSpPr/>
          <p:nvPr/>
        </p:nvSpPr>
        <p:spPr bwMode="auto">
          <a:xfrm>
            <a:off x="2882275" y="4816475"/>
            <a:ext cx="1436688" cy="679450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8038681" y="2682734"/>
            <a:ext cx="1019993" cy="28604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0,9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059886" y="3410692"/>
            <a:ext cx="998788" cy="32371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0,6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Полилиния 26"/>
          <p:cNvSpPr/>
          <p:nvPr/>
        </p:nvSpPr>
        <p:spPr>
          <a:xfrm>
            <a:off x="1647200" y="2517775"/>
            <a:ext cx="1828800" cy="677862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Полилиния 27"/>
          <p:cNvSpPr/>
          <p:nvPr/>
        </p:nvSpPr>
        <p:spPr>
          <a:xfrm>
            <a:off x="1331640" y="2517775"/>
            <a:ext cx="4157310" cy="677862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Полилиния 28"/>
          <p:cNvSpPr/>
          <p:nvPr/>
        </p:nvSpPr>
        <p:spPr>
          <a:xfrm>
            <a:off x="5673100" y="2517775"/>
            <a:ext cx="1828800" cy="677862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Полилиния 29"/>
          <p:cNvSpPr/>
          <p:nvPr/>
        </p:nvSpPr>
        <p:spPr>
          <a:xfrm>
            <a:off x="226731" y="4213630"/>
            <a:ext cx="7754220" cy="303223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ОАО «РИАТ</a:t>
            </a: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8048930" y="3835643"/>
            <a:ext cx="1001953" cy="31071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0,6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Полилиния 31"/>
          <p:cNvSpPr/>
          <p:nvPr/>
        </p:nvSpPr>
        <p:spPr>
          <a:xfrm>
            <a:off x="226182" y="3850360"/>
            <a:ext cx="7755257" cy="316885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ООО «Форд </a:t>
            </a:r>
            <a:r>
              <a:rPr lang="ru-RU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Соллерс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Холдинг»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8060012" y="4202921"/>
            <a:ext cx="982864" cy="29945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0,5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Полилиния 33"/>
          <p:cNvSpPr/>
          <p:nvPr/>
        </p:nvSpPr>
        <p:spPr>
          <a:xfrm>
            <a:off x="217243" y="4943188"/>
            <a:ext cx="7732153" cy="325974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АО «Челны – Хлеб»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8060012" y="4956065"/>
            <a:ext cx="972584" cy="30264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0,39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Полилиния 35"/>
          <p:cNvSpPr/>
          <p:nvPr/>
        </p:nvSpPr>
        <p:spPr>
          <a:xfrm>
            <a:off x="220870" y="5351310"/>
            <a:ext cx="7716979" cy="313820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Ф-л ОАО «Сетевая компания»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8051304" y="5357375"/>
            <a:ext cx="956913" cy="30030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0,37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AutoShape 8" descr="https://dbo.ru/upload/big/1_143164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" name="AutoShape 14" descr="https://www.verbum-christi.com/wp-content/uploads/2015/10/family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" name="AutoShape 16" descr="https://www.verbum-christi.com/wp-content/uploads/2015/10/family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AutoShape 18" descr="https://www.verbum-christi.com/wp-content/uploads/2015/10/family.jpg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AutoShape 20" descr="https://www.verbum-christi.com/wp-content/uploads/2015/10/family.jpg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307975" y="160337"/>
            <a:ext cx="7193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Доля крупных плательщиков в </a:t>
            </a:r>
            <a:r>
              <a:rPr lang="ru-RU" b="1" dirty="0" smtClean="0">
                <a:solidFill>
                  <a:schemeClr val="bg1"/>
                </a:solidFill>
              </a:rPr>
              <a:t>собственных </a:t>
            </a:r>
            <a:r>
              <a:rPr lang="ru-RU" b="1" dirty="0">
                <a:solidFill>
                  <a:schemeClr val="bg1"/>
                </a:solidFill>
              </a:rPr>
              <a:t>доходах бюджета города на </a:t>
            </a:r>
            <a:r>
              <a:rPr lang="ru-RU" b="1" dirty="0" smtClean="0">
                <a:solidFill>
                  <a:schemeClr val="bg1"/>
                </a:solidFill>
              </a:rPr>
              <a:t>01.10.2018г</a:t>
            </a:r>
            <a:r>
              <a:rPr lang="ru-RU" b="1" dirty="0">
                <a:solidFill>
                  <a:schemeClr val="bg1"/>
                </a:solidFill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8077341" y="5737868"/>
            <a:ext cx="960713" cy="27799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0,37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Полилиния 45"/>
          <p:cNvSpPr/>
          <p:nvPr/>
        </p:nvSpPr>
        <p:spPr>
          <a:xfrm>
            <a:off x="208377" y="1949560"/>
            <a:ext cx="7740549" cy="321438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Ф-л ОАО «Генерирующая компания» 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8026290" y="1937043"/>
            <a:ext cx="987721" cy="32944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1,4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олилиния 47"/>
          <p:cNvSpPr/>
          <p:nvPr/>
        </p:nvSpPr>
        <p:spPr>
          <a:xfrm>
            <a:off x="241029" y="3043648"/>
            <a:ext cx="7743520" cy="309656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АО «ПЖДТ - Сервис»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8038681" y="3016862"/>
            <a:ext cx="1015247" cy="30178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0,7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Полилиния 49"/>
          <p:cNvSpPr/>
          <p:nvPr/>
        </p:nvSpPr>
        <p:spPr>
          <a:xfrm>
            <a:off x="250297" y="5737867"/>
            <a:ext cx="7745989" cy="281542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ООО «ДОМКОР"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Полилиния 50"/>
          <p:cNvSpPr/>
          <p:nvPr/>
        </p:nvSpPr>
        <p:spPr>
          <a:xfrm>
            <a:off x="250297" y="6062233"/>
            <a:ext cx="7755257" cy="308995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СБЕРБАНК РОССИИ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8074010" y="6069910"/>
            <a:ext cx="979918" cy="319229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0,35</a:t>
            </a:r>
          </a:p>
        </p:txBody>
      </p:sp>
      <p:sp>
        <p:nvSpPr>
          <p:cNvPr id="54" name="Полилиния 53"/>
          <p:cNvSpPr/>
          <p:nvPr/>
        </p:nvSpPr>
        <p:spPr>
          <a:xfrm>
            <a:off x="223097" y="4559677"/>
            <a:ext cx="7732153" cy="325974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Филиал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ФГАОУВПО КФУ</a:t>
            </a: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8074010" y="4559677"/>
            <a:ext cx="964044" cy="33028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0,45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32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209550" y="192605"/>
            <a:ext cx="73580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Индексы – дефляторы для формирования расходной части бюджета города на 2019 – 2021 годы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9550" y="1412776"/>
            <a:ext cx="8640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заработ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ной платы работникам муниципальных бюджетных и автономных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учреждений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1 октября 2019 года на 4,3 %;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1 октября 2020 года на 3,8 %; с 1 октября 2021 года на 4,0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%;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заработной отдельных категорий работников бюджетной сферы (обозначенных в Указах Президента РФ от 07.05.2012г. №597, от 01.06.2012г. №761, от 28.12.2012г. №1688)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1 января 2019 года на 4,3 %;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1 января 2020 года на 3,8%; с 1 января 2021 года на 4,0%;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рост цен на продукты питания, медикаменты заложен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2019 в размере 4,3%,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2020 год – 3,8%, на 2021 год – 4,0%; </a:t>
            </a:r>
            <a:endParaRPr lang="ru-RU" sz="11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коммунальные услуги проиндексированы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1 июля 2019 года на 4,3%,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1 июля 2020 года на 3,8%, с 1 июля 2021 года на 4,0%;</a:t>
            </a:r>
            <a:endParaRPr lang="ru-RU" sz="11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остальные расходы на уровне текущего года. 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214313" y="285728"/>
            <a:ext cx="70008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bg1"/>
                </a:solidFill>
              </a:rPr>
              <a:t>Расходы бюджета города Набережные Челны на 2019 – 2021 годы 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2054" name="TextBox 11"/>
          <p:cNvSpPr txBox="1">
            <a:spLocks noChangeArrowheads="1"/>
          </p:cNvSpPr>
          <p:nvPr/>
        </p:nvSpPr>
        <p:spPr bwMode="auto">
          <a:xfrm>
            <a:off x="428596" y="1285860"/>
            <a:ext cx="37113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Функциональная структура бюджета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98835078"/>
              </p:ext>
            </p:extLst>
          </p:nvPr>
        </p:nvGraphicFramePr>
        <p:xfrm>
          <a:off x="357158" y="1714488"/>
          <a:ext cx="4085612" cy="4115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5026749" y="1285860"/>
            <a:ext cx="354577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Экономическая структура бюджета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389648066"/>
              </p:ext>
            </p:extLst>
          </p:nvPr>
        </p:nvGraphicFramePr>
        <p:xfrm>
          <a:off x="4569619" y="1624414"/>
          <a:ext cx="4394869" cy="4324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1"/>
          <p:cNvSpPr txBox="1">
            <a:spLocks noChangeArrowheads="1"/>
          </p:cNvSpPr>
          <p:nvPr/>
        </p:nvSpPr>
        <p:spPr bwMode="auto">
          <a:xfrm>
            <a:off x="2262207" y="5949280"/>
            <a:ext cx="431958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dirty="0" smtClean="0"/>
              <a:t>٠ в 2019 </a:t>
            </a:r>
            <a:r>
              <a:rPr lang="ru-RU" sz="1400" dirty="0"/>
              <a:t>году - </a:t>
            </a:r>
            <a:r>
              <a:rPr lang="ru-RU" sz="1400" dirty="0" smtClean="0"/>
              <a:t>8</a:t>
            </a:r>
            <a:r>
              <a:rPr lang="ru-RU" sz="1400" dirty="0"/>
              <a:t> млрд. </a:t>
            </a:r>
            <a:r>
              <a:rPr lang="ru-RU" sz="1400" dirty="0" smtClean="0"/>
              <a:t>689 </a:t>
            </a:r>
            <a:r>
              <a:rPr lang="ru-RU" sz="1400" dirty="0"/>
              <a:t>млн. </a:t>
            </a:r>
            <a:r>
              <a:rPr lang="ru-RU" sz="1400" dirty="0" smtClean="0"/>
              <a:t>88 </a:t>
            </a:r>
            <a:r>
              <a:rPr lang="ru-RU" sz="1400" dirty="0"/>
              <a:t>тыс. </a:t>
            </a:r>
            <a:r>
              <a:rPr lang="ru-RU" sz="1400" dirty="0" smtClean="0"/>
              <a:t>590 руб.</a:t>
            </a:r>
          </a:p>
          <a:p>
            <a:r>
              <a:rPr lang="ru-RU" sz="1400" dirty="0" smtClean="0"/>
              <a:t>٠ в 2020 году - 8 млрд. 747 млн. 168 тыс. 490 руб.</a:t>
            </a:r>
          </a:p>
          <a:p>
            <a:r>
              <a:rPr lang="ru-RU" sz="1400" dirty="0" smtClean="0"/>
              <a:t>٠ в 2021 </a:t>
            </a:r>
            <a:r>
              <a:rPr lang="ru-RU" sz="1400" dirty="0"/>
              <a:t>году - </a:t>
            </a:r>
            <a:r>
              <a:rPr lang="ru-RU" sz="1400" dirty="0" smtClean="0"/>
              <a:t>8</a:t>
            </a:r>
            <a:r>
              <a:rPr lang="ru-RU" sz="1400" dirty="0"/>
              <a:t> млрд. </a:t>
            </a:r>
            <a:r>
              <a:rPr lang="ru-RU" sz="1400" dirty="0" smtClean="0"/>
              <a:t>818 </a:t>
            </a:r>
            <a:r>
              <a:rPr lang="ru-RU" sz="1400" dirty="0"/>
              <a:t>млн. </a:t>
            </a:r>
            <a:r>
              <a:rPr lang="ru-RU" sz="1400" dirty="0" smtClean="0"/>
              <a:t>542 </a:t>
            </a:r>
            <a:r>
              <a:rPr lang="ru-RU" sz="1400" dirty="0"/>
              <a:t>тыс. </a:t>
            </a:r>
            <a:r>
              <a:rPr lang="ru-RU" sz="1400" dirty="0" smtClean="0"/>
              <a:t>90 руб.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97372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214313" y="142852"/>
            <a:ext cx="73580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"/>
            <a:r>
              <a:rPr lang="ru-RU" b="1" i="1" dirty="0">
                <a:solidFill>
                  <a:schemeClr val="bg1"/>
                </a:solidFill>
              </a:rPr>
              <a:t>Расходы бюджета  по отраслям экономики </a:t>
            </a:r>
          </a:p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 на  2019 год (тыс.руб.)</a:t>
            </a:r>
            <a:endParaRPr lang="en-US" b="1" i="1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805740"/>
              </p:ext>
            </p:extLst>
          </p:nvPr>
        </p:nvGraphicFramePr>
        <p:xfrm>
          <a:off x="107504" y="1196752"/>
          <a:ext cx="8928991" cy="5196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8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статьи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Прогноз  на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</a:t>
                      </a:r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Субвенция на реализацию государственных полномочий  в сфере организации проведения мероприятий по предупреждению и ликвидации болезней животных, их лечению, защите населения от болезней, общих для человека и  животных 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057,70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ремонт гидротехнических сооружений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230,10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776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адресной социальной поддержки  населения города Набережные Челны (перевозка сады-огороды)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15 000,00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дорожный фонд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40 700,0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Дорожное хозяйство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407,29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и информатика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428,42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Проектно-изыскательские работы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по землеустройству и землепользованию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18 000,00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 "Национальная экономика"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380 828,51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 жилого фонда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267 347,00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9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адресной социальной поддержки  населения города Набережные Челны (банные услуги )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27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«Развитие 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территориального общественного самоуправления города Набережные Челны» (гранты ТОС на благоустройство)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ремонт сетей наружного (уличного) освещения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118 002,10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Озеленение города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118 707,39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содержание мест захоронения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1 010,02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85716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Субвенция на реализацию государственных полномочий по осуществлению государственного контроля и надзора в области долевого строительства многоквартирных домов и (или) иных объектов недвижимости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3 483,4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"Жилищно-коммунальное хозяйство"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516 982,41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87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897</a:t>
                      </a:r>
                      <a:r>
                        <a:rPr lang="ru-RU" sz="140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810,92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05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179512" y="243571"/>
            <a:ext cx="73580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Финансирование социальных расходов г. Набережные Челны</a:t>
            </a:r>
          </a:p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(</a:t>
            </a:r>
            <a:r>
              <a:rPr lang="ru-RU" b="1" i="1" dirty="0" err="1" smtClean="0">
                <a:solidFill>
                  <a:schemeClr val="bg1"/>
                </a:solidFill>
              </a:rPr>
              <a:t>млн.руб</a:t>
            </a:r>
            <a:r>
              <a:rPr lang="ru-RU" b="1" i="1" dirty="0" smtClean="0">
                <a:solidFill>
                  <a:schemeClr val="bg1"/>
                </a:solidFill>
              </a:rPr>
              <a:t>.)</a:t>
            </a:r>
            <a:endParaRPr lang="en-US" b="1" i="1" dirty="0">
              <a:solidFill>
                <a:schemeClr val="bg1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358732"/>
              </p:ext>
            </p:extLst>
          </p:nvPr>
        </p:nvGraphicFramePr>
        <p:xfrm>
          <a:off x="251520" y="1268760"/>
          <a:ext cx="8424936" cy="4968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7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1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5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6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 п/п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статьи расходов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оказание банных услуг льготной категории населения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3,0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46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оказание услуг гражданам пожилого возраста в пансионате для ветеранов труда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3,8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перевозка в сады-огороды льготной категории населения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на  питание детей  в общеобразовательных учреждениях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84,5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адресно-социальная поддержка населения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5,7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компенсация части родительской платы за посещение ДДУ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159,4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6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участие в программе адресной подготовки врачей для медицинских учреждений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2,8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8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на социальные расходы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274,2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00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214313" y="210901"/>
            <a:ext cx="73580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Информация по целевым программам бюджета города Набережные Челны (тыс.руб.)</a:t>
            </a:r>
            <a:endParaRPr lang="en-US" b="1" i="1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325893"/>
              </p:ext>
            </p:extLst>
          </p:nvPr>
        </p:nvGraphicFramePr>
        <p:xfrm>
          <a:off x="107504" y="1196752"/>
          <a:ext cx="8928993" cy="55446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9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8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3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3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39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4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20000"/>
                        <a:lumOff val="80000"/>
                        <a:alpha val="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программы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20000"/>
                        <a:lumOff val="80000"/>
                        <a:alpha val="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Запланировано </a:t>
                      </a:r>
                      <a:b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2019 г.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20000"/>
                        <a:lumOff val="80000"/>
                        <a:alpha val="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Запланировано </a:t>
                      </a:r>
                      <a:b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2020 г.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20000"/>
                        <a:lumOff val="80000"/>
                        <a:alpha val="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Запланировано </a:t>
                      </a:r>
                      <a:b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2021 г.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20000"/>
                        <a:lumOff val="80000"/>
                        <a:alpha val="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9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проведения капитального ремонта общего имущества в многоквартирных домах г. Набережные Челны"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267 347,00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267 347,00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267 347,00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«Развитие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системы образования города Набережные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5 996 472,06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6 035 105,63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6 067 573,90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9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молодежная программа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125 044,45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126 829,31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128 089,69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«Профилактика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наркотизации населения в городе Набережные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«Развитие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физической культуры и спорта в муниципальном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493 575,12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504 255,05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511 999,68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9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«Развитие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культуры в городе Набережные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296 700,84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298 760,69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301 696,21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по улучшению условий и охраны труда в городе Набережные Челны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8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«Профилактика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терроризма и экстремизма, а также минимизация и (или) ликвидация последствий проявлений терроризма и экстремизма на территории муниципального образования город Набережные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12 978,39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12 978,39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12 978,39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9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адресной социальной поддержки населения города Набережные Челны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27 402,81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27 444,77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27 489,58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9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«Реализация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государственной национальной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политики»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2 066,80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2 066,80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2 066,80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99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«Обеспечение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общественного порядка и профилактики правонарушений в муниципальном образовании город Набережные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Челны» 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65 568,07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65 595,48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65 624,88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9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«Реализация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антикоррупционной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политики»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99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в области энергосбережения и повышения энергетической эффективности города Набережные Челны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9 567,34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9 567,34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9 567,34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99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«Поддержка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развитие малого и среднего предпринимательства муниципального образования город Набережные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9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«Поддержка социально ориентированных некоммерческих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организаций»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250,00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9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«Развитие муниципальной службы муниципального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3 809,28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3 809,28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3 809,28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9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«Развитие территориального общественного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самоуправления»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5 500,00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5 500,00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5 500,00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74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«Обеспечение </a:t>
                      </a:r>
                      <a:r>
                        <a:rPr lang="ru-RU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пожарной безопасности в муниципальном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образовании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Набережные Челны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  <a:endParaRPr lang="ru-RU" sz="1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17 439,58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17 515,74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17 596,67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595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расходов в рамках муниципальных программ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7 324 231,75</a:t>
                      </a:r>
                      <a:endParaRPr lang="ru-RU" sz="12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7 377 535,49</a:t>
                      </a:r>
                      <a:endParaRPr lang="ru-RU" sz="1200" b="1" i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7 422 099,43</a:t>
                      </a:r>
                      <a:endParaRPr lang="ru-RU" sz="12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595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в общих расходах, процент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>
                    <a:solidFill>
                      <a:schemeClr val="tx2">
                        <a:lumMod val="40000"/>
                        <a:lumOff val="60000"/>
                        <a:alpha val="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84,3</a:t>
                      </a:r>
                      <a:endParaRPr lang="ru-RU" sz="1200" b="1" i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84,3</a:t>
                      </a:r>
                      <a:endParaRPr lang="ru-RU" sz="12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84,2</a:t>
                      </a:r>
                      <a:endParaRPr lang="ru-RU" sz="12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21" marR="29421" marT="0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50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Свои цвет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6FF"/>
      </a:accent1>
      <a:accent2>
        <a:srgbClr val="FF2A25"/>
      </a:accent2>
      <a:accent3>
        <a:srgbClr val="3CE464"/>
      </a:accent3>
      <a:accent4>
        <a:srgbClr val="CC00CC"/>
      </a:accent4>
      <a:accent5>
        <a:srgbClr val="00CCFF"/>
      </a:accent5>
      <a:accent6>
        <a:srgbClr val="FFFF00"/>
      </a:accent6>
      <a:hlink>
        <a:srgbClr val="0000FF"/>
      </a:hlink>
      <a:folHlink>
        <a:srgbClr val="98009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11005</TotalTime>
  <Words>1153</Words>
  <Application>Microsoft Office PowerPoint</Application>
  <PresentationFormat>Экран (4:3)</PresentationFormat>
  <Paragraphs>295</Paragraphs>
  <Slides>10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Tahoma</vt:lpstr>
      <vt:lpstr>Times New Roman</vt:lpstr>
      <vt:lpstr>Wingdings</vt:lpstr>
      <vt:lpstr>Оформление по умолчанию</vt:lpstr>
      <vt:lpstr>Лист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Tycoon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Файруза Муллагалиевна Ахметзянова</cp:lastModifiedBy>
  <cp:revision>541</cp:revision>
  <cp:lastPrinted>2018-11-12T12:28:36Z</cp:lastPrinted>
  <dcterms:created xsi:type="dcterms:W3CDTF">2006-11-20T06:30:48Z</dcterms:created>
  <dcterms:modified xsi:type="dcterms:W3CDTF">2018-11-12T12:32:23Z</dcterms:modified>
</cp:coreProperties>
</file>