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</p:sldIdLst>
  <p:sldSz cx="6858000" cy="9907588"/>
  <p:notesSz cx="9872663" cy="67976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600" strike="noStrike" u="none">
                <a:solidFill>
                  <a:schemeClr val="dk1"/>
                </a:solidFill>
                <a:uFillTx/>
                <a:latin typeface="Calibri"/>
              </a:rPr>
              <a:t>Для перемещения страницы щёлкните мышью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14D028B-F9C1-4AA1-908D-330D238E9CD3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3279600" y="851040"/>
            <a:ext cx="3312720" cy="2293560"/>
          </a:xfrm>
          <a:prstGeom prst="rect">
            <a:avLst/>
          </a:prstGeom>
          <a:ln w="0">
            <a:noFill/>
          </a:ln>
        </p:spPr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987120" y="3271320"/>
            <a:ext cx="7897680" cy="2676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ldNum" idx="37"/>
          </p:nvPr>
        </p:nvSpPr>
        <p:spPr>
          <a:xfrm>
            <a:off x="5592240" y="6456600"/>
            <a:ext cx="4277880" cy="34056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55B45A9-DE72-451A-9744-1FC706DDFB30}" type="slidenum">
              <a:rPr b="0" lang="ru-RU" sz="1200" strike="noStrike" u="none">
                <a:solidFill>
                  <a:schemeClr val="dk1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ldImg"/>
          </p:nvPr>
        </p:nvSpPr>
        <p:spPr>
          <a:xfrm>
            <a:off x="3279600" y="851040"/>
            <a:ext cx="3312720" cy="2293560"/>
          </a:xfrm>
          <a:prstGeom prst="rect">
            <a:avLst/>
          </a:prstGeom>
          <a:ln w="0">
            <a:noFill/>
          </a:ln>
        </p:spPr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987120" y="3271320"/>
            <a:ext cx="7897680" cy="2676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080" rIns="91080" tIns="45720" bIns="45720" anchor="t">
            <a:noAutofit/>
          </a:bodyPr>
          <a:p>
            <a:pPr marL="216000" indent="-216000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38"/>
          </p:nvPr>
        </p:nvSpPr>
        <p:spPr>
          <a:xfrm>
            <a:off x="5592240" y="6456600"/>
            <a:ext cx="4277880" cy="340560"/>
          </a:xfrm>
          <a:prstGeom prst="rect">
            <a:avLst/>
          </a:prstGeom>
          <a:noFill/>
          <a:ln w="0">
            <a:noFill/>
          </a:ln>
        </p:spPr>
        <p:txBody>
          <a:bodyPr lIns="91080" rIns="9108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trike="noStrike" u="non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13CFC0-A4FD-463F-9848-D47A68FEC724}" type="slidenum">
              <a:rPr b="0" lang="ru-RU" sz="1200" strike="noStrike" u="none">
                <a:solidFill>
                  <a:schemeClr val="dk1"/>
                </a:solidFill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360" y="231768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59E44C-7390-4551-9544-BBB332F3B3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342360" y="2317680"/>
            <a:ext cx="301176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2047"/>
              </a:spcBef>
              <a:buNone/>
            </a:pP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3504960" y="2317680"/>
            <a:ext cx="301176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2047"/>
              </a:spcBef>
              <a:buNone/>
            </a:pP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81370E54-B1AE-4E7B-A4BB-56F44396B78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342360" y="231768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2AF91C5-C251-4654-A175-6882C10368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18F089F-68BC-4576-9F41-C662F6E96F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1696F1F-77F7-4630-9622-2406929B00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42360" y="231768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2047"/>
              </a:spcBef>
              <a:buNone/>
            </a:pP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5D8BD700-F577-44DE-B21A-DD04849E3E9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573667D-BC52-418D-8377-B181939D00F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7B0C0222-C19D-4168-AB6E-8637DD37487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1FD87F42-508A-48AE-A585-4D789DB8BE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C7F325-2F03-4D42-B9EF-A23D1A2A974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5281CA3-4C4A-43E8-8243-F2E43188DCB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360" y="231768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2047"/>
              </a:spcBef>
              <a:buNone/>
            </a:pP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99E1FD3-7741-4AC9-AA2A-7A0DCD302E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A3565DD-80E4-468C-ADF1-18F20EFDF9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360" y="2317680"/>
            <a:ext cx="301176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2047"/>
              </a:spcBef>
              <a:buNone/>
            </a:pP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4960" y="2317680"/>
            <a:ext cx="301176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2047"/>
              </a:spcBef>
              <a:buNone/>
            </a:pP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8DCC2B4-A79F-41D2-B9B9-7FC74AFF6B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34FD5F1-F5A0-4960-9C0D-D9DEB7A645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C8A10FA7-1476-49E9-9E08-D49DEBE3C1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A32C9AE-6A70-4C7A-9FD0-ED2E548598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080" y="1621440"/>
            <a:ext cx="5828760" cy="344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A18E47D-D6A3-454D-B0AD-C2EBBE2D2FC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31804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7196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2915280" y="1426320"/>
            <a:ext cx="3471480" cy="704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71960" y="2972160"/>
            <a:ext cx="2211480" cy="550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28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29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0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E865368-8584-41AF-A661-D282A12E2B0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7196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915280" y="1426320"/>
            <a:ext cx="3471480" cy="704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Вставка рисунка</a:t>
            </a:r>
            <a:endParaRPr b="0" lang="en-US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1960" y="2972160"/>
            <a:ext cx="2211480" cy="550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31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ftr" idx="32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sldNum" idx="33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B9B1CE75-9E4C-482B-98EE-9040A12DF15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240" y="52704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71240" y="2637000"/>
            <a:ext cx="5914800" cy="628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64A32E7-F67F-433D-B965-21D9F4C732B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07520" y="527040"/>
            <a:ext cx="1478520" cy="839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71240" y="527040"/>
            <a:ext cx="4350240" cy="839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D85EE54-1A85-4700-BE2C-2FE406FEFF2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71240" y="52704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71240" y="2637000"/>
            <a:ext cx="5914800" cy="628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D5942A1-7477-4065-896D-96E49D164BC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67640" y="2469600"/>
            <a:ext cx="5914800" cy="412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6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67640" y="6630120"/>
            <a:ext cx="5914800" cy="21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1C30ADD2-E22D-4718-84F4-3D8CAAE2E55F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240" y="52704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71240" y="2637000"/>
            <a:ext cx="2914560" cy="628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471480" y="2637000"/>
            <a:ext cx="2914560" cy="6285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1036D25-1A2B-4AE1-8FA0-13E1A6AED96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71960" y="52704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71960" y="2428560"/>
            <a:ext cx="29008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1960" y="3619080"/>
            <a:ext cx="2900880" cy="532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471480" y="2428560"/>
            <a:ext cx="29152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471480" y="3619080"/>
            <a:ext cx="2915280" cy="532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en-US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CE5248E-D93C-4F07-BEAF-D3E23BE1EAA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240" y="52704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 Light"/>
              </a:rPr>
              <a:t>Образец заголовка</a:t>
            </a:r>
            <a:endParaRPr b="0" lang="en-US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06CA3BB9-5857-458B-97AF-2C06B826568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342720" y="231804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4712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2271600" y="9182520"/>
            <a:ext cx="231444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4843440" y="9182520"/>
            <a:ext cx="1542600" cy="52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F89DF423-563D-4346-A77E-AD08E8A9E55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2600" strike="noStrike" u="none">
                <a:solidFill>
                  <a:schemeClr val="dk1"/>
                </a:solidFill>
                <a:uFillTx/>
                <a:latin typeface="Calibri"/>
              </a:rPr>
              <a:t>Для правки текста заглавия щёлкните мышью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342360" y="2317680"/>
            <a:ext cx="6171840" cy="5745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204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4050" strike="noStrike" u="none">
                <a:solidFill>
                  <a:schemeClr val="dk1"/>
                </a:solidFill>
                <a:uFillTx/>
                <a:latin typeface="Calibri"/>
              </a:rPr>
              <a:t>Для правки структуры щёлкните мышью</a:t>
            </a:r>
            <a:endParaRPr b="0" lang="en-US" sz="40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63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90" strike="noStrike" u="none">
                <a:solidFill>
                  <a:schemeClr val="dk1"/>
                </a:solidFill>
                <a:uFillTx/>
                <a:latin typeface="Calibri"/>
              </a:rPr>
              <a:t>Второй уровень структуры</a:t>
            </a:r>
            <a:endParaRPr b="0" lang="en-US" sz="28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122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 структуры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81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trike="noStrike" u="none">
                <a:solidFill>
                  <a:schemeClr val="dk1"/>
                </a:solidFill>
                <a:uFillTx/>
                <a:latin typeface="Calibri"/>
              </a:rPr>
              <a:t>Четвёртый уровень структуры</a:t>
            </a:r>
            <a:endParaRPr b="0" lang="en-US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0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90" strike="noStrike" u="none">
                <a:solidFill>
                  <a:schemeClr val="dk1"/>
                </a:solidFill>
                <a:uFillTx/>
                <a:latin typeface="Calibri"/>
              </a:rPr>
              <a:t>Пятый уровень структуры</a:t>
            </a:r>
            <a:endParaRPr b="0" lang="en-US" sz="28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40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90" strike="noStrike" u="none">
                <a:solidFill>
                  <a:schemeClr val="dk1"/>
                </a:solidFill>
                <a:uFillTx/>
                <a:latin typeface="Calibri"/>
              </a:rPr>
              <a:t>Шестой уровень структуры</a:t>
            </a:r>
            <a:endParaRPr b="0" lang="en-US" sz="28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40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90" strike="noStrike" u="none">
                <a:solidFill>
                  <a:schemeClr val="dk1"/>
                </a:solidFill>
                <a:uFillTx/>
                <a:latin typeface="Calibri"/>
              </a:rPr>
              <a:t>Седьмой уровень структуры</a:t>
            </a:r>
            <a:endParaRPr b="0" lang="en-US" sz="28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7"/>
          <p:cNvSpPr/>
          <p:nvPr/>
        </p:nvSpPr>
        <p:spPr>
          <a:xfrm>
            <a:off x="720000" y="2520000"/>
            <a:ext cx="522000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lang="ru-RU" sz="2600" strike="noStrike" u="none">
                <a:solidFill>
                  <a:schemeClr val="dk1"/>
                </a:solidFill>
                <a:uFillTx/>
                <a:latin typeface="Arial Black"/>
              </a:rPr>
              <a:t>Строительство ИЖС подрядными организациями по договорам строительного подряда с использованием счетов эскроу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1"/>
          <p:cNvSpPr/>
          <p:nvPr/>
        </p:nvSpPr>
        <p:spPr>
          <a:xfrm>
            <a:off x="720000" y="1061640"/>
            <a:ext cx="5760000" cy="721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/>
            <a:r>
              <a:rPr b="0" lang="ru-RU" sz="2600" strike="noStrike" u="none">
                <a:solidFill>
                  <a:schemeClr val="dk1"/>
                </a:solidFill>
                <a:uFillTx/>
                <a:latin typeface="Arial Black"/>
                <a:ea typeface="Tahoma"/>
              </a:rPr>
              <a:t>Текстовые и графические информационные материалы о возможности применения с 1 марта 2025 г. (Федеральный закон от 22 июля 2024 г. № 186-ФЗ «О строительстве жилых домов по договорам строительного подряда с использованием счетов эскроу») нового механизма расчетов с юридическими лицами и индивидуальными предпринимателями, осуществляющими строительство жилых домов по договорам строительного подряда с использованием счетов эскроу подготовлены  и расположены по ссылке </a:t>
            </a:r>
            <a:r>
              <a:rPr b="0" i="1" lang="ru-RU" sz="2600" strike="noStrike" u="none">
                <a:solidFill>
                  <a:schemeClr val="dk1"/>
                </a:solidFill>
                <a:uFillTx/>
                <a:latin typeface="Arial Black"/>
                <a:ea typeface="Tahoma"/>
              </a:rPr>
              <a:t>https://дом.рф/izhs_s_escrow/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9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6857640" cy="9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6857640" cy="9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9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6857640" cy="9907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5398</TotalTime>
  <Application>LibreOffice/24.8.4.2$Linux_X86_64 LibreOffice_project/480$Build-2</Application>
  <AppVersion>15.0000</AppVersion>
  <Words>170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2021-01-15T08:39:23Z</dcterms:created>
  <dc:creator>Регина Гардисламова Алмазовна</dc:creator>
  <dc:description/>
  <dc:language>ru-RU</dc:language>
  <cp:lastModifiedBy/>
  <cp:lastPrinted>2023-08-21T10:25:34Z</cp:lastPrinted>
  <dcterms:modified xsi:type="dcterms:W3CDTF">2025-10-14T14:39:54Z</dcterms:modified>
  <cp:revision>441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Лист A4 (210x297 мм)</vt:lpwstr>
  </property>
  <property fmtid="{D5CDD505-2E9C-101B-9397-08002B2CF9AE}" pid="4" name="Slides">
    <vt:i4>4</vt:i4>
  </property>
</Properties>
</file>