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5157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29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106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7724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604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121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523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9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376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46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7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92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32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91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62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28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A420FBC-B7E9-41F4-9469-C48082B48B7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BB830DC-CE98-4117-A84B-42C2185A04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6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5%D0%BB%D0%B0%D1%8F_(%D0%BF%D1%80%D0%B8%D1%82%D0%BE%D0%BA_%D0%9A%D0%B0%D0%BC%D1%8B)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ru.wikipedia.org/wiki/1979_%D0%B3%D0%BE%D0%B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1987_%D0%B3%D0%BE%D0%B4" TargetMode="External"/><Relationship Id="rId5" Type="http://schemas.openxmlformats.org/officeDocument/2006/relationships/hyperlink" Target="https://ru.wikipedia.org/wiki/%D0%98%D0%B6_(%D0%BF%D1%80%D0%B8%D1%82%D0%BE%D0%BA_%D0%9A%D0%B0%D0%BC%D1%8B)" TargetMode="External"/><Relationship Id="rId4" Type="http://schemas.openxmlformats.org/officeDocument/2006/relationships/hyperlink" Target="https://ru.wikipedia.org/wiki/%D0%98%D0%BA_(%D0%BF%D1%80%D0%B8%D1%82%D0%BE%D0%BA_%D0%9A%D0%B0%D0%BC%D1%8B)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1980-%D0%B5" TargetMode="External"/><Relationship Id="rId2" Type="http://schemas.openxmlformats.org/officeDocument/2006/relationships/hyperlink" Target="https://ru.wikipedia.org/wiki/1990_%D0%B3%D0%BE%D0%B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2002_%D0%B3%D0%BE%D0%B4" TargetMode="External"/><Relationship Id="rId2" Type="http://schemas.openxmlformats.org/officeDocument/2006/relationships/hyperlink" Target="https://ru.wikipedia.org/wiki/2001_%D0%B3%D0%BE%D0%B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0%D1%88%D0%BA%D0%BE%D1%80%D1%82%D0%BE%D1%81%D1%82%D0%B0%D0%BD" TargetMode="External"/><Relationship Id="rId2" Type="http://schemas.openxmlformats.org/officeDocument/2006/relationships/hyperlink" Target="https://ru.wikipedia.org/wiki/%D0%A3%D0%B4%D0%BC%D1%83%D1%80%D1%82%D0%B8%D1%8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ru.wikipedia.org/wiki/%D0%9F%D0%B5%D1%80%D0%BC%D1%81%D0%BA%D0%B8%D0%B9_%D0%BA%D1%80%D0%B0%D0%B9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Покорение </a:t>
            </a:r>
            <a:r>
              <a:rPr lang="ru-RU" dirty="0" err="1" smtClean="0"/>
              <a:t>камы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949193" y="3407396"/>
            <a:ext cx="9755187" cy="550333"/>
          </a:xfrm>
        </p:spPr>
        <p:txBody>
          <a:bodyPr/>
          <a:lstStyle/>
          <a:p>
            <a:r>
              <a:rPr lang="ru-RU" dirty="0" smtClean="0"/>
              <a:t>К 60-ти </a:t>
            </a:r>
            <a:r>
              <a:rPr lang="ru-RU" dirty="0" err="1" smtClean="0"/>
              <a:t>летию</a:t>
            </a:r>
            <a:endParaRPr lang="ru-RU" dirty="0"/>
          </a:p>
          <a:p>
            <a:r>
              <a:rPr lang="ru-RU" dirty="0" smtClean="0"/>
              <a:t>строительства нижнекамской </a:t>
            </a:r>
            <a:r>
              <a:rPr lang="ru-RU" dirty="0" err="1" smtClean="0"/>
              <a:t>гэс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28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500" y="685800"/>
            <a:ext cx="4873095" cy="40081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597" y="938349"/>
            <a:ext cx="8510450" cy="463731"/>
          </a:xfrm>
        </p:spPr>
        <p:txBody>
          <a:bodyPr>
            <a:normAutofit fontScale="90000"/>
          </a:bodyPr>
          <a:lstStyle/>
          <a:p>
            <a:r>
              <a:rPr lang="ru-RU" dirty="0"/>
              <a:t>История строительства Нижнекамской ГЭС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9006" y="1297578"/>
            <a:ext cx="6305005" cy="407700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Строительство Нижнекамского </a:t>
            </a:r>
            <a:r>
              <a:rPr lang="ru-RU" dirty="0" err="1"/>
              <a:t>ГЭСа</a:t>
            </a:r>
            <a:r>
              <a:rPr lang="ru-RU" dirty="0"/>
              <a:t> было начато в 1963 году. В архиве хранятся много фотодокументов по перекрытию Камы. В УС «</a:t>
            </a:r>
            <a:r>
              <a:rPr lang="ru-RU" dirty="0" err="1"/>
              <a:t>Камгэсэнергостой</a:t>
            </a:r>
            <a:r>
              <a:rPr lang="ru-RU" dirty="0"/>
              <a:t>» был создан штаб по перекрытию Камы в составе 15-ти человек во главе с главным инженером В.А. </a:t>
            </a:r>
            <a:r>
              <a:rPr lang="ru-RU" dirty="0" err="1"/>
              <a:t>Альфишем</a:t>
            </a:r>
            <a:r>
              <a:rPr lang="ru-RU" dirty="0"/>
              <a:t>. За подготовительный период, длившийся 2 месяца, был заготовлен весь материал, необходимый для перекрытия на специальных площадках, 30 октября 1978 года в 18 часов подписан акт о прекращении судоходства на реке Кама судам Министерства речного флота СССР. Перекрытие начато 30 октября 1978 года  в 20.00 часов одновременно с обоих берегов. В работе участвовали 25 самосвалов, в основном </a:t>
            </a:r>
            <a:r>
              <a:rPr lang="ru-RU" dirty="0" err="1"/>
              <a:t>КРАЗы</a:t>
            </a:r>
            <a:r>
              <a:rPr lang="ru-RU" dirty="0"/>
              <a:t> и </a:t>
            </a:r>
            <a:r>
              <a:rPr lang="ru-RU" dirty="0" err="1"/>
              <a:t>БЕЛАЗы</a:t>
            </a:r>
            <a:r>
              <a:rPr lang="ru-RU" dirty="0"/>
              <a:t>, 10 экскаваторов. Процесс длился  52 часа. Госкомиссия в акте приемки отметила, что перекрытие Камы в створе Нижнекамского гидроузла прошло на высоком уровне.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56173" y="4728255"/>
            <a:ext cx="5080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 ноября 1978 Кама перекрыта каменным банкетом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656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6498" y="217178"/>
            <a:ext cx="5227319" cy="534759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В </a:t>
            </a:r>
            <a:r>
              <a:rPr lang="ru-RU" dirty="0">
                <a:hlinkClick r:id="rId2" tooltip="1979 год"/>
              </a:rPr>
              <a:t>1979 году</a:t>
            </a:r>
            <a:r>
              <a:rPr lang="ru-RU" dirty="0"/>
              <a:t> был пущен первый гидроагрегат, водохранилище было заполнено до отметки 62 метра (минимальный уровень, при котором энергетическое оборудование способно работать, а суда могут проходить через шлюз). Было затоплено 78 тысяч гектаров земель в пойме Камы и её притоков </a:t>
            </a:r>
            <a:r>
              <a:rPr lang="ru-RU" dirty="0">
                <a:hlinkClick r:id="rId3" tooltip="Белая (приток Камы)"/>
              </a:rPr>
              <a:t>Белая</a:t>
            </a:r>
            <a:r>
              <a:rPr lang="ru-RU" dirty="0"/>
              <a:t>, </a:t>
            </a:r>
            <a:r>
              <a:rPr lang="ru-RU" dirty="0">
                <a:hlinkClick r:id="rId4" tooltip="Ик (приток Камы)"/>
              </a:rPr>
              <a:t>Ик</a:t>
            </a:r>
            <a:r>
              <a:rPr lang="ru-RU" dirty="0"/>
              <a:t>, </a:t>
            </a:r>
            <a:r>
              <a:rPr lang="ru-RU" dirty="0" err="1">
                <a:hlinkClick r:id="rId5" tooltip="Иж (приток Камы)"/>
              </a:rPr>
              <a:t>Иж</a:t>
            </a:r>
            <a:r>
              <a:rPr lang="ru-RU" dirty="0"/>
              <a:t>, всего же под водохранилище отведено 173 тысячи гектаров— на территории Татарстана (91,4 тысячи гектаров), Башкортостана, Удмуртии, и небольшой участок в Пермской области. Предварительно на площадях, подлежащих затоплению, были выполнены подготовительные работы: их очистили от лесов, переселили местных жителей (6165 дворов) в безопасные места, построив для них новое жилье, снесли все строения, а дороги, линии электроснабжения и связи перенесли. В </a:t>
            </a:r>
            <a:r>
              <a:rPr lang="ru-RU" dirty="0">
                <a:hlinkClick r:id="rId6" tooltip="1987 год"/>
              </a:rPr>
              <a:t>1987 году</a:t>
            </a:r>
            <a:r>
              <a:rPr lang="ru-RU" dirty="0"/>
              <a:t> запустили последний, 16-й агрегат ГЭС.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817" y="600355"/>
            <a:ext cx="5970305" cy="32836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3817" y="4082534"/>
            <a:ext cx="6101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25 окт. последняя баржа прошла по старому руслу р. Камы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7612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82880"/>
            <a:ext cx="5270863" cy="519170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торжественное </a:t>
            </a:r>
            <a:r>
              <a:rPr lang="ru-RU" dirty="0"/>
              <a:t>открытие мостового перехода состоялось 6 ноября 1982 года. Выйти на проектную мощность станции с заполнением водохранилища до </a:t>
            </a:r>
            <a:r>
              <a:rPr lang="ru-RU" dirty="0"/>
              <a:t> </a:t>
            </a:r>
            <a:r>
              <a:rPr lang="ru-RU" dirty="0" smtClean="0"/>
              <a:t>отметки </a:t>
            </a:r>
            <a:r>
              <a:rPr lang="ru-RU" dirty="0"/>
              <a:t>68 метров планировалось в </a:t>
            </a:r>
            <a:r>
              <a:rPr lang="ru-RU" dirty="0">
                <a:hlinkClick r:id="rId2" tooltip="1990 год"/>
              </a:rPr>
              <a:t>1990 году</a:t>
            </a:r>
            <a:r>
              <a:rPr lang="ru-RU" dirty="0"/>
              <a:t>. Однако строительство ГЭС привело к массовым протестам экологических организаций, пользовавшихся в конце </a:t>
            </a:r>
            <a:r>
              <a:rPr lang="ru-RU" dirty="0">
                <a:hlinkClick r:id="rId3" tooltip="1980-е"/>
              </a:rPr>
              <a:t>1980-х</a:t>
            </a:r>
            <a:r>
              <a:rPr lang="ru-RU" dirty="0"/>
              <a:t>гг. значительной общественной поддержкой. В итоге в апреле </a:t>
            </a:r>
            <a:r>
              <a:rPr lang="ru-RU" u="sng" dirty="0">
                <a:hlinkClick r:id="rId2"/>
              </a:rPr>
              <a:t>1990 года</a:t>
            </a:r>
            <a:r>
              <a:rPr lang="ru-RU" dirty="0"/>
              <a:t> Верховный Совет Татарстана, а в сентябре того же года и Верховный Совет Башкортостана были вынуждены принять решение о сохранении уровня водохранилища на отметке 62  метра.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904" y="255795"/>
            <a:ext cx="5516956" cy="41032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32904" y="4359031"/>
            <a:ext cx="5621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25 </a:t>
            </a:r>
            <a:r>
              <a:rPr lang="ru-RU" dirty="0" smtClean="0"/>
              <a:t>октября 1978г. </a:t>
            </a:r>
            <a:r>
              <a:rPr lang="ru-RU" dirty="0" smtClean="0"/>
              <a:t>митинг перед затоплением котлована ГЭС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4220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87384"/>
            <a:ext cx="4443549" cy="5087202"/>
          </a:xfrm>
        </p:spPr>
        <p:txBody>
          <a:bodyPr/>
          <a:lstStyle/>
          <a:p>
            <a:pPr algn="just"/>
            <a:r>
              <a:rPr lang="ru-RU" dirty="0"/>
              <a:t>В </a:t>
            </a:r>
            <a:r>
              <a:rPr lang="ru-RU" dirty="0">
                <a:hlinkClick r:id="rId2" tooltip="2001 год"/>
              </a:rPr>
              <a:t>2001 году</a:t>
            </a:r>
            <a:r>
              <a:rPr lang="ru-RU" dirty="0"/>
              <a:t> </a:t>
            </a:r>
            <a:r>
              <a:rPr lang="ru-RU" dirty="0" smtClean="0"/>
              <a:t>правительства </a:t>
            </a:r>
            <a:r>
              <a:rPr lang="ru-RU" dirty="0"/>
              <a:t>Татарстана, Башкортостана, в </a:t>
            </a:r>
            <a:r>
              <a:rPr lang="ru-RU" dirty="0">
                <a:hlinkClick r:id="rId3" tooltip="2002 год"/>
              </a:rPr>
              <a:t>2002 году</a:t>
            </a:r>
            <a:r>
              <a:rPr lang="ru-RU" dirty="0"/>
              <a:t> к ним присоединилось и руководство Удмуртии, подписали соглашение о повышении отметки Нижнекамского водохранилища до 63,3-63,5 метра и эксплуатации в таком режиме до 2010 года. В 2010 год уровень воды вновь понижен до 62,0 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842" y="287384"/>
            <a:ext cx="5126923" cy="32417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40599" y="3714597"/>
            <a:ext cx="5668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Генеральный директор </a:t>
            </a:r>
            <a:r>
              <a:rPr lang="ru-RU" dirty="0" err="1" smtClean="0"/>
              <a:t>Камгэсэнэргострой</a:t>
            </a:r>
            <a:endParaRPr lang="ru-RU" dirty="0"/>
          </a:p>
          <a:p>
            <a:r>
              <a:rPr lang="ru-RU" dirty="0" smtClean="0"/>
              <a:t>Е. Н. </a:t>
            </a:r>
            <a:r>
              <a:rPr lang="ru-RU" dirty="0" err="1" smtClean="0"/>
              <a:t>Батенчук</a:t>
            </a:r>
            <a:r>
              <a:rPr lang="ru-RU" dirty="0" smtClean="0"/>
              <a:t> </a:t>
            </a:r>
            <a:r>
              <a:rPr lang="ru-RU" dirty="0" smtClean="0"/>
              <a:t>проводит производственное совещание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2621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863045" cy="576943"/>
          </a:xfrm>
        </p:spPr>
        <p:txBody>
          <a:bodyPr>
            <a:noAutofit/>
          </a:bodyPr>
          <a:lstStyle/>
          <a:p>
            <a:r>
              <a:rPr lang="ru-RU" sz="4000" dirty="0" smtClean="0"/>
              <a:t>Проблемы подъёма уровня водохранилища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1" y="1550126"/>
            <a:ext cx="5863045" cy="382445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Работа водохранилища на промежуточных отметках вызывает ряд проблем, как экономических, так и экологических. ГЭС не развивает проектной мощности и выработки, затруднено судоходство, сооружения инженерной защиты работают в непроектном режиме, что вызывает их разрушение. Водохранилище активно «цветёт». Сегодня площадь мелководий (где глубина водоёма составляет меньше двух метров) достигает пятидесяти процентов, хотя по санитарным нормам не должна превышать двадцати.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93" y="566055"/>
            <a:ext cx="4756376" cy="38169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96893" y="4585454"/>
            <a:ext cx="4922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25 </a:t>
            </a:r>
            <a:r>
              <a:rPr lang="ru-RU" dirty="0" smtClean="0"/>
              <a:t>октября 1978г. </a:t>
            </a:r>
            <a:r>
              <a:rPr lang="ru-RU" dirty="0"/>
              <a:t>Вода подошла к сооружениям здания ГЭС</a:t>
            </a:r>
          </a:p>
        </p:txBody>
      </p:sp>
    </p:spTree>
    <p:extLst>
      <p:ext uri="{BB962C8B-B14F-4D97-AF65-F5344CB8AC3E}">
        <p14:creationId xmlns:p14="http://schemas.microsoft.com/office/powerpoint/2010/main" val="19230845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09006"/>
            <a:ext cx="5175069" cy="516557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Подъём уровня водохранилища до проектной отметки приведёт к затоплению в Татарстане 43 тыс. га сельхозугодий (0,9 %), в Удмуртии — 13 тыс. га (0,6 %), Башкортостане — 15 тыс. га (0,2 %), в Пермском крае количество земель в зоне затопления незначительно. С другой стороны, земли в зоне затопления в значительной степени были выведены из </a:t>
            </a:r>
            <a:r>
              <a:rPr lang="ru-RU" dirty="0" err="1"/>
              <a:t>сельхозоборота</a:t>
            </a:r>
            <a:r>
              <a:rPr lang="ru-RU" dirty="0"/>
              <a:t> и списаны еще 20 лет назад и их потенциал давно утрачен — площади заросли кустарником и заболотились. Предстоит переселить жителей 4149 дворов, в том числе в Татарстане — 2672 дворов, Удмуртии — 1068, Башкортостане — 399 дворов, в Пермском крае — жителей 10 дворов. Ориентировочная стоимость завершения строительства гидроузла составляет 42 млрд руб.. Подъём уровня водохранилища активно лоббируется властями Татарстана, однако встречает сопротивление властей </a:t>
            </a:r>
            <a:r>
              <a:rPr lang="ru-RU" dirty="0">
                <a:hlinkClick r:id="rId2" tooltip="Удмуртия"/>
              </a:rPr>
              <a:t>Удмуртии</a:t>
            </a:r>
            <a:r>
              <a:rPr lang="ru-RU" dirty="0"/>
              <a:t>, </a:t>
            </a:r>
            <a:r>
              <a:rPr lang="ru-RU" dirty="0">
                <a:hlinkClick r:id="rId3" tooltip="Башкортостан"/>
              </a:rPr>
              <a:t>Башкортостана</a:t>
            </a:r>
            <a:r>
              <a:rPr lang="ru-RU" dirty="0"/>
              <a:t> и </a:t>
            </a:r>
            <a:r>
              <a:rPr lang="ru-RU" dirty="0">
                <a:hlinkClick r:id="rId4" tooltip="Пермский край"/>
              </a:rPr>
              <a:t>Пермского края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90" y="209006"/>
            <a:ext cx="4714269" cy="43794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9489" y="4588440"/>
            <a:ext cx="4714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1976г. </a:t>
            </a:r>
            <a:r>
              <a:rPr lang="ru-RU" dirty="0"/>
              <a:t>Бригада Краснова </a:t>
            </a:r>
            <a:r>
              <a:rPr lang="ru-RU" dirty="0" smtClean="0"/>
              <a:t>В.А. </a:t>
            </a:r>
            <a:r>
              <a:rPr lang="ru-RU" dirty="0"/>
              <a:t>монтирует арматуры на судоходных сооружениях</a:t>
            </a:r>
          </a:p>
        </p:txBody>
      </p:sp>
    </p:spTree>
    <p:extLst>
      <p:ext uri="{BB962C8B-B14F-4D97-AF65-F5344CB8AC3E}">
        <p14:creationId xmlns:p14="http://schemas.microsoft.com/office/powerpoint/2010/main" val="1660593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1" y="374470"/>
            <a:ext cx="5227320" cy="5000116"/>
          </a:xfrm>
        </p:spPr>
        <p:txBody>
          <a:bodyPr/>
          <a:lstStyle/>
          <a:p>
            <a:pPr algn="just"/>
            <a:r>
              <a:rPr lang="ru-RU" dirty="0"/>
              <a:t>Нижнекамская ГЭС –  очень  сложное гидросооружение. Первые гидроагрегаты  включены в Единую энергосистему в декабре 1979 года. Заполнение водохранилища и пуск агрегатов был осуществлен в 1979 году с отметкой 62,0 м. Имеются водосливная плотина и судоходный шлюз.  По гидроузлу  проходят  железнодорожные и автомобильные мостовые переходы. Торжественное открытие мостового перехода состоялось 6 ноября 1982 года.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86" y="374469"/>
            <a:ext cx="5284468" cy="41714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49886" y="4545896"/>
            <a:ext cx="5284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1976г. </a:t>
            </a:r>
            <a:r>
              <a:rPr lang="ru-RU" dirty="0"/>
              <a:t>М</a:t>
            </a:r>
            <a:r>
              <a:rPr lang="ru-RU" dirty="0" smtClean="0"/>
              <a:t>итинг </a:t>
            </a:r>
            <a:r>
              <a:rPr lang="ru-RU" dirty="0"/>
              <a:t>в котловане ГЭС </a:t>
            </a:r>
            <a:r>
              <a:rPr lang="ru-RU" dirty="0" smtClean="0"/>
              <a:t>укладка 1 млн. </a:t>
            </a:r>
            <a:r>
              <a:rPr lang="ru-RU" dirty="0"/>
              <a:t>кубометров бетона</a:t>
            </a:r>
          </a:p>
        </p:txBody>
      </p:sp>
    </p:spTree>
    <p:extLst>
      <p:ext uri="{BB962C8B-B14F-4D97-AF65-F5344CB8AC3E}">
        <p14:creationId xmlns:p14="http://schemas.microsoft.com/office/powerpoint/2010/main" val="1773336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80</TotalTime>
  <Words>534</Words>
  <Application>Microsoft Office PowerPoint</Application>
  <PresentationFormat>Широкоэкранный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Impact</vt:lpstr>
      <vt:lpstr>Главное мероприятие</vt:lpstr>
      <vt:lpstr>Покорение камы</vt:lpstr>
      <vt:lpstr>История строительства Нижнекамской ГЭС </vt:lpstr>
      <vt:lpstr>Презентация PowerPoint</vt:lpstr>
      <vt:lpstr>Презентация PowerPoint</vt:lpstr>
      <vt:lpstr>Презентация PowerPoint</vt:lpstr>
      <vt:lpstr>Проблемы подъёма уровня водохранилища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Покорение камы</dc:title>
  <dc:creator>Игорь Скляров Ильич</dc:creator>
  <cp:lastModifiedBy>Игорь Скляров Ильич</cp:lastModifiedBy>
  <cp:revision>10</cp:revision>
  <dcterms:created xsi:type="dcterms:W3CDTF">2023-09-15T13:36:01Z</dcterms:created>
  <dcterms:modified xsi:type="dcterms:W3CDTF">2023-09-25T05:24:55Z</dcterms:modified>
</cp:coreProperties>
</file>