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7"/>
  </p:notesMasterIdLst>
  <p:sldIdLst>
    <p:sldId id="318" r:id="rId3"/>
    <p:sldId id="358" r:id="rId4"/>
    <p:sldId id="359" r:id="rId5"/>
    <p:sldId id="357" r:id="rId6"/>
  </p:sldIdLst>
  <p:sldSz cx="9144000" cy="6858000" type="screen4x3"/>
  <p:notesSz cx="6858000" cy="9926638"/>
  <p:defaultTextStyle>
    <a:defPPr>
      <a:defRPr lang="ru-RU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1F5"/>
    <a:srgbClr val="5082BE"/>
    <a:srgbClr val="339966"/>
    <a:srgbClr val="339933"/>
    <a:srgbClr val="00FFCC"/>
    <a:srgbClr val="D60093"/>
    <a:srgbClr val="BC0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3" autoAdjust="0"/>
    <p:restoredTop sz="94660"/>
  </p:normalViewPr>
  <p:slideViewPr>
    <p:cSldViewPr>
      <p:cViewPr varScale="1">
        <p:scale>
          <a:sx n="87" d="100"/>
          <a:sy n="87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che-gorfu-fo\WORK\GOSDOH\&#1050;&#1086;&#1087;&#1080;&#1103;%201%20&#1087;&#1086;&#1083;&#1091;&#1075;&#1086;&#1076;&#1080;&#1077;%202019%20&#1075;&#1086;&#1076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che-gorfu-fo\WORK\GOSDOH\&#1050;&#1086;&#1087;&#1080;&#1103;%201%20&#1087;&#1086;&#1083;&#1091;&#1075;&#1086;&#1076;&#1080;&#1077;%202019%20&#1075;&#1086;&#1076;&#1072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мес. 2019г. </a:t>
            </a:r>
          </a:p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4 550 млн. руб. </a:t>
            </a:r>
            <a:endParaRPr lang="ru-RU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2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97155334632322521"/>
          <c:h val="0.973054691454036"/>
        </c:manualLayout>
      </c:layout>
      <c:pie3DChart>
        <c:varyColors val="1"/>
        <c:ser>
          <c:idx val="0"/>
          <c:order val="0"/>
          <c:tx>
            <c:strRef>
              <c:f>Лист1!$H$4</c:f>
              <c:strCache>
                <c:ptCount val="1"/>
                <c:pt idx="0">
                  <c:v>I полугодие 2018г.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 prstMaterial="softEdge">
              <a:bevelT w="228600" h="88900"/>
              <a:bevelB w="44450" h="82550"/>
            </a:sp3d>
          </c:spPr>
          <c:explosion val="10"/>
          <c:dPt>
            <c:idx val="0"/>
            <c:bubble3D val="0"/>
            <c:explosion val="13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 prstMaterial="softEdge"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845-4F57-B703-2D8BE2865F08}"/>
              </c:ext>
            </c:extLst>
          </c:dPt>
          <c:dPt>
            <c:idx val="1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 prstMaterial="softEdge"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845-4F57-B703-2D8BE2865F08}"/>
              </c:ext>
            </c:extLst>
          </c:dPt>
          <c:dLbls>
            <c:dLbl>
              <c:idx val="0"/>
              <c:layout>
                <c:manualLayout>
                  <c:x val="-0.66501646051827112"/>
                  <c:y val="-0.179064760412059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2 217 млн. руб.</a:t>
                    </a:r>
                    <a:r>
                      <a:rPr lang="ru-RU" sz="1800" i="0" baseline="0" dirty="0" smtClean="0"/>
                      <a:t>; </a:t>
                    </a:r>
                    <a:r>
                      <a:rPr lang="ru-RU" sz="2000" i="0" baseline="0" dirty="0" smtClean="0"/>
                      <a:t>48,7%</a:t>
                    </a:r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E845-4F57-B703-2D8BE2865F08}"/>
                </c:ext>
              </c:extLst>
            </c:dLbl>
            <c:dLbl>
              <c:idx val="1"/>
              <c:layout>
                <c:manualLayout>
                  <c:x val="0.57454521939519354"/>
                  <c:y val="0.151320348304924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baseline="0" dirty="0" smtClean="0"/>
                      <a:t>2 333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baseline="0" dirty="0" smtClean="0"/>
                      <a:t>млн. руб.; </a:t>
                    </a:r>
                    <a:r>
                      <a:rPr lang="ru-RU" sz="2000" i="0" baseline="0" dirty="0" smtClean="0"/>
                      <a:t>51,3%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8557541268870809"/>
                      <c:h val="0.227857512600306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845-4F57-B703-2D8BE2865F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Лист1!$I$3:$J$3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Лист1!$I$4:$J$4</c:f>
              <c:numCache>
                <c:formatCode>#,##0</c:formatCode>
                <c:ptCount val="2"/>
                <c:pt idx="0">
                  <c:v>2297</c:v>
                </c:pt>
                <c:pt idx="1">
                  <c:v>2099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845-4F57-B703-2D8BE2865F08}"/>
            </c:ext>
          </c:extLst>
        </c:ser>
        <c:ser>
          <c:idx val="1"/>
          <c:order val="1"/>
          <c:tx>
            <c:strRef>
              <c:f>Лист1!$H$5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E845-4F57-B703-2D8BE2865F0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E845-4F57-B703-2D8BE2865F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Лист1!$I$3:$J$3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Лист1!$I$5:$J$5</c:f>
              <c:numCache>
                <c:formatCode>0%</c:formatCode>
                <c:ptCount val="2"/>
                <c:pt idx="0">
                  <c:v>0.52252047315741579</c:v>
                </c:pt>
                <c:pt idx="1">
                  <c:v>0.47747952684258416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E845-4F57-B703-2D8BE2865F0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9.5173893832654261E-2"/>
          <c:y val="0.77839923650458587"/>
          <c:w val="0.83037324556530745"/>
          <c:h val="0.172165161725325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мес. 2020г.  </a:t>
            </a:r>
          </a:p>
          <a:p>
            <a:pPr>
              <a:defRPr sz="1800" b="1" i="0" u="none" strike="noStrike" kern="1200" spc="100" baseline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ru-RU" sz="1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5 128 млн. руб.</a:t>
            </a:r>
            <a:endParaRPr lang="ru-RU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2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18380716318858E-4"/>
          <c:w val="1"/>
          <c:h val="0.96465814143256112"/>
        </c:manualLayout>
      </c:layout>
      <c:pie3DChart>
        <c:varyColors val="1"/>
        <c:ser>
          <c:idx val="0"/>
          <c:order val="0"/>
          <c:tx>
            <c:strRef>
              <c:f>Лист1!$H$8</c:f>
              <c:strCache>
                <c:ptCount val="1"/>
                <c:pt idx="0">
                  <c:v>I полугодие 2019г.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228600" h="88900"/>
              <a:bevelB w="44450" h="82550"/>
            </a:sp3d>
          </c:spPr>
          <c:explosion val="19"/>
          <c:dPt>
            <c:idx val="0"/>
            <c:bubble3D val="0"/>
            <c:explosion val="22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7F0-4F66-A80B-BF3310EEA2AC}"/>
              </c:ext>
            </c:extLst>
          </c:dPt>
          <c:dPt>
            <c:idx val="1"/>
            <c:bubble3D val="0"/>
            <c:explosion val="0"/>
            <c:spPr>
              <a:solidFill>
                <a:srgbClr val="33996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2286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7F0-4F66-A80B-BF3310EEA2AC}"/>
              </c:ext>
            </c:extLst>
          </c:dPt>
          <c:dLbls>
            <c:dLbl>
              <c:idx val="0"/>
              <c:layout>
                <c:manualLayout>
                  <c:x val="-0.59659179886132296"/>
                  <c:y val="-0.1553319199737638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3 056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млн. руб.</a:t>
                    </a:r>
                    <a:r>
                      <a:rPr lang="ru-RU" sz="1800" i="0" baseline="0" dirty="0" smtClean="0"/>
                      <a:t>; </a:t>
                    </a:r>
                    <a:r>
                      <a:rPr lang="ru-RU" sz="2000" i="0" baseline="0" dirty="0" smtClean="0"/>
                      <a:t>59,6%</a:t>
                    </a:r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07F0-4F66-A80B-BF3310EEA2AC}"/>
                </c:ext>
              </c:extLst>
            </c:dLbl>
            <c:dLbl>
              <c:idx val="1"/>
              <c:layout>
                <c:manualLayout>
                  <c:x val="0.66032715814938869"/>
                  <c:y val="0.126565834036767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2 072</a:t>
                    </a:r>
                  </a:p>
                  <a:p>
                    <a:pPr>
                      <a:defRPr sz="18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800" i="0" dirty="0" smtClean="0"/>
                      <a:t>млн. руб.</a:t>
                    </a:r>
                    <a:r>
                      <a:rPr lang="ru-RU" sz="1800" i="0" baseline="0" dirty="0" smtClean="0"/>
                      <a:t>;    </a:t>
                    </a:r>
                    <a:r>
                      <a:rPr lang="ru-RU" sz="2000" i="0" baseline="0" dirty="0" smtClean="0"/>
                      <a:t>40,4%</a:t>
                    </a:r>
                    <a:endParaRPr lang="ru-RU" sz="1800" i="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781216868836141"/>
                      <c:h val="0.306288610162062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7F0-4F66-A80B-BF3310EEA2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1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Лист1!$I$7:$J$7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Лист1!$I$8:$J$8</c:f>
              <c:numCache>
                <c:formatCode>#,##0</c:formatCode>
                <c:ptCount val="2"/>
                <c:pt idx="0">
                  <c:v>2333</c:v>
                </c:pt>
                <c:pt idx="1">
                  <c:v>2217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7F0-4F66-A80B-BF3310EEA2AC}"/>
            </c:ext>
          </c:extLst>
        </c:ser>
        <c:ser>
          <c:idx val="1"/>
          <c:order val="1"/>
          <c:tx>
            <c:strRef>
              <c:f>Лист1!$H$9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7F0-4F66-A80B-BF3310EEA2A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07F0-4F66-A80B-BF3310EEA2A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Лист1!$I$7:$J$7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Лист1!$I$9:$J$9</c:f>
              <c:numCache>
                <c:formatCode>0%</c:formatCode>
                <c:ptCount val="2"/>
                <c:pt idx="0">
                  <c:v>0.51274725274725275</c:v>
                </c:pt>
                <c:pt idx="1">
                  <c:v>0.48725274725274725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07F0-4F66-A80B-BF3310EEA2A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24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962831290350456E-3"/>
          <c:y val="3.8517498873792813E-2"/>
          <c:w val="0.57174535213086486"/>
          <c:h val="0.86914863679555587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190500" h="88900"/>
              <a:bevelB w="44450" h="82550"/>
            </a:sp3d>
          </c:spPr>
          <c:dPt>
            <c:idx val="0"/>
            <c:bubble3D val="0"/>
            <c:explosion val="15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5E8-481C-B2E5-823A3B534950}"/>
              </c:ext>
            </c:extLst>
          </c:dPt>
          <c:dPt>
            <c:idx val="1"/>
            <c:bubble3D val="0"/>
            <c:explosion val="25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5E8-481C-B2E5-823A3B534950}"/>
              </c:ext>
            </c:extLst>
          </c:dPt>
          <c:dPt>
            <c:idx val="2"/>
            <c:bubble3D val="0"/>
            <c:explosion val="25"/>
            <c:spPr>
              <a:solidFill>
                <a:srgbClr val="78657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5E8-481C-B2E5-823A3B534950}"/>
              </c:ext>
            </c:extLst>
          </c:dPt>
          <c:dPt>
            <c:idx val="3"/>
            <c:bubble3D val="0"/>
            <c:explosion val="25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5E8-481C-B2E5-823A3B534950}"/>
              </c:ext>
            </c:extLst>
          </c:dPt>
          <c:dPt>
            <c:idx val="4"/>
            <c:bubble3D val="0"/>
            <c:explosion val="25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5E8-481C-B2E5-823A3B534950}"/>
              </c:ext>
            </c:extLst>
          </c:dPt>
          <c:dPt>
            <c:idx val="5"/>
            <c:bubble3D val="0"/>
            <c:explosion val="25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90500" h="88900"/>
                <a:bevelB w="44450" h="825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5E8-481C-B2E5-823A3B534950}"/>
              </c:ext>
            </c:extLst>
          </c:dPt>
          <c:dLbls>
            <c:dLbl>
              <c:idx val="0"/>
              <c:layout>
                <c:manualLayout>
                  <c:x val="4.9840141218876911E-4"/>
                  <c:y val="0.15588870889343776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3 993,6</a:t>
                    </a:r>
                  </a:p>
                  <a:p>
                    <a:r>
                      <a:rPr lang="en-US" baseline="0" dirty="0" smtClean="0"/>
                      <a:t>76%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E8-481C-B2E5-823A3B534950}"/>
                </c:ext>
              </c:extLst>
            </c:dLbl>
            <c:dLbl>
              <c:idx val="1"/>
              <c:layout>
                <c:manualLayout>
                  <c:x val="-7.2820493829270638E-2"/>
                  <c:y val="-0.196821790754344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127,2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2%</a:t>
                    </a:r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6807543701222178E-2"/>
                      <c:h val="0.111380070864110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5E8-481C-B2E5-823A3B534950}"/>
                </c:ext>
              </c:extLst>
            </c:dLbl>
            <c:dLbl>
              <c:idx val="2"/>
              <c:layout>
                <c:manualLayout>
                  <c:x val="-2.5948818897637796E-2"/>
                  <c:y val="5.0050161100849075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159,3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3%</a:t>
                    </a:r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E8-481C-B2E5-823A3B53495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289,3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5%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E8-481C-B2E5-823A3B534950}"/>
                </c:ext>
              </c:extLst>
            </c:dLbl>
            <c:dLbl>
              <c:idx val="4"/>
              <c:layout>
                <c:manualLayout>
                  <c:x val="1.3810312624333288E-2"/>
                  <c:y val="-0.20385098155931775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501,7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10%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E8-481C-B2E5-823A3B534950}"/>
                </c:ext>
              </c:extLst>
            </c:dLbl>
            <c:dLbl>
              <c:idx val="5"/>
              <c:layout>
                <c:manualLayout>
                  <c:x val="8.5791037463073899E-2"/>
                  <c:y val="-0.178578851891421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192,9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4%</a:t>
                    </a:r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E8-481C-B2E5-823A3B534950}"/>
                </c:ext>
              </c:extLst>
            </c:dLbl>
            <c:spPr>
              <a:solidFill>
                <a:prstClr val="black">
                  <a:lumMod val="75000"/>
                  <a:lumOff val="25000"/>
                </a:prst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lt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Оплата труда с начислениями</c:v>
                </c:pt>
                <c:pt idx="1">
                  <c:v>Расходы на питание детей, выплату компенсации части родительской платы за посещение ДОУ и выплату на содержание ребенка в семье опекуна и приемной семье</c:v>
                </c:pt>
                <c:pt idx="2">
                  <c:v>Обязательные платежи (налоги,  отрицательные трансферты)</c:v>
                </c:pt>
                <c:pt idx="3">
                  <c:v>Коммунальных услуги и расходы по содержанию помещений бюджетных учреждений</c:v>
                </c:pt>
                <c:pt idx="4">
                  <c:v>Благоустройство и содержание городского хозяйства</c:v>
                </c:pt>
                <c:pt idx="5">
                  <c:v>Прочие 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3993.5639999999999</c:v>
                </c:pt>
                <c:pt idx="1">
                  <c:v>127.23699999999999</c:v>
                </c:pt>
                <c:pt idx="2">
                  <c:v>159.321</c:v>
                </c:pt>
                <c:pt idx="3">
                  <c:v>289.28699999999998</c:v>
                </c:pt>
                <c:pt idx="4">
                  <c:v>501.72699999999998</c:v>
                </c:pt>
                <c:pt idx="5">
                  <c:v>192.91200000000001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Лист1!$B$1</c15:sqref>
                        </c15:formulaRef>
                      </c:ext>
                    </c:extLst>
                    <c:strCache>
                      <c:ptCount val="1"/>
                      <c:pt idx="0">
                        <c:v>Продажи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6-25E8-481C-B2E5-823A3B53495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629079674907921"/>
          <c:y val="1.2965657682135161E-2"/>
          <c:w val="0.44537596487379849"/>
          <c:h val="0.9601037184553376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9276697944185E-2"/>
          <c:y val="0.12571867876592255"/>
          <c:w val="0.46357081873102424"/>
          <c:h val="0.7921084693472352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Pt>
            <c:idx val="0"/>
            <c:bubble3D val="0"/>
            <c:explosion val="8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9F8-4453-B7E5-185FC2998B01}"/>
              </c:ext>
            </c:extLst>
          </c:dPt>
          <c:dPt>
            <c:idx val="1"/>
            <c:bubble3D val="0"/>
            <c:explosion val="1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9F8-4453-B7E5-185FC2998B01}"/>
              </c:ext>
            </c:extLst>
          </c:dPt>
          <c:dPt>
            <c:idx val="2"/>
            <c:bubble3D val="0"/>
            <c:explosion val="9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9F8-4453-B7E5-185FC2998B01}"/>
              </c:ext>
            </c:extLst>
          </c:dPt>
          <c:dPt>
            <c:idx val="3"/>
            <c:bubble3D val="0"/>
            <c:explosion val="8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9F8-4453-B7E5-185FC2998B01}"/>
              </c:ext>
            </c:extLst>
          </c:dPt>
          <c:dPt>
            <c:idx val="4"/>
            <c:bubble3D val="0"/>
            <c:explosion val="8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9F8-4453-B7E5-185FC2998B01}"/>
              </c:ext>
            </c:extLst>
          </c:dPt>
          <c:dPt>
            <c:idx val="5"/>
            <c:bubble3D val="0"/>
            <c:spPr>
              <a:solidFill>
                <a:srgbClr val="3366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9F8-4453-B7E5-185FC2998B01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4865-4E2B-B332-46CD5911030C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865-4E2B-B332-46CD5911030C}"/>
              </c:ext>
            </c:extLst>
          </c:dPt>
          <c:dLbls>
            <c:dLbl>
              <c:idx val="0"/>
              <c:layout>
                <c:manualLayout>
                  <c:x val="0"/>
                  <c:y val="-4.4956791296998248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1 488,4</a:t>
                    </a:r>
                    <a:r>
                      <a:rPr lang="en-US" baseline="0" dirty="0"/>
                      <a:t>
</a:t>
                    </a:r>
                    <a:fld id="{D893F1B9-6349-4D5D-B348-F26E21A3EFAC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9F8-4453-B7E5-185FC2998B01}"/>
                </c:ext>
              </c:extLst>
            </c:dLbl>
            <c:dLbl>
              <c:idx val="1"/>
              <c:layout>
                <c:manualLayout>
                  <c:x val="6.5762702103168758E-2"/>
                  <c:y val="-0.1983387851338157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2 087,0</a:t>
                    </a:r>
                    <a:r>
                      <a:rPr lang="en-US" baseline="0" dirty="0"/>
                      <a:t>
</a:t>
                    </a:r>
                    <a:fld id="{D78D98F3-C24F-4BD8-B9CC-CF4BAA0B3884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9F8-4453-B7E5-185FC2998B01}"/>
                </c:ext>
              </c:extLst>
            </c:dLbl>
            <c:dLbl>
              <c:idx val="2"/>
              <c:layout>
                <c:manualLayout>
                  <c:x val="1.7643651783776984E-2"/>
                  <c:y val="0.1191215455474347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325,9</a:t>
                    </a:r>
                    <a:r>
                      <a:rPr lang="en-US" baseline="0" dirty="0"/>
                      <a:t>
</a:t>
                    </a:r>
                    <a:fld id="{C75C92E6-5E35-409B-8C22-E084C8473902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9F8-4453-B7E5-185FC2998B01}"/>
                </c:ext>
              </c:extLst>
            </c:dLbl>
            <c:dLbl>
              <c:idx val="3"/>
              <c:layout>
                <c:manualLayout>
                  <c:x val="-1.6039683439797259E-3"/>
                  <c:y val="-1.851161994582280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153,6</a:t>
                    </a:r>
                    <a:r>
                      <a:rPr lang="en-US" baseline="0" dirty="0"/>
                      <a:t>
</a:t>
                    </a:r>
                    <a:r>
                      <a:rPr lang="en-US" baseline="0" dirty="0" smtClean="0"/>
                      <a:t>3%</a:t>
                    </a:r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9F8-4453-B7E5-185FC2998B01}"/>
                </c:ext>
              </c:extLst>
            </c:dLbl>
            <c:dLbl>
              <c:idx val="4"/>
              <c:layout>
                <c:manualLayout>
                  <c:x val="0"/>
                  <c:y val="-4.495679129699822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223,5</a:t>
                    </a:r>
                    <a:r>
                      <a:rPr lang="en-US" baseline="0" dirty="0"/>
                      <a:t>
</a:t>
                    </a:r>
                    <a:fld id="{35DEB4F4-2E9B-40F3-9DB6-2F65E7C179CD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9F8-4453-B7E5-185FC2998B01}"/>
                </c:ext>
              </c:extLst>
            </c:dLbl>
            <c:dLbl>
              <c:idx val="5"/>
              <c:layout>
                <c:manualLayout>
                  <c:x val="1.9247620127756708E-2"/>
                  <c:y val="-7.140196264817365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58,7</a:t>
                    </a:r>
                    <a:r>
                      <a:rPr lang="en-US" baseline="0" dirty="0"/>
                      <a:t>
</a:t>
                    </a:r>
                    <a:fld id="{C2343C29-1C47-4512-9FAA-EA10AE77CFF6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F8-4453-B7E5-185FC2998B01}"/>
                </c:ext>
              </c:extLst>
            </c:dLbl>
            <c:dLbl>
              <c:idx val="6"/>
              <c:layout>
                <c:manualLayout>
                  <c:x val="2.2455556815716163E-2"/>
                  <c:y val="-5.5534859837468406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501,7</a:t>
                    </a:r>
                    <a:r>
                      <a:rPr lang="en-US" baseline="0" dirty="0"/>
                      <a:t>
</a:t>
                    </a:r>
                    <a:fld id="{385EE4DD-D14E-45D8-ABA3-531EF029DBB3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865-4E2B-B332-46CD5911030C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425,3</a:t>
                    </a:r>
                    <a:r>
                      <a:rPr lang="en-US" baseline="0" dirty="0"/>
                      <a:t>
</a:t>
                    </a:r>
                    <a:fld id="{51AF49F8-18BD-4C0E-AE3F-67F2753374F0}" type="PERCENTAGE">
                      <a:rPr lang="en-US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865-4E2B-B332-46CD5911030C}"/>
                </c:ext>
              </c:extLst>
            </c:dLbl>
            <c:spPr>
              <a:solidFill>
                <a:prstClr val="black">
                  <a:lumMod val="75000"/>
                  <a:lumOff val="25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Лист1!$A$2:$A$9</c:f>
              <c:strCache>
                <c:ptCount val="8"/>
                <c:pt idx="0">
                  <c:v>Дошколые образование</c:v>
                </c:pt>
                <c:pt idx="1">
                  <c:v>Общее образование</c:v>
                </c:pt>
                <c:pt idx="2">
                  <c:v>Дополнительное образование</c:v>
                </c:pt>
                <c:pt idx="3">
                  <c:v>Культура</c:v>
                </c:pt>
                <c:pt idx="4">
                  <c:v>Физическя культура и спорт</c:v>
                </c:pt>
                <c:pt idx="5">
                  <c:v>Молодежная политика</c:v>
                </c:pt>
                <c:pt idx="6">
                  <c:v>ЖКХ и Национальная экономика</c:v>
                </c:pt>
                <c:pt idx="7">
                  <c:v>Прочие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1488.36118005</c:v>
                </c:pt>
                <c:pt idx="1">
                  <c:v>2087.0045442800001</c:v>
                </c:pt>
                <c:pt idx="2">
                  <c:v>325.94602214999998</c:v>
                </c:pt>
                <c:pt idx="3">
                  <c:v>153.56279774000001</c:v>
                </c:pt>
                <c:pt idx="4">
                  <c:v>223.47416898</c:v>
                </c:pt>
                <c:pt idx="5">
                  <c:v>58.684387350000002</c:v>
                </c:pt>
                <c:pt idx="6">
                  <c:v>501.72746999999998</c:v>
                </c:pt>
                <c:pt idx="7">
                  <c:v>425.28790220000002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69F8-4453-B7E5-185FC2998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257288724421735"/>
          <c:y val="0.1832300548747717"/>
          <c:w val="0.32844308223608848"/>
          <c:h val="0.61502806207493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0.20075</cdr:x>
      <cdr:y>0.30703</cdr:y>
    </cdr:from>
    <cdr:to>
      <cdr:x>0.30075</cdr:x>
      <cdr:y>0.46262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35696" y="18044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0.58115</cdr:x>
      <cdr:y>0</cdr:y>
    </cdr:from>
    <cdr:to>
      <cdr:x>1</cdr:x>
      <cdr:y>0.08331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768851" y="-1709222"/>
          <a:ext cx="3437043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</cdr:spPr>
      <cdr:txBody>
        <a:bodyPr xmlns:a="http://schemas.openxmlformats.org/drawingml/2006/main" wrap="square" lIns="91440" tIns="45720" rIns="91440" bIns="45720">
          <a:spAutoFit/>
        </a:bodyPr>
        <a:lstStyle xmlns:a="http://schemas.openxmlformats.org/drawingml/2006/main">
          <a:defPPr>
            <a:defRPr lang="ru-RU"/>
          </a:defPPr>
          <a:lvl1pPr marL="0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78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354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532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709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886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062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240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418" algn="l" defTabSz="914354" rtl="0" eaLnBrk="1" latinLnBrk="0" hangingPunct="1">
            <a:defRPr sz="19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cap="none" spc="0" dirty="0" smtClean="0">
              <a:ln w="0"/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Всего 5 264 млн руб.</a:t>
          </a:r>
          <a:endParaRPr lang="ru-RU" sz="2000" b="1" cap="none" spc="0" dirty="0">
            <a:ln w="0"/>
            <a:solidFill>
              <a:schemeClr val="tx2">
                <a:lumMod val="75000"/>
              </a:schemeClr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15A87-0D05-471C-A05F-A190CD3C8573}" type="datetimeFigureOut">
              <a:rPr lang="ru-RU" smtClean="0"/>
              <a:t>21.08.2020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15155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59150-21DB-46FA-974B-05C01ACF2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83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 preserve="1">
  <p:cSld name="1_Blank colo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0" y="1"/>
            <a:ext cx="9144000" cy="1105544"/>
          </a:xfrm>
          <a:prstGeom prst="rect">
            <a:avLst/>
          </a:prstGeom>
          <a:solidFill>
            <a:srgbClr val="3477B2"/>
          </a:solidFill>
          <a:ln>
            <a:solidFill>
              <a:srgbClr val="018ABD"/>
            </a:solidFill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" name="Shape 61"/>
          <p:cNvSpPr/>
          <p:nvPr userDrawn="1"/>
        </p:nvSpPr>
        <p:spPr>
          <a:xfrm>
            <a:off x="0" y="6265621"/>
            <a:ext cx="9144000" cy="592379"/>
          </a:xfrm>
          <a:prstGeom prst="rect">
            <a:avLst/>
          </a:prstGeom>
          <a:solidFill>
            <a:srgbClr val="DEEBF6"/>
          </a:solidFill>
          <a:ln>
            <a:noFill/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Shape 22"/>
          <p:cNvSpPr txBox="1">
            <a:spLocks/>
          </p:cNvSpPr>
          <p:nvPr userDrawn="1"/>
        </p:nvSpPr>
        <p:spPr>
          <a:xfrm>
            <a:off x="-433951" y="6364670"/>
            <a:ext cx="9918915" cy="66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76" tIns="91376" rIns="91376" bIns="91376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3600" b="1" i="0" u="none" strike="noStrike" cap="none">
                <a:solidFill>
                  <a:schemeClr val="bg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Titillium Web"/>
              <a:buNone/>
              <a:defRPr sz="26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ru-RU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Итоги социально-экономического развития города за 9</a:t>
            </a:r>
            <a:r>
              <a:rPr lang="en-US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700" b="0" kern="0" dirty="0" smtClean="0">
                <a:solidFill>
                  <a:srgbClr val="3477B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месяцев 2018 года</a:t>
            </a:r>
          </a:p>
        </p:txBody>
      </p:sp>
      <p:sp>
        <p:nvSpPr>
          <p:cNvPr id="3" name="Shape 61"/>
          <p:cNvSpPr/>
          <p:nvPr userDrawn="1"/>
        </p:nvSpPr>
        <p:spPr>
          <a:xfrm>
            <a:off x="0" y="6133705"/>
            <a:ext cx="9144000" cy="179303"/>
          </a:xfrm>
          <a:prstGeom prst="rect">
            <a:avLst/>
          </a:prstGeom>
          <a:solidFill>
            <a:srgbClr val="3477B2"/>
          </a:solidFill>
          <a:ln>
            <a:noFill/>
          </a:ln>
        </p:spPr>
        <p:txBody>
          <a:bodyPr spcFirstLastPara="1" wrap="square" lIns="91376" tIns="91376" rIns="91376" bIns="91376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pic>
        <p:nvPicPr>
          <p:cNvPr id="6" name="Picture 4" descr="C:\Users\Пользователь\Desktop\158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31625" y="205127"/>
            <a:ext cx="543291" cy="683457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6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328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t>21/08/2020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/>
              <a:t>21/08/2020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44425" y="563333"/>
            <a:ext cx="3226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36" tIns="121836" rIns="121836" bIns="121836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Font typeface="Titillium Web"/>
              <a:buNone/>
              <a:defRPr sz="26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23799" y="2115100"/>
            <a:ext cx="6092100" cy="41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36" tIns="121836" rIns="121836" bIns="121836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▪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▫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▸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004E"/>
              </a:buClr>
              <a:buSzPts val="1800"/>
              <a:buFont typeface="Titillium Web"/>
              <a:buChar char="▹"/>
              <a:defRPr sz="1800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852462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0" Type="http://schemas.openxmlformats.org/officeDocument/2006/relationships/image" Target="../media/image7.png"/><Relationship Id="rId4" Type="http://schemas.openxmlformats.org/officeDocument/2006/relationships/image" Target="../media/image9.jpe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936128" y="116634"/>
            <a:ext cx="547261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Доходы </a:t>
            </a:r>
            <a:r>
              <a:rPr lang="ru-RU" alt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бюджета города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altLang="ru-RU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млн. руб. %)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467544" y="1349769"/>
            <a:ext cx="8487271" cy="5238582"/>
            <a:chOff x="-91763" y="-87854"/>
            <a:chExt cx="6437573" cy="2426834"/>
          </a:xfrm>
          <a:solidFill>
            <a:schemeClr val="bg1"/>
          </a:solidFill>
        </p:grpSpPr>
        <p:graphicFrame>
          <p:nvGraphicFramePr>
            <p:cNvPr id="12" name="Диаграмма 11"/>
            <p:cNvGraphicFramePr/>
            <p:nvPr>
              <p:extLst>
                <p:ext uri="{D42A27DB-BD31-4B8C-83A1-F6EECF244321}">
                  <p14:modId xmlns:p14="http://schemas.microsoft.com/office/powerpoint/2010/main" val="3090174780"/>
                </p:ext>
              </p:extLst>
            </p:nvPr>
          </p:nvGraphicFramePr>
          <p:xfrm>
            <a:off x="-91763" y="-83684"/>
            <a:ext cx="3225586" cy="24100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3" name="Диаграмма 12"/>
            <p:cNvGraphicFramePr/>
            <p:nvPr>
              <p:extLst>
                <p:ext uri="{D42A27DB-BD31-4B8C-83A1-F6EECF244321}">
                  <p14:modId xmlns:p14="http://schemas.microsoft.com/office/powerpoint/2010/main" val="3694040446"/>
                </p:ext>
              </p:extLst>
            </p:nvPr>
          </p:nvGraphicFramePr>
          <p:xfrm>
            <a:off x="2974702" y="-87854"/>
            <a:ext cx="3371108" cy="242683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8" b="15527"/>
          <a:stretch>
            <a:fillRect/>
          </a:stretch>
        </p:blipFill>
        <p:spPr bwMode="auto">
          <a:xfrm>
            <a:off x="6732588" y="36513"/>
            <a:ext cx="13985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900" y="60325"/>
            <a:ext cx="89852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4763"/>
            <a:ext cx="942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33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425" y="168210"/>
            <a:ext cx="944962" cy="640135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713116" y="175700"/>
            <a:ext cx="5380309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Структура расходов бюджета города 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6месяцев 2020 года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(млн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рублей, </a:t>
            </a: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%)</a:t>
            </a:r>
          </a:p>
        </p:txBody>
      </p:sp>
      <p:graphicFrame>
        <p:nvGraphicFramePr>
          <p:cNvPr id="12" name="Диаграмма 11"/>
          <p:cNvGraphicFramePr/>
          <p:nvPr>
            <p:extLst/>
          </p:nvPr>
        </p:nvGraphicFramePr>
        <p:xfrm>
          <a:off x="467544" y="1510101"/>
          <a:ext cx="8424936" cy="4945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49" y="53082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4594" y="248385"/>
            <a:ext cx="896190" cy="53649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27584" y="1464798"/>
            <a:ext cx="3917395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cap="none" spc="0" dirty="0" smtClean="0">
                <a:ln w="0"/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Всего 5 264 млн руб.</a:t>
            </a:r>
            <a:endParaRPr lang="ru-RU" sz="2000" b="1" cap="none" spc="0" dirty="0">
              <a:ln w="0"/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5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425" y="168210"/>
            <a:ext cx="944962" cy="640135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713116" y="175700"/>
            <a:ext cx="5380309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Функциональная структура </a:t>
            </a: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расходов бюджета города </a:t>
            </a:r>
            <a:endParaRPr lang="ru-RU" sz="22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6 месяцев 2020 года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(млн</a:t>
            </a:r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рублей, </a:t>
            </a:r>
            <a:r>
              <a:rPr lang="ru-RU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%)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49" y="53082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4594" y="248385"/>
            <a:ext cx="896190" cy="536494"/>
          </a:xfrm>
          <a:prstGeom prst="rect">
            <a:avLst/>
          </a:prstGeom>
        </p:spPr>
      </p:pic>
      <p:graphicFrame>
        <p:nvGraphicFramePr>
          <p:cNvPr id="13" name="Диаграмма 12"/>
          <p:cNvGraphicFramePr/>
          <p:nvPr>
            <p:extLst/>
          </p:nvPr>
        </p:nvGraphicFramePr>
        <p:xfrm>
          <a:off x="734890" y="1709222"/>
          <a:ext cx="8205894" cy="4802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3198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79512" y="1124744"/>
            <a:ext cx="0" cy="568863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23528" y="1124744"/>
            <a:ext cx="0" cy="532859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4"/>
            <a:ext cx="648072" cy="812255"/>
          </a:xfrm>
          <a:prstGeom prst="rect">
            <a:avLst/>
          </a:prstGeom>
        </p:spPr>
      </p:pic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612188" y="128059"/>
            <a:ext cx="6624737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Социальные расходы </a:t>
            </a:r>
            <a:endParaRPr lang="ru-RU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6 месяцев 2020 </a:t>
            </a:r>
            <a:r>
              <a:rPr lang="ru-RU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ru-RU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(тыс. </a:t>
            </a: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рублей)</a:t>
            </a:r>
            <a:endParaRPr lang="en-US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511385" y="1889102"/>
            <a:ext cx="7340291" cy="495077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банных услуг льготной категории населения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04801" y="1974651"/>
            <a:ext cx="872955" cy="410735"/>
          </a:xfrm>
          <a:prstGeom prst="roundRect">
            <a:avLst>
              <a:gd name="adj" fmla="val 10000"/>
            </a:avLst>
          </a:prstGeom>
          <a:blipFill>
            <a:blip r:embed="rId3" cstate="print">
              <a:extLst/>
            </a:blip>
            <a:srcRect/>
            <a:stretch>
              <a:fillRect t="-4000" b="-4000"/>
            </a:stretch>
          </a:blipFill>
          <a:ex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Полилиния 12"/>
          <p:cNvSpPr/>
          <p:nvPr/>
        </p:nvSpPr>
        <p:spPr>
          <a:xfrm>
            <a:off x="511385" y="2483448"/>
            <a:ext cx="7366843" cy="577137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Оказание услуг гражданам пожилого возраста в пансионате для ветеранов труда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8990" y="2600599"/>
            <a:ext cx="927938" cy="420527"/>
          </a:xfrm>
          <a:prstGeom prst="roundRect">
            <a:avLst>
              <a:gd name="adj" fmla="val 10000"/>
            </a:avLst>
          </a:prstGeom>
          <a:blipFill>
            <a:blip r:embed="rId4" cstate="print">
              <a:extLst/>
            </a:blip>
            <a:srcRect/>
            <a:stretch>
              <a:fillRect t="-4000" b="-4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523968" y="3133093"/>
            <a:ext cx="7355966" cy="558788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Адресная социальная поддержка населению города Набережные Челны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5056" y="3212331"/>
            <a:ext cx="935687" cy="401347"/>
          </a:xfrm>
          <a:prstGeom prst="roundRect">
            <a:avLst>
              <a:gd name="adj" fmla="val 10000"/>
            </a:avLst>
          </a:prstGeom>
          <a:blipFill>
            <a:blip r:embed="rId5" cstate="print">
              <a:extLst/>
            </a:blip>
            <a:srcRect/>
            <a:stretch>
              <a:fillRect t="-29000" b="-2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Полилиния 17"/>
          <p:cNvSpPr/>
          <p:nvPr/>
        </p:nvSpPr>
        <p:spPr>
          <a:xfrm>
            <a:off x="481426" y="3748306"/>
            <a:ext cx="7378088" cy="565760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Выплата компенсации части родительской платы за присмотр и уход за ребенком в детском саду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49818" y="3822978"/>
            <a:ext cx="927938" cy="433935"/>
          </a:xfrm>
          <a:prstGeom prst="roundRect">
            <a:avLst>
              <a:gd name="adj" fmla="val 10000"/>
            </a:avLst>
          </a:prstGeom>
          <a:blipFill>
            <a:blip r:embed="rId6" cstate="print">
              <a:extLst/>
            </a:blip>
            <a:srcRect/>
            <a:stretch>
              <a:fillRect t="-29000" b="-2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Скругленный прямоугольник 19"/>
          <p:cNvSpPr/>
          <p:nvPr/>
        </p:nvSpPr>
        <p:spPr>
          <a:xfrm>
            <a:off x="7932859" y="1915435"/>
            <a:ext cx="1034168" cy="455751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1 300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53166" y="2506804"/>
            <a:ext cx="1034169" cy="536895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575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943417" y="3145559"/>
            <a:ext cx="1056026" cy="534797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1 626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890097" y="6431749"/>
            <a:ext cx="1093062" cy="318934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117 254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511385" y="1367198"/>
            <a:ext cx="7340291" cy="45124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  <a:solidFill>
            <a:srgbClr val="5082B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Наименование </a:t>
            </a:r>
            <a:r>
              <a: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расходов</a:t>
            </a:r>
          </a:p>
        </p:txBody>
      </p:sp>
      <p:sp>
        <p:nvSpPr>
          <p:cNvPr id="25" name="Полилиния 24"/>
          <p:cNvSpPr/>
          <p:nvPr/>
        </p:nvSpPr>
        <p:spPr bwMode="auto">
          <a:xfrm>
            <a:off x="479047" y="4356799"/>
            <a:ext cx="7368405" cy="467768"/>
          </a:xfrm>
          <a:custGeom>
            <a:avLst/>
            <a:gdLst>
              <a:gd name="connsiteX0" fmla="*/ 0 w 6624736"/>
              <a:gd name="connsiteY0" fmla="*/ 94036 h 940358"/>
              <a:gd name="connsiteX1" fmla="*/ 94036 w 6624736"/>
              <a:gd name="connsiteY1" fmla="*/ 0 h 940358"/>
              <a:gd name="connsiteX2" fmla="*/ 6530700 w 6624736"/>
              <a:gd name="connsiteY2" fmla="*/ 0 h 940358"/>
              <a:gd name="connsiteX3" fmla="*/ 6624736 w 6624736"/>
              <a:gd name="connsiteY3" fmla="*/ 94036 h 940358"/>
              <a:gd name="connsiteX4" fmla="*/ 6624736 w 6624736"/>
              <a:gd name="connsiteY4" fmla="*/ 846322 h 940358"/>
              <a:gd name="connsiteX5" fmla="*/ 6530700 w 6624736"/>
              <a:gd name="connsiteY5" fmla="*/ 940358 h 940358"/>
              <a:gd name="connsiteX6" fmla="*/ 94036 w 6624736"/>
              <a:gd name="connsiteY6" fmla="*/ 940358 h 940358"/>
              <a:gd name="connsiteX7" fmla="*/ 0 w 6624736"/>
              <a:gd name="connsiteY7" fmla="*/ 846322 h 940358"/>
              <a:gd name="connsiteX8" fmla="*/ 0 w 6624736"/>
              <a:gd name="connsiteY8" fmla="*/ 94036 h 94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940358">
                <a:moveTo>
                  <a:pt x="0" y="94036"/>
                </a:moveTo>
                <a:cubicBezTo>
                  <a:pt x="0" y="42101"/>
                  <a:pt x="42101" y="0"/>
                  <a:pt x="94036" y="0"/>
                </a:cubicBezTo>
                <a:lnTo>
                  <a:pt x="6530700" y="0"/>
                </a:lnTo>
                <a:cubicBezTo>
                  <a:pt x="6582635" y="0"/>
                  <a:pt x="6624736" y="42101"/>
                  <a:pt x="6624736" y="94036"/>
                </a:cubicBezTo>
                <a:lnTo>
                  <a:pt x="6624736" y="846322"/>
                </a:lnTo>
                <a:cubicBezTo>
                  <a:pt x="6624736" y="898257"/>
                  <a:pt x="6582635" y="940358"/>
                  <a:pt x="6530700" y="940358"/>
                </a:cubicBezTo>
                <a:lnTo>
                  <a:pt x="94036" y="940358"/>
                </a:lnTo>
                <a:cubicBezTo>
                  <a:pt x="42101" y="940358"/>
                  <a:pt x="0" y="898257"/>
                  <a:pt x="0" y="846322"/>
                </a:cubicBezTo>
                <a:lnTo>
                  <a:pt x="0" y="9403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7563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Субсидии на питание детей 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общеобразовательных учреждениях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932859" y="3748306"/>
            <a:ext cx="1060982" cy="548836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43 663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938685" y="4388512"/>
            <a:ext cx="1063129" cy="436055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24 843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53297" y="4398565"/>
            <a:ext cx="924459" cy="396663"/>
          </a:xfrm>
          <a:prstGeom prst="roundRect">
            <a:avLst/>
          </a:prstGeom>
          <a:blipFill>
            <a:blip r:embed="rId3" cstate="print">
              <a:extLst/>
            </a:blip>
            <a:srcRect/>
            <a:stretch>
              <a:fillRect t="-4000" b="-4000"/>
            </a:stretch>
          </a:blip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Полилиния 37"/>
          <p:cNvSpPr/>
          <p:nvPr/>
        </p:nvSpPr>
        <p:spPr>
          <a:xfrm>
            <a:off x="444598" y="4926927"/>
            <a:ext cx="7424712" cy="744332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Ежемесячная </a:t>
            </a: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денежная выплата </a:t>
            </a:r>
            <a:r>
              <a:rPr lang="ru-RU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содержание детей-сирот и детей, оставшихся без попечения родителей, переданных под опеку в приемные семьи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921200" y="4933799"/>
            <a:ext cx="1066135" cy="674582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41 247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" name="Picture 2" descr="ÐÐ°ÑÑÐ¸Ð½ÐºÐ¸ Ð¿Ð¾ Ð·Ð°Ð¿ÑÐ¾ÑÑ Ð´ÐµÑÐ¸ ÑÐ¸ÑÐ¾ÑÑ ÐºÐ°ÑÑÐ¸Ð½Ð°ÐºÐ° Ð´Ð»Ñ ÑÐ»Ð°Ð¹Ð´Ð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65" y="4995619"/>
            <a:ext cx="894033" cy="526218"/>
          </a:xfrm>
          <a:prstGeom prst="roundRect">
            <a:avLst>
              <a:gd name="adj" fmla="val 4167"/>
            </a:avLst>
          </a:prstGeom>
          <a:blipFill>
            <a:blip r:embed="rId5" cstate="print">
              <a:extLst/>
            </a:blip>
            <a:srcRect/>
            <a:stretch>
              <a:fillRect t="-29000" b="-29000"/>
            </a:stretch>
          </a:blipFill>
          <a:scene3d>
            <a:camera prst="orthographicFront"/>
            <a:lightRig rig="threePt" dir="t"/>
          </a:scene3d>
          <a:sp3d contourW="25400">
            <a:contourClr>
              <a:schemeClr val="bg1"/>
            </a:contourClr>
          </a:sp3d>
          <a:extLst/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8871" y="199065"/>
            <a:ext cx="944962" cy="640135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938" y="55583"/>
            <a:ext cx="16525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86969" y="186350"/>
            <a:ext cx="896190" cy="536494"/>
          </a:xfrm>
          <a:prstGeom prst="rect">
            <a:avLst/>
          </a:prstGeom>
        </p:spPr>
      </p:pic>
      <p:sp>
        <p:nvSpPr>
          <p:cNvPr id="29" name="Полилиния 28"/>
          <p:cNvSpPr/>
          <p:nvPr/>
        </p:nvSpPr>
        <p:spPr>
          <a:xfrm>
            <a:off x="443454" y="5779746"/>
            <a:ext cx="7403998" cy="470663"/>
          </a:xfrm>
          <a:custGeom>
            <a:avLst/>
            <a:gdLst>
              <a:gd name="connsiteX0" fmla="*/ 0 w 6624736"/>
              <a:gd name="connsiteY0" fmla="*/ 88253 h 882527"/>
              <a:gd name="connsiteX1" fmla="*/ 88253 w 6624736"/>
              <a:gd name="connsiteY1" fmla="*/ 0 h 882527"/>
              <a:gd name="connsiteX2" fmla="*/ 6536483 w 6624736"/>
              <a:gd name="connsiteY2" fmla="*/ 0 h 882527"/>
              <a:gd name="connsiteX3" fmla="*/ 6624736 w 6624736"/>
              <a:gd name="connsiteY3" fmla="*/ 88253 h 882527"/>
              <a:gd name="connsiteX4" fmla="*/ 6624736 w 6624736"/>
              <a:gd name="connsiteY4" fmla="*/ 794274 h 882527"/>
              <a:gd name="connsiteX5" fmla="*/ 6536483 w 6624736"/>
              <a:gd name="connsiteY5" fmla="*/ 882527 h 882527"/>
              <a:gd name="connsiteX6" fmla="*/ 88253 w 6624736"/>
              <a:gd name="connsiteY6" fmla="*/ 882527 h 882527"/>
              <a:gd name="connsiteX7" fmla="*/ 0 w 6624736"/>
              <a:gd name="connsiteY7" fmla="*/ 794274 h 882527"/>
              <a:gd name="connsiteX8" fmla="*/ 0 w 6624736"/>
              <a:gd name="connsiteY8" fmla="*/ 88253 h 88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24736" h="882527">
                <a:moveTo>
                  <a:pt x="0" y="88253"/>
                </a:moveTo>
                <a:cubicBezTo>
                  <a:pt x="0" y="39512"/>
                  <a:pt x="39512" y="0"/>
                  <a:pt x="88253" y="0"/>
                </a:cubicBezTo>
                <a:lnTo>
                  <a:pt x="6536483" y="0"/>
                </a:lnTo>
                <a:cubicBezTo>
                  <a:pt x="6585224" y="0"/>
                  <a:pt x="6624736" y="39512"/>
                  <a:pt x="6624736" y="88253"/>
                </a:cubicBezTo>
                <a:lnTo>
                  <a:pt x="6624736" y="794274"/>
                </a:lnTo>
                <a:cubicBezTo>
                  <a:pt x="6624736" y="843015"/>
                  <a:pt x="6585224" y="882527"/>
                  <a:pt x="6536483" y="882527"/>
                </a:cubicBezTo>
                <a:lnTo>
                  <a:pt x="88253" y="882527"/>
                </a:lnTo>
                <a:cubicBezTo>
                  <a:pt x="39512" y="882527"/>
                  <a:pt x="0" y="843015"/>
                  <a:pt x="0" y="794274"/>
                </a:cubicBezTo>
                <a:lnTo>
                  <a:pt x="0" y="8825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481779" tIns="68580" rIns="68581" bIns="68580" spcCol="1270" anchor="ctr"/>
          <a:lstStyle/>
          <a:p>
            <a:pPr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Перевозка в сады-огороды льготной категории населения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" name="Picture 2" descr="https://intv.by/upload/iblock/ced/ced4ea8ee1c6e0a5ffe18a042b1c1702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46" y="5855528"/>
            <a:ext cx="737920" cy="326367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Скругленный прямоугольник 30"/>
          <p:cNvSpPr/>
          <p:nvPr/>
        </p:nvSpPr>
        <p:spPr>
          <a:xfrm>
            <a:off x="7898364" y="5797049"/>
            <a:ext cx="1063129" cy="445920"/>
          </a:xfrm>
          <a:prstGeom prst="roundRect">
            <a:avLst/>
          </a:prstGeom>
          <a:solidFill>
            <a:srgbClr val="5082B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6000"/>
              </a:lnSpc>
              <a:tabLst>
                <a:tab pos="2969895" algn="ctr"/>
                <a:tab pos="5940425" algn="r"/>
              </a:tabLst>
              <a:defRPr/>
            </a:pPr>
            <a:r>
              <a:rPr lang="ru-RU" sz="13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3 000</a:t>
            </a:r>
            <a:endParaRPr lang="ru-RU" sz="13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dele template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5094</TotalTime>
  <Words>227</Words>
  <Application>Microsoft Office PowerPoint</Application>
  <PresentationFormat>Экран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Office Theme</vt:lpstr>
      <vt:lpstr>Fidele template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Галиева Ляйсан Ринатовна</cp:lastModifiedBy>
  <cp:revision>355</cp:revision>
  <cp:lastPrinted>2020-08-02T08:39:48Z</cp:lastPrinted>
  <dcterms:created xsi:type="dcterms:W3CDTF">2019-04-23T08:09:55Z</dcterms:created>
  <dcterms:modified xsi:type="dcterms:W3CDTF">2020-08-21T13:33:03Z</dcterms:modified>
</cp:coreProperties>
</file>