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8" r:id="rId3"/>
    <p:sldId id="259" r:id="rId4"/>
    <p:sldId id="271" r:id="rId5"/>
    <p:sldId id="276" r:id="rId6"/>
    <p:sldId id="282" r:id="rId7"/>
    <p:sldId id="277" r:id="rId8"/>
    <p:sldId id="272" r:id="rId9"/>
    <p:sldId id="273" r:id="rId10"/>
    <p:sldId id="274" r:id="rId11"/>
    <p:sldId id="275" r:id="rId12"/>
    <p:sldId id="283" r:id="rId13"/>
    <p:sldId id="284" r:id="rId14"/>
    <p:sldId id="278" r:id="rId15"/>
    <p:sldId id="279" r:id="rId16"/>
  </p:sldIdLst>
  <p:sldSz cx="12192000" cy="6858000"/>
  <p:notesSz cx="674211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1606"/>
    <a:srgbClr val="9A250A"/>
    <a:srgbClr val="F05323"/>
    <a:srgbClr val="821F08"/>
    <a:srgbClr val="F05828"/>
    <a:srgbClr val="FFEDB9"/>
    <a:srgbClr val="C9310D"/>
    <a:srgbClr val="B82D0C"/>
    <a:srgbClr val="FFF6DD"/>
    <a:srgbClr val="FFE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>
        <p:scale>
          <a:sx n="122" d="100"/>
          <a:sy n="122" d="100"/>
        </p:scale>
        <p:origin x="-150" y="-78"/>
      </p:cViewPr>
      <p:guideLst>
        <p:guide orient="horz" pos="28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rAngAx val="0"/>
      <c:perspective val="3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773013755987781E-2"/>
          <c:y val="0.17802596007850977"/>
          <c:w val="0.81627897694161333"/>
          <c:h val="0.795407022451196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2">
                  <a:shade val="53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55F-4CA9-8AB1-C31212FA8CAF}"/>
              </c:ext>
            </c:extLst>
          </c:dPt>
          <c:dPt>
            <c:idx val="1"/>
            <c:bubble3D val="0"/>
            <c:spPr>
              <a:solidFill>
                <a:schemeClr val="accent2">
                  <a:shade val="76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55F-4CA9-8AB1-C31212FA8CAF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55F-4CA9-8AB1-C31212FA8CAF}"/>
              </c:ext>
            </c:extLst>
          </c:dPt>
          <c:dPt>
            <c:idx val="3"/>
            <c:bubble3D val="0"/>
            <c:spPr>
              <a:solidFill>
                <a:schemeClr val="accent2">
                  <a:tint val="77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55F-4CA9-8AB1-C31212FA8CAF}"/>
              </c:ext>
            </c:extLst>
          </c:dPt>
          <c:dPt>
            <c:idx val="4"/>
            <c:bubble3D val="0"/>
            <c:spPr>
              <a:solidFill>
                <a:schemeClr val="accent2">
                  <a:tint val="54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55F-4CA9-8AB1-C31212FA8CAF}"/>
              </c:ext>
            </c:extLst>
          </c:dPt>
          <c:dLbls>
            <c:dLbl>
              <c:idx val="0"/>
              <c:layout>
                <c:manualLayout>
                  <c:x val="-4.5226024950395682E-2"/>
                  <c:y val="-0.1607913935488649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>
                        <a:solidFill>
                          <a:schemeClr val="tx1"/>
                        </a:solidFill>
                        <a:effectLst/>
                        <a:latin typeface="Helvetica Neue"/>
                        <a:cs typeface="Helvetica Neue"/>
                      </a:rPr>
                      <a:t>производство</a:t>
                    </a:r>
                  </a:p>
                  <a:p>
                    <a:r>
                      <a:rPr lang="ru-RU" b="0" dirty="0">
                        <a:solidFill>
                          <a:schemeClr val="tx1"/>
                        </a:solidFill>
                        <a:effectLst/>
                        <a:latin typeface="Helvetica Neue"/>
                        <a:cs typeface="Helvetica Neue"/>
                      </a:rPr>
                      <a:t>1 161,7 млн. руб.</a:t>
                    </a:r>
                  </a:p>
                  <a:p>
                    <a:r>
                      <a:rPr lang="ru-RU" b="0" dirty="0">
                        <a:solidFill>
                          <a:schemeClr val="tx1"/>
                        </a:solidFill>
                        <a:effectLst/>
                        <a:latin typeface="Helvetica Neue"/>
                        <a:cs typeface="Helvetica Neue"/>
                      </a:rPr>
                      <a:t>31,2 %</a:t>
                    </a:r>
                    <a:endParaRPr lang="ru-RU" b="0" dirty="0">
                      <a:solidFill>
                        <a:srgbClr val="000000"/>
                      </a:solidFill>
                      <a:latin typeface="Helvetica Neue"/>
                      <a:cs typeface="Helvetica Neue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55F-4CA9-8AB1-C31212FA8CAF}"/>
                </c:ext>
              </c:extLst>
            </c:dLbl>
            <c:dLbl>
              <c:idx val="1"/>
              <c:layout>
                <c:manualLayout>
                  <c:x val="2.9961369458932862E-2"/>
                  <c:y val="4.7859800787625861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>
                        <a:solidFill>
                          <a:schemeClr val="tx1"/>
                        </a:solidFill>
                        <a:effectLst/>
                        <a:latin typeface="Helvetica Neue"/>
                        <a:cs typeface="Helvetica Neue"/>
                      </a:rPr>
                      <a:t>услуги</a:t>
                    </a:r>
                  </a:p>
                  <a:p>
                    <a:r>
                      <a:rPr lang="ru-RU" b="0" dirty="0">
                        <a:solidFill>
                          <a:schemeClr val="tx1"/>
                        </a:solidFill>
                        <a:effectLst/>
                        <a:latin typeface="Helvetica Neue"/>
                        <a:cs typeface="Helvetica Neue"/>
                      </a:rPr>
                      <a:t>929,5 млн. руб.</a:t>
                    </a:r>
                  </a:p>
                  <a:p>
                    <a:r>
                      <a:rPr lang="ru-RU" b="0" dirty="0">
                        <a:solidFill>
                          <a:schemeClr val="tx1"/>
                        </a:solidFill>
                        <a:effectLst/>
                        <a:latin typeface="Helvetica Neue"/>
                        <a:cs typeface="Helvetica Neue"/>
                      </a:rPr>
                      <a:t>25,0 %</a:t>
                    </a:r>
                  </a:p>
                  <a:p>
                    <a:endParaRPr lang="ru-RU" b="0" dirty="0">
                      <a:solidFill>
                        <a:srgbClr val="000000"/>
                      </a:solidFill>
                      <a:latin typeface="Helvetica Neue"/>
                      <a:cs typeface="Helvetica Neue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55F-4CA9-8AB1-C31212FA8CAF}"/>
                </c:ext>
              </c:extLst>
            </c:dLbl>
            <c:dLbl>
              <c:idx val="2"/>
              <c:layout>
                <c:manualLayout>
                  <c:x val="2.89669628367552E-3"/>
                  <c:y val="-1.0204196415514878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>
                        <a:solidFill>
                          <a:schemeClr val="tx1"/>
                        </a:solidFill>
                        <a:effectLst/>
                        <a:latin typeface="Helvetica Neue"/>
                        <a:cs typeface="Helvetica Neue"/>
                      </a:rPr>
                      <a:t>торговля</a:t>
                    </a:r>
                  </a:p>
                  <a:p>
                    <a:r>
                      <a:rPr lang="ru-RU" b="0" dirty="0">
                        <a:solidFill>
                          <a:schemeClr val="tx1"/>
                        </a:solidFill>
                        <a:effectLst/>
                        <a:latin typeface="Helvetica Neue"/>
                        <a:cs typeface="Helvetica Neue"/>
                      </a:rPr>
                      <a:t>870,0 млн. руб.</a:t>
                    </a:r>
                  </a:p>
                  <a:p>
                    <a:r>
                      <a:rPr lang="ru-RU" b="0" dirty="0">
                        <a:solidFill>
                          <a:schemeClr val="tx1"/>
                        </a:solidFill>
                        <a:effectLst/>
                        <a:latin typeface="Helvetica Neue"/>
                        <a:cs typeface="Helvetica Neue"/>
                      </a:rPr>
                      <a:t>23,4 %</a:t>
                    </a:r>
                  </a:p>
                  <a:p>
                    <a:endParaRPr lang="ru-RU" b="0" dirty="0">
                      <a:solidFill>
                        <a:srgbClr val="000000"/>
                      </a:solidFill>
                      <a:latin typeface="Helvetica Neue"/>
                      <a:cs typeface="Helvetica Neue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3603508336061049"/>
                      <c:h val="9.0703968137910027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455F-4CA9-8AB1-C31212FA8CAF}"/>
                </c:ext>
              </c:extLst>
            </c:dLbl>
            <c:dLbl>
              <c:idx val="3"/>
              <c:layout>
                <c:manualLayout>
                  <c:x val="0"/>
                  <c:y val="1.2424915750101883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>
                        <a:solidFill>
                          <a:schemeClr val="tx1"/>
                        </a:solidFill>
                        <a:effectLst/>
                        <a:latin typeface="Helvetica Neue"/>
                        <a:cs typeface="Helvetica Neue"/>
                      </a:rPr>
                      <a:t>сельское хозяйство</a:t>
                    </a:r>
                  </a:p>
                  <a:p>
                    <a:r>
                      <a:rPr lang="ru-RU" b="0" dirty="0">
                        <a:solidFill>
                          <a:schemeClr val="tx1"/>
                        </a:solidFill>
                        <a:effectLst/>
                        <a:latin typeface="Helvetica Neue"/>
                        <a:cs typeface="Helvetica Neue"/>
                      </a:rPr>
                      <a:t>560,3 млн. руб.</a:t>
                    </a:r>
                  </a:p>
                  <a:p>
                    <a:r>
                      <a:rPr lang="ru-RU" b="0" baseline="0" dirty="0">
                        <a:solidFill>
                          <a:schemeClr val="tx1"/>
                        </a:solidFill>
                        <a:effectLst/>
                        <a:latin typeface="Helvetica Neue"/>
                        <a:cs typeface="Helvetica Neue"/>
                      </a:rPr>
                      <a:t>15,0 %</a:t>
                    </a:r>
                    <a:r>
                      <a:rPr lang="ru-RU" b="0" dirty="0">
                        <a:solidFill>
                          <a:schemeClr val="tx1"/>
                        </a:solidFill>
                        <a:effectLst/>
                        <a:latin typeface="Helvetica Neue"/>
                        <a:cs typeface="Helvetica Neue"/>
                      </a:rPr>
                      <a:t>.</a:t>
                    </a:r>
                  </a:p>
                  <a:p>
                    <a:endParaRPr lang="ru-RU" b="0" dirty="0">
                      <a:solidFill>
                        <a:srgbClr val="000000"/>
                      </a:solidFill>
                      <a:latin typeface="Helvetica Neue"/>
                      <a:cs typeface="Helvetica Neue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455F-4CA9-8AB1-C31212FA8CAF}"/>
                </c:ext>
              </c:extLst>
            </c:dLbl>
            <c:dLbl>
              <c:idx val="4"/>
              <c:layout>
                <c:manualLayout>
                  <c:x val="-7.8155181023180545E-2"/>
                  <c:y val="1.0242935970077399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>
                        <a:solidFill>
                          <a:schemeClr val="tx1"/>
                        </a:solidFill>
                        <a:effectLst/>
                        <a:latin typeface="Helvetica Neue"/>
                      </a:rPr>
                      <a:t>строительство</a:t>
                    </a:r>
                  </a:p>
                  <a:p>
                    <a:r>
                      <a:rPr lang="ru-RU" b="0" baseline="0" dirty="0">
                        <a:solidFill>
                          <a:schemeClr val="tx1"/>
                        </a:solidFill>
                        <a:effectLst/>
                        <a:latin typeface="Helvetica Neue"/>
                      </a:rPr>
                      <a:t>171,1 млн. руб.</a:t>
                    </a:r>
                  </a:p>
                  <a:p>
                    <a:r>
                      <a:rPr lang="ru-RU" b="0" baseline="0" dirty="0">
                        <a:solidFill>
                          <a:schemeClr val="tx1"/>
                        </a:solidFill>
                        <a:effectLst/>
                        <a:latin typeface="Helvetica Neue"/>
                      </a:rPr>
                      <a:t>9,3 %</a:t>
                    </a:r>
                    <a:endParaRPr lang="ru-RU" b="0" dirty="0">
                      <a:solidFill>
                        <a:schemeClr val="tx1"/>
                      </a:solidFill>
                      <a:latin typeface="Helvetica Neue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455F-4CA9-8AB1-C31212FA8CAF}"/>
                </c:ext>
              </c:extLst>
            </c:dLbl>
            <c:dLbl>
              <c:idx val="5"/>
              <c:layout>
                <c:manualLayout>
                  <c:x val="-2.2152290364427975E-2"/>
                  <c:y val="-3.09872977076621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00" b="1" i="0" u="none" strike="noStrike" kern="1200" baseline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Helvetica Neue"/>
                        <a:ea typeface="+mn-ea"/>
                        <a:cs typeface="+mn-cs"/>
                      </a:defRPr>
                    </a:pPr>
                    <a:r>
                      <a:rPr lang="ru-RU" b="1" dirty="0" err="1">
                        <a:ln>
                          <a:noFill/>
                        </a:ln>
                        <a:solidFill>
                          <a:schemeClr val="tx1"/>
                        </a:solidFill>
                        <a:latin typeface="Helvetica Neue"/>
                      </a:rPr>
                      <a:t>Автоградбанк</a:t>
                    </a:r>
                    <a:endParaRPr lang="ru-RU" b="1" dirty="0">
                      <a:ln>
                        <a:noFill/>
                      </a:ln>
                      <a:solidFill>
                        <a:schemeClr val="tx1"/>
                      </a:solidFill>
                      <a:latin typeface="Helvetica Neue"/>
                    </a:endParaRPr>
                  </a:p>
                  <a:p>
                    <a:pPr>
                      <a:defRPr sz="1000" b="1" i="0" u="none" strike="noStrike" kern="1200" baseline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Helvetica Neue"/>
                        <a:ea typeface="+mn-ea"/>
                        <a:cs typeface="+mn-cs"/>
                      </a:defRPr>
                    </a:pPr>
                    <a:r>
                      <a:rPr lang="ru-RU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Helvetica Neue"/>
                      </a:rPr>
                      <a:t>1 шт.</a:t>
                    </a:r>
                  </a:p>
                  <a:p>
                    <a:pPr>
                      <a:defRPr sz="1000" b="1" i="0" u="none" strike="noStrike" kern="1200" baseline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Helvetica Neue"/>
                        <a:ea typeface="+mn-ea"/>
                        <a:cs typeface="+mn-cs"/>
                      </a:defRPr>
                    </a:pPr>
                    <a:r>
                      <a:rPr lang="ru-RU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Helvetica Neue"/>
                      </a:rPr>
                      <a:t> </a:t>
                    </a:r>
                    <a:endParaRPr lang="ru-RU" b="0" dirty="0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latin typeface="Helvetica Neue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455F-4CA9-8AB1-C31212FA8CAF}"/>
                </c:ext>
              </c:extLst>
            </c:dLbl>
            <c:dLbl>
              <c:idx val="6"/>
              <c:layout>
                <c:manualLayout>
                  <c:x val="3.0579444092759575E-2"/>
                  <c:y val="-2.2537206351094005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err="1">
                        <a:solidFill>
                          <a:schemeClr val="tx1"/>
                        </a:solidFill>
                      </a:rPr>
                      <a:t>Россельхозбанк</a:t>
                    </a:r>
                    <a:endParaRPr lang="ru-RU" b="1" dirty="0">
                      <a:solidFill>
                        <a:schemeClr val="tx1"/>
                      </a:solidFill>
                    </a:endParaRPr>
                  </a:p>
                  <a:p>
                    <a:r>
                      <a:rPr lang="ru-RU" b="0" dirty="0">
                        <a:solidFill>
                          <a:schemeClr val="tx1"/>
                        </a:solidFill>
                      </a:rPr>
                      <a:t>1 шт.</a:t>
                    </a:r>
                    <a:endParaRPr lang="ru-RU" b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455F-4CA9-8AB1-C31212FA8CAF}"/>
                </c:ext>
              </c:extLst>
            </c:dLbl>
            <c:dLbl>
              <c:idx val="7"/>
              <c:layout>
                <c:manualLayout>
                  <c:x val="3.9681466607317167E-2"/>
                  <c:y val="-7.921582787097729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РСХБ</a:t>
                    </a:r>
                  </a:p>
                  <a:p>
                    <a:r>
                      <a:rPr lang="ru-RU" b="0" dirty="0"/>
                      <a:t>8 шт.</a:t>
                    </a:r>
                  </a:p>
                  <a:p>
                    <a:r>
                      <a:rPr lang="ru-RU" b="0" dirty="0"/>
                      <a:t>468,5 </a:t>
                    </a:r>
                    <a:r>
                      <a:rPr lang="ru-RU" b="0" dirty="0" err="1"/>
                      <a:t>млн.руб</a:t>
                    </a:r>
                    <a:r>
                      <a:rPr lang="ru-RU" b="0" dirty="0"/>
                      <a:t>.</a:t>
                    </a:r>
                    <a:endParaRPr lang="en-US" b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455F-4CA9-8AB1-C31212FA8CAF}"/>
                </c:ext>
              </c:extLst>
            </c:dLbl>
            <c:dLbl>
              <c:idx val="8"/>
              <c:layout>
                <c:manualLayout>
                  <c:x val="0.1140431254593344"/>
                  <c:y val="-4.736566307447320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Открытие</a:t>
                    </a:r>
                  </a:p>
                  <a:p>
                    <a:r>
                      <a:rPr lang="ru-RU" b="0" dirty="0"/>
                      <a:t>4 шт.</a:t>
                    </a:r>
                  </a:p>
                  <a:p>
                    <a:r>
                      <a:rPr lang="ru-RU" b="0" dirty="0"/>
                      <a:t>324,0 млн. руб.</a:t>
                    </a:r>
                  </a:p>
                  <a:p>
                    <a:endParaRPr lang="en-US" b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455F-4CA9-8AB1-C31212FA8CAF}"/>
                </c:ext>
              </c:extLst>
            </c:dLbl>
            <c:dLbl>
              <c:idx val="9"/>
              <c:layout>
                <c:manualLayout>
                  <c:x val="8.6533136524845275E-2"/>
                  <c:y val="4.3178906047476207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Камкомбанк</a:t>
                    </a:r>
                    <a:r>
                      <a:rPr lang="ru-RU" baseline="0" dirty="0"/>
                      <a:t> </a:t>
                    </a:r>
                  </a:p>
                  <a:p>
                    <a:r>
                      <a:rPr lang="ru-RU" b="0" baseline="0" dirty="0"/>
                      <a:t>15 шт.</a:t>
                    </a:r>
                  </a:p>
                  <a:p>
                    <a:r>
                      <a:rPr lang="ru-RU" b="0" baseline="0" dirty="0"/>
                      <a:t>258,5 млн. руб.</a:t>
                    </a:r>
                    <a:endParaRPr lang="en-US" b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455F-4CA9-8AB1-C31212FA8C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effectLst/>
                    <a:latin typeface="Helvetica Neue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произволство</c:v>
                </c:pt>
                <c:pt idx="1">
                  <c:v>услуги</c:v>
                </c:pt>
                <c:pt idx="2">
                  <c:v>торговля</c:v>
                </c:pt>
                <c:pt idx="3">
                  <c:v>сельское хозяйство</c:v>
                </c:pt>
                <c:pt idx="4">
                  <c:v>строительство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31.2</c:v>
                </c:pt>
                <c:pt idx="1">
                  <c:v>25</c:v>
                </c:pt>
                <c:pt idx="2">
                  <c:v>23.4</c:v>
                </c:pt>
                <c:pt idx="3">
                  <c:v>15</c:v>
                </c:pt>
                <c:pt idx="4">
                  <c:v>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455F-4CA9-8AB1-C31212FA8C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0.46282</cdr:x>
      <cdr:y>0.82115</cdr:y>
    </cdr:from>
    <cdr:to>
      <cdr:x>0.56968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60440" y="43924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89982"/>
          </a:xfrm>
          <a:prstGeom prst="rect">
            <a:avLst/>
          </a:prstGeom>
        </p:spPr>
        <p:txBody>
          <a:bodyPr vert="horz" lIns="90562" tIns="45281" rIns="90562" bIns="4528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2" y="0"/>
            <a:ext cx="2921582" cy="489982"/>
          </a:xfrm>
          <a:prstGeom prst="rect">
            <a:avLst/>
          </a:prstGeom>
        </p:spPr>
        <p:txBody>
          <a:bodyPr vert="horz" lIns="90562" tIns="45281" rIns="90562" bIns="45281" rtlCol="0"/>
          <a:lstStyle>
            <a:lvl1pPr algn="r">
              <a:defRPr sz="1200"/>
            </a:lvl1pPr>
          </a:lstStyle>
          <a:p>
            <a:fld id="{CC6679C0-873D-4257-A768-496CABADBE33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5013"/>
            <a:ext cx="6532563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62" tIns="45281" rIns="90562" bIns="4528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54828"/>
            <a:ext cx="5393690" cy="4409837"/>
          </a:xfrm>
          <a:prstGeom prst="rect">
            <a:avLst/>
          </a:prstGeom>
        </p:spPr>
        <p:txBody>
          <a:bodyPr vert="horz" lIns="90562" tIns="45281" rIns="90562" bIns="4528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956"/>
            <a:ext cx="2921582" cy="489982"/>
          </a:xfrm>
          <a:prstGeom prst="rect">
            <a:avLst/>
          </a:prstGeom>
        </p:spPr>
        <p:txBody>
          <a:bodyPr vert="horz" lIns="90562" tIns="45281" rIns="90562" bIns="4528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2" y="9307956"/>
            <a:ext cx="2921582" cy="489982"/>
          </a:xfrm>
          <a:prstGeom prst="rect">
            <a:avLst/>
          </a:prstGeom>
        </p:spPr>
        <p:txBody>
          <a:bodyPr vert="horz" lIns="90562" tIns="45281" rIns="90562" bIns="45281" rtlCol="0" anchor="b"/>
          <a:lstStyle>
            <a:lvl1pPr algn="r">
              <a:defRPr sz="1200"/>
            </a:lvl1pPr>
          </a:lstStyle>
          <a:p>
            <a:fld id="{63B2B004-DA61-4E7F-B30A-E82E38CDB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721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CD2A0-48E2-41EF-9551-5B0E77AFEA8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239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CD2A0-48E2-41EF-9551-5B0E77AFEA8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239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190B00-AF3D-4ACD-ACDE-630330470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1CFE79D-95E7-45EB-A00E-A13C20653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697993-D460-435C-9C74-7AAFDC037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717B6-6E1B-4996-AA70-08B57A1AB18B}" type="datetime1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75B198E-7C7E-4A35-A289-C7D7DCCBC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E55F63B-D0AE-4916-943E-71629096F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74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A2B172-000B-4AE9-AB6C-5B3A15EC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597A070-81F1-4920-B6E3-7A700384A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94AD9D9-7CA8-4507-93AB-D51F261F6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429DB-82EB-4373-831A-2563723AFE05}" type="datetime1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89BBF06-5175-4DA7-8E90-D0468C3D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61FA7CD-CEF3-4053-9580-9D24A0805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7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C2463A7-BB92-4317-B3BC-98D90E4C44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15BDB53-8C9E-4BE4-81F4-E3B6D0001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7203253-5F3A-4E78-A48F-32CB6177C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AB8C-8A45-43B4-972D-39F8DB2DC24F}" type="datetime1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34384F7-722C-4DAE-B4AD-A52518B0E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15C5AAC-521E-416A-8686-FA305A820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696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5" y="0"/>
            <a:ext cx="6410325" cy="685799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297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xmlns="" id="{B0B5ED3D-57DE-42ED-BE5C-F21A7B8CA5C6}"/>
              </a:ext>
            </a:extLst>
          </p:cNvPr>
          <p:cNvSpPr/>
          <p:nvPr userDrawn="1"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xmlns="" id="{B809083B-4451-4809-A466-A78693F9AD34}"/>
              </a:ext>
            </a:extLst>
          </p:cNvPr>
          <p:cNvSpPr/>
          <p:nvPr userDrawn="1"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5" y="0"/>
            <a:ext cx="6410325" cy="6857999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30BF555C-A518-4231-9DB5-B17F7DC97C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1238" y="2573338"/>
            <a:ext cx="6442075" cy="1646237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xmlns="" id="{A69C7849-E468-4B41-9E10-71060F43909A}"/>
              </a:ext>
            </a:extLst>
          </p:cNvPr>
          <p:cNvSpPr/>
          <p:nvPr userDrawn="1"/>
        </p:nvSpPr>
        <p:spPr>
          <a:xfrm>
            <a:off x="0" y="-10104"/>
            <a:ext cx="9246000" cy="6868103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xmlns="" id="{E258292F-5689-4D79-9096-85D06BA49B7B}"/>
              </a:ext>
            </a:extLst>
          </p:cNvPr>
          <p:cNvSpPr/>
          <p:nvPr userDrawn="1"/>
        </p:nvSpPr>
        <p:spPr>
          <a:xfrm>
            <a:off x="835155" y="2158894"/>
            <a:ext cx="7780845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956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7" y="370235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E1EF14B-4156-4532-A398-ABD8355C3859}"/>
              </a:ext>
            </a:extLst>
          </p:cNvPr>
          <p:cNvSpPr/>
          <p:nvPr userDrawn="1"/>
        </p:nvSpPr>
        <p:spPr>
          <a:xfrm>
            <a:off x="0" y="3429000"/>
            <a:ext cx="12192000" cy="34310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000" y="365125"/>
            <a:ext cx="5220737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6266" y="1309573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52985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E1EF14B-4156-4532-A398-ABD8355C3859}"/>
              </a:ext>
            </a:extLst>
          </p:cNvPr>
          <p:cNvSpPr/>
          <p:nvPr userDrawn="1"/>
        </p:nvSpPr>
        <p:spPr>
          <a:xfrm>
            <a:off x="0" y="4149000"/>
            <a:ext cx="8976000" cy="2711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5631" y="375112"/>
            <a:ext cx="5220737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43738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7DFAA08-4FC2-45F2-AA2E-AE1BA6DBE2C1}"/>
              </a:ext>
            </a:extLst>
          </p:cNvPr>
          <p:cNvSpPr/>
          <p:nvPr userDrawn="1"/>
        </p:nvSpPr>
        <p:spPr>
          <a:xfrm>
            <a:off x="6861000" y="0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E1EF14B-4156-4532-A398-ABD8355C3859}"/>
              </a:ext>
            </a:extLst>
          </p:cNvPr>
          <p:cNvSpPr/>
          <p:nvPr userDrawn="1"/>
        </p:nvSpPr>
        <p:spPr>
          <a:xfrm>
            <a:off x="0" y="5184000"/>
            <a:ext cx="3531000" cy="1676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3699451"/>
            <a:ext cx="5758414" cy="2578862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98726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800" y="3524662"/>
            <a:ext cx="5625000" cy="668887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E1EF14B-4156-4532-A398-ABD8355C3859}"/>
              </a:ext>
            </a:extLst>
          </p:cNvPr>
          <p:cNvSpPr/>
          <p:nvPr userDrawn="1"/>
        </p:nvSpPr>
        <p:spPr>
          <a:xfrm>
            <a:off x="0" y="0"/>
            <a:ext cx="5625000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504000"/>
            <a:ext cx="5758414" cy="57743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3800" y="437400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D6452CA5-8E82-4F87-9A80-16C5626D64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15125" y="145449"/>
            <a:ext cx="3640875" cy="292172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xmlns="" id="{A946F59B-B261-4BD0-B083-6D6BBD9636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125" y="145450"/>
            <a:ext cx="3640875" cy="292172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309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7DFAA08-4FC2-45F2-AA2E-AE1BA6DBE2C1}"/>
              </a:ext>
            </a:extLst>
          </p:cNvPr>
          <p:cNvSpPr/>
          <p:nvPr userDrawn="1"/>
        </p:nvSpPr>
        <p:spPr>
          <a:xfrm>
            <a:off x="0" y="-2032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296" y="3429000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549000"/>
            <a:ext cx="5445000" cy="57293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7775" y="4368338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7CD30468-55AD-4246-A300-DB7B0F0017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30600" y="234001"/>
            <a:ext cx="8325400" cy="279018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685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9F06B0F-577D-4331-87CF-A0A833AA949D}"/>
              </a:ext>
            </a:extLst>
          </p:cNvPr>
          <p:cNvSpPr/>
          <p:nvPr userDrawn="1"/>
        </p:nvSpPr>
        <p:spPr>
          <a:xfrm>
            <a:off x="6861000" y="0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4681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4681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56000" y="375112"/>
            <a:ext cx="6299999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E1EF14B-4156-4532-A398-ABD8355C3859}"/>
              </a:ext>
            </a:extLst>
          </p:cNvPr>
          <p:cNvSpPr/>
          <p:nvPr userDrawn="1"/>
        </p:nvSpPr>
        <p:spPr>
          <a:xfrm>
            <a:off x="469414" y="4149000"/>
            <a:ext cx="8506586" cy="18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34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D882B2-034B-4145-B484-AAA1AE8CC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9D8F6E3-9820-406F-9F7D-BCD3D286F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CB31CFE-D3EB-4BCC-8C1F-B5DDF7BE7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86C8-F15D-4091-BC5D-5009DB994D34}" type="datetime1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4389A23-67AB-42B8-B4A6-CD29D8C4F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C1C6045-8D36-40A1-9C6D-DE87FB64A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609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7DFAA08-4FC2-45F2-AA2E-AE1BA6DBE2C1}"/>
              </a:ext>
            </a:extLst>
          </p:cNvPr>
          <p:cNvSpPr/>
          <p:nvPr userDrawn="1"/>
        </p:nvSpPr>
        <p:spPr>
          <a:xfrm>
            <a:off x="0" y="-2032"/>
            <a:ext cx="6096000" cy="6860032"/>
          </a:xfrm>
          <a:prstGeom prst="rect">
            <a:avLst/>
          </a:prstGeom>
          <a:solidFill>
            <a:srgbClr val="1B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00" y="323493"/>
            <a:ext cx="5625000" cy="668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5479" y="1262831"/>
            <a:ext cx="5625000" cy="527167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AE8A562-A25C-4DC8-BAC6-CCC0577579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2063" y="323850"/>
            <a:ext cx="5603875" cy="63896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3173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9F06B0F-577D-4331-87CF-A0A833AA949D}"/>
              </a:ext>
            </a:extLst>
          </p:cNvPr>
          <p:cNvSpPr/>
          <p:nvPr userDrawn="1"/>
        </p:nvSpPr>
        <p:spPr>
          <a:xfrm>
            <a:off x="9606000" y="0"/>
            <a:ext cx="280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6706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6706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958" y="365125"/>
            <a:ext cx="3961042" cy="61277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733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AF044-3A8D-4491-829C-D9C3C52E319A}" type="datetime1">
              <a:rPr lang="ru-RU" smtClean="0"/>
              <a:t>21.03.2023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4007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BA733B-B67F-4D0F-8770-03412A880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ADDA85B-AADA-46ED-A5AA-D35A66798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C605E36-6CBE-4FA4-96E5-C97C64198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4534-EE6B-4B70-A010-E4E80B768980}" type="datetime1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4D25396-54DE-492D-9359-B5E63574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D3534F-0A7F-483E-8DA7-21E0E2249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41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EA8576-22B7-495B-9176-BD790D974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B0357B8-EB67-4372-88B4-88FCFF7EF9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DC497D8-0B03-4691-A215-F5362C364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862F708-3C4F-42A3-B17E-652DA52C1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EC8F-DFC1-4CB9-A7D5-3640953DA7E7}" type="datetime1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757200E-933C-4827-8F9D-FB5E96AEF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67BC222-F9DF-4207-B43E-B479B5367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95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733213-AAC6-4A1B-8698-2A85AC7A1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C417D5D-6E03-4713-8925-FDCABA499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FC9B58B-7B36-4EED-BF73-CE412A409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D84CA64-D965-410A-A22A-95F39E31D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6169F5F-0DFF-4F48-8341-6A2030A84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018E87D-5DB1-4212-99CF-FEC09BE81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452D-02A5-4169-8AD2-A896D9FC1CE2}" type="datetime1">
              <a:rPr lang="ru-RU" smtClean="0"/>
              <a:t>21.03.2023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E583665-14A3-443C-A678-21B4B04CE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BDED1F4-5815-43E8-8292-D644388C8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489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113576-431C-4B09-BE4C-4EEF3B490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7EDF2B8-07FE-4363-894B-DDC16E10C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6537-068F-4F6C-B246-4A6CD7D66A9A}" type="datetime1">
              <a:rPr lang="ru-RU" smtClean="0"/>
              <a:t>21.03.2023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928BB28-F4BD-4C23-9A0A-C8721DEDC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3742E95-FD50-4CB1-8087-8075551AF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15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A5E687E-9290-434A-B9E3-66F44D50F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4538-D7E7-4464-BCD3-C6A7698F1AC0}" type="datetime1">
              <a:rPr lang="ru-RU" smtClean="0"/>
              <a:t>21.03.2023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757BE17-C727-41FA-9CE8-470F79379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CFFE86D-1A1C-46FE-ABEC-8D0D881AB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89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376A1A-2738-4B63-8FB7-6FADAE40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AAE921-524E-4189-B3A7-567631602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C627E12-8D6F-4DCA-A420-023E353B4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B86BE03-035D-46A4-8C21-2563A2536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A577-276D-4D04-8427-E4431BC208E8}" type="datetime1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94DFDB8-B752-4066-9AA7-E4428B911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9BBE450-BDAC-4239-BF11-4AD912A2D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29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51647D-B164-4F72-A5EE-B230808B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98A3904-E15C-44A8-A376-F79C68BDA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7B2AC89-146D-484D-BCEE-4426EC570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D3BA88C-C8EB-41F4-9412-0F32B3933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C020-2717-4914-B434-375A6A2863E2}" type="datetime1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18D5E48-2C13-4EE4-ADCD-A1D573E19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18E3DBC-1A08-44C9-84DA-15A2D7CEF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01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hyperlink" Target="https://presentation-creation.ru/" TargetMode="Externa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C3EB23-0574-4CE6-BFEA-CC4DC7FD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31F8A9A-C586-4CD8-962C-D78C7D7C8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D3A135-84B4-404B-AEE2-C6066B294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487AC-1345-4118-A510-75D731517CD0}" type="datetime1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9329958-3F0E-49D3-AB72-A2802AAD7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2087078-49A2-4F1A-832C-0E14981C4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24"/>
            <a:extLst>
              <a:ext uri="{FF2B5EF4-FFF2-40B4-BE49-F238E27FC236}">
                <a16:creationId xmlns:a16="http://schemas.microsoft.com/office/drawing/2014/main" xmlns="" id="{FDBE6CBF-8F53-497F-9017-32C565AD5EA7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0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67" r:id="rId13"/>
    <p:sldLayoutId id="2147483660" r:id="rId14"/>
    <p:sldLayoutId id="2147483661" r:id="rId15"/>
    <p:sldLayoutId id="2147483662" r:id="rId16"/>
    <p:sldLayoutId id="2147483670" r:id="rId17"/>
    <p:sldLayoutId id="2147483663" r:id="rId18"/>
    <p:sldLayoutId id="2147483664" r:id="rId19"/>
    <p:sldLayoutId id="2147483665" r:id="rId20"/>
    <p:sldLayoutId id="2147483666" r:id="rId21"/>
    <p:sldLayoutId id="2147483671" r:id="rId2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hyperlink" Target="mailto:eck@garfond.ru" TargetMode="External"/><Relationship Id="rId5" Type="http://schemas.openxmlformats.org/officeDocument/2006/relationships/image" Target="../media/image22.PNG"/><Relationship Id="rId10" Type="http://schemas.openxmlformats.org/officeDocument/2006/relationships/hyperlink" Target="mailto:info@garfond.ru" TargetMode="External"/><Relationship Id="rId4" Type="http://schemas.openxmlformats.org/officeDocument/2006/relationships/image" Target="../media/image21.png"/><Relationship Id="rId9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20">
            <a:extLst>
              <a:ext uri="{FF2B5EF4-FFF2-40B4-BE49-F238E27FC236}">
                <a16:creationId xmlns:a16="http://schemas.microsoft.com/office/drawing/2014/main" xmlns="" id="{1FBFB381-328C-4790-8FB0-DCF0DC9A03AB}"/>
              </a:ext>
            </a:extLst>
          </p:cNvPr>
          <p:cNvSpPr txBox="1">
            <a:spLocks/>
          </p:cNvSpPr>
          <p:nvPr/>
        </p:nvSpPr>
        <p:spPr>
          <a:xfrm>
            <a:off x="1011238" y="2573338"/>
            <a:ext cx="6442075" cy="164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indent="0" algn="ctr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81B021BF-A146-4486-952C-321C2E738A90}"/>
              </a:ext>
            </a:extLst>
          </p:cNvPr>
          <p:cNvSpPr/>
          <p:nvPr/>
        </p:nvSpPr>
        <p:spPr>
          <a:xfrm>
            <a:off x="-34500" y="-10104"/>
            <a:ext cx="9246000" cy="6868104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rgbClr val="FFE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xmlns="" id="{93430012-BA3A-4636-B839-750794681A1D}"/>
              </a:ext>
            </a:extLst>
          </p:cNvPr>
          <p:cNvSpPr/>
          <p:nvPr/>
        </p:nvSpPr>
        <p:spPr>
          <a:xfrm>
            <a:off x="246001" y="2158894"/>
            <a:ext cx="8684999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xmlns="" id="{C3891D6C-164C-4F07-94B0-55B67C0190FD}"/>
              </a:ext>
            </a:extLst>
          </p:cNvPr>
          <p:cNvSpPr/>
          <p:nvPr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8DAF865-96F5-4176-9983-A7D572FF73F1}"/>
              </a:ext>
            </a:extLst>
          </p:cNvPr>
          <p:cNvSpPr txBox="1"/>
          <p:nvPr/>
        </p:nvSpPr>
        <p:spPr>
          <a:xfrm>
            <a:off x="1" y="2465249"/>
            <a:ext cx="767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Гарантийный фонд </a:t>
            </a:r>
          </a:p>
          <a:p>
            <a:pPr algn="ctr"/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Республики Татарстан</a:t>
            </a:r>
          </a:p>
        </p:txBody>
      </p:sp>
      <p:pic>
        <p:nvPicPr>
          <p:cNvPr id="16" name="Рисунок 1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 r="16875"/>
          <a:stretch>
            <a:fillRect/>
          </a:stretch>
        </p:blipFill>
        <p:spPr>
          <a:xfrm>
            <a:off x="7176000" y="805500"/>
            <a:ext cx="4905000" cy="54135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00" y="156837"/>
            <a:ext cx="2222224" cy="432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270" y="60774"/>
            <a:ext cx="2717324" cy="504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841" y="151995"/>
            <a:ext cx="3573319" cy="3906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58" y="156837"/>
            <a:ext cx="1670559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70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1A0F263A-0F58-B4CE-E261-7DD96869F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0" y="-72931"/>
            <a:ext cx="12192000" cy="6858000"/>
          </a:xfrm>
          <a:prstGeom prst="rect">
            <a:avLst/>
          </a:prstGeom>
        </p:spPr>
      </p:pic>
      <p:sp>
        <p:nvSpPr>
          <p:cNvPr id="25" name="Полилиния 34">
            <a:extLst>
              <a:ext uri="{FF2B5EF4-FFF2-40B4-BE49-F238E27FC236}">
                <a16:creationId xmlns:a16="http://schemas.microsoft.com/office/drawing/2014/main" xmlns="" id="{89417916-778D-5FEF-478E-EF5CA394EAB3}"/>
              </a:ext>
            </a:extLst>
          </p:cNvPr>
          <p:cNvSpPr/>
          <p:nvPr/>
        </p:nvSpPr>
        <p:spPr>
          <a:xfrm>
            <a:off x="0" y="729001"/>
            <a:ext cx="9233169" cy="926624"/>
          </a:xfrm>
          <a:custGeom>
            <a:avLst/>
            <a:gdLst>
              <a:gd name="connsiteX0" fmla="*/ 0 w 6735069"/>
              <a:gd name="connsiteY0" fmla="*/ 0 h 1032801"/>
              <a:gd name="connsiteX1" fmla="*/ 6735069 w 6735069"/>
              <a:gd name="connsiteY1" fmla="*/ 0 h 1032801"/>
              <a:gd name="connsiteX2" fmla="*/ 6580262 w 6735069"/>
              <a:gd name="connsiteY2" fmla="*/ 1032801 h 1032801"/>
              <a:gd name="connsiteX3" fmla="*/ 0 w 6735069"/>
              <a:gd name="connsiteY3" fmla="*/ 1032801 h 103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35069" h="1032801">
                <a:moveTo>
                  <a:pt x="0" y="0"/>
                </a:moveTo>
                <a:lnTo>
                  <a:pt x="6735069" y="0"/>
                </a:lnTo>
                <a:lnTo>
                  <a:pt x="6580262" y="1032801"/>
                </a:lnTo>
                <a:lnTo>
                  <a:pt x="0" y="1032801"/>
                </a:lnTo>
                <a:close/>
              </a:path>
            </a:pathLst>
          </a:custGeom>
          <a:solidFill>
            <a:srgbClr val="F05323"/>
          </a:solidFill>
          <a:ln>
            <a:noFill/>
          </a:ln>
          <a:effectLst>
            <a:innerShdw blurRad="27659">
              <a:prstClr val="black">
                <a:alpha val="59872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rtlCol="0" anchor="ctr">
            <a:noAutofit/>
          </a:bodyPr>
          <a:lstStyle/>
          <a:p>
            <a:pPr algn="ctr"/>
            <a:endParaRPr lang="ru-RU">
              <a:solidFill>
                <a:srgbClr val="C9310D"/>
              </a:solidFill>
            </a:endParaRP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xmlns="" id="{3EF426B7-9E7D-4BFD-EF3D-02B211F09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41" y="681629"/>
            <a:ext cx="8933086" cy="959005"/>
          </a:xfrm>
          <a:noFill/>
        </p:spPr>
        <p:txBody>
          <a:bodyPr>
            <a:noAutofit/>
          </a:bodyPr>
          <a:lstStyle/>
          <a:p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Федеральные меры поддержки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5045" y="1655625"/>
            <a:ext cx="11231630" cy="835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solidFill>
                  <a:srgbClr val="54291A"/>
                </a:solidFill>
              </a:rPr>
              <a:t>Объединенная программа льготного кредитования под 2,5 – 4%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45" y="138763"/>
            <a:ext cx="5067300" cy="5715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82837" y="4145718"/>
            <a:ext cx="4516702" cy="4220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9310D"/>
                </a:solidFill>
              </a:rPr>
              <a:t>              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92690" y="5117393"/>
            <a:ext cx="2998309" cy="428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C9310D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801000" y="2246761"/>
            <a:ext cx="7631248" cy="13629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5756786"/>
            <a:ext cx="6887777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rgbClr val="5A1606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981000" y="3417156"/>
            <a:ext cx="4612159" cy="23012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8494431" y="3364601"/>
            <a:ext cx="3271569" cy="14135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1601063" y="3114000"/>
            <a:ext cx="8029506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b="1" dirty="0">
                <a:solidFill>
                  <a:srgbClr val="821F08"/>
                </a:solidFill>
              </a:rPr>
              <a:t>Сумма кредита:</a:t>
            </a:r>
            <a:r>
              <a:rPr lang="ru-RU" b="1" dirty="0"/>
              <a:t> </a:t>
            </a:r>
            <a:r>
              <a:rPr lang="ru-RU" sz="2800" b="1" dirty="0"/>
              <a:t>от 50 млн до 1 млрд рублей</a:t>
            </a:r>
            <a:r>
              <a:rPr lang="ru-RU" dirty="0"/>
              <a:t>;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 dirty="0">
                <a:solidFill>
                  <a:srgbClr val="5A1606"/>
                </a:solidFill>
              </a:rPr>
              <a:t>Ставка</a:t>
            </a:r>
            <a:r>
              <a:rPr lang="ru-RU" dirty="0"/>
              <a:t>: для среднего бизнеса – </a:t>
            </a:r>
            <a:r>
              <a:rPr lang="ru-RU" sz="2800" b="1" dirty="0">
                <a:solidFill>
                  <a:srgbClr val="C9310D"/>
                </a:solidFill>
              </a:rPr>
              <a:t>2,5%</a:t>
            </a:r>
            <a:r>
              <a:rPr lang="ru-RU" sz="2800" dirty="0">
                <a:solidFill>
                  <a:srgbClr val="C9310D"/>
                </a:solidFill>
              </a:rPr>
              <a:t>, </a:t>
            </a:r>
            <a:r>
              <a:rPr lang="ru-RU" dirty="0"/>
              <a:t>для малого и </a:t>
            </a:r>
            <a:r>
              <a:rPr lang="ru-RU" dirty="0" err="1"/>
              <a:t>микробизнеса</a:t>
            </a:r>
            <a:r>
              <a:rPr lang="ru-RU" dirty="0"/>
              <a:t> – </a:t>
            </a:r>
            <a:r>
              <a:rPr lang="ru-RU" sz="2800" b="1" dirty="0">
                <a:solidFill>
                  <a:srgbClr val="C9310D"/>
                </a:solidFill>
              </a:rPr>
              <a:t>4%</a:t>
            </a:r>
            <a:r>
              <a:rPr lang="ru-RU" dirty="0"/>
              <a:t>;</a:t>
            </a:r>
          </a:p>
          <a:p>
            <a:pPr marL="285750" indent="-285750">
              <a:buFont typeface="Arial" charset="0"/>
              <a:buChar char="•"/>
            </a:pPr>
            <a:endParaRPr lang="ru-RU" b="1" dirty="0">
              <a:solidFill>
                <a:srgbClr val="821F08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ru-RU" b="1" dirty="0">
                <a:solidFill>
                  <a:srgbClr val="821F08"/>
                </a:solidFill>
              </a:rPr>
              <a:t>Цели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ru-RU" dirty="0"/>
              <a:t>закупка оборудования, капитальный ремонт производственных </a:t>
            </a:r>
          </a:p>
          <a:p>
            <a:r>
              <a:rPr lang="ru-RU" dirty="0"/>
              <a:t>помещений или запуск новых производств.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89690" y="2349000"/>
            <a:ext cx="10170000" cy="40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21F08"/>
                </a:solidFill>
              </a:rPr>
              <a:t>реализована по Постановлению Правительства Российской Федерации от 16 августа 2022 № 1420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700393" y="630271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10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644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1A0F263A-0F58-B4CE-E261-7DD96869F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80" y="-1"/>
            <a:ext cx="12192000" cy="6858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97D2AAE-C0F4-C134-C383-ECA2EDBAA3EE}"/>
              </a:ext>
            </a:extLst>
          </p:cNvPr>
          <p:cNvSpPr txBox="1">
            <a:spLocks/>
          </p:cNvSpPr>
          <p:nvPr/>
        </p:nvSpPr>
        <p:spPr bwMode="auto">
          <a:xfrm>
            <a:off x="632791" y="1239636"/>
            <a:ext cx="10413210" cy="453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b="1" dirty="0">
              <a:solidFill>
                <a:srgbClr val="54291A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u="sng" dirty="0">
                <a:solidFill>
                  <a:srgbClr val="54291A"/>
                </a:solidFill>
              </a:rPr>
              <a:t>Программа льготного кредитования на приобретение приоритетной для импорта продукции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solidFill>
                <a:srgbClr val="54291A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800" b="1" dirty="0">
              <a:solidFill>
                <a:srgbClr val="54291A"/>
              </a:solidFill>
            </a:endParaRPr>
          </a:p>
          <a:p>
            <a:pPr>
              <a:spcBef>
                <a:spcPts val="0"/>
              </a:spcBef>
            </a:pPr>
            <a:r>
              <a:rPr lang="ru-RU" sz="1800" b="1" dirty="0">
                <a:solidFill>
                  <a:srgbClr val="54291A"/>
                </a:solidFill>
              </a:rPr>
              <a:t>Сумма кредита  </a:t>
            </a:r>
            <a:r>
              <a:rPr lang="ru-RU" b="1" dirty="0"/>
              <a:t>от 3 млн руб. до 10 млрд руб.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rgbClr val="5A1606"/>
                </a:solidFill>
              </a:rPr>
              <a:t>(Кредиты от 10 млрд до 30 млрд руб. предоставляются по отдельным решениям Министерства  промышленности Российской Федерации, выше 30 млрд руб. - по распоряжению Правительства Российской Федерации)</a:t>
            </a:r>
            <a:endParaRPr lang="ru-RU" sz="1800" b="1" dirty="0">
              <a:solidFill>
                <a:srgbClr val="54291A"/>
              </a:solidFill>
            </a:endParaRPr>
          </a:p>
          <a:p>
            <a:pPr eaLnBrk="1" hangingPunct="1">
              <a:spcBef>
                <a:spcPts val="0"/>
              </a:spcBef>
            </a:pPr>
            <a:r>
              <a:rPr lang="ru-RU" sz="1800" b="1" dirty="0">
                <a:solidFill>
                  <a:srgbClr val="54291A"/>
                </a:solidFill>
              </a:rPr>
              <a:t>Ставка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800" b="1" dirty="0"/>
              <a:t>-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rgbClr val="820000"/>
                </a:solidFill>
              </a:rPr>
              <a:t>5,25%</a:t>
            </a:r>
          </a:p>
          <a:p>
            <a:pPr eaLnBrk="1" hangingPunct="1">
              <a:spcBef>
                <a:spcPts val="0"/>
              </a:spcBef>
            </a:pPr>
            <a:endParaRPr lang="ru-RU" sz="1800" dirty="0"/>
          </a:p>
          <a:p>
            <a:pPr>
              <a:spcBef>
                <a:spcPts val="0"/>
              </a:spcBef>
            </a:pPr>
            <a:r>
              <a:rPr lang="ru-RU" sz="1800" b="1" dirty="0">
                <a:solidFill>
                  <a:srgbClr val="54291A"/>
                </a:solidFill>
              </a:rPr>
              <a:t>Цели: </a:t>
            </a:r>
            <a:r>
              <a:rPr lang="ru-RU" sz="1800" dirty="0"/>
              <a:t>приобретение материалов, компонентов, комплектующих, сырья и оборудования, а также оплата проектировочных и пусконаладочных работ, налога на добавленную стоимость и таможенных пошлин.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ru-RU" sz="1800" dirty="0">
              <a:solidFill>
                <a:srgbClr val="820000"/>
              </a:solidFill>
            </a:endParaRPr>
          </a:p>
          <a:p>
            <a:pPr eaLnBrk="1" hangingPunct="1">
              <a:spcBef>
                <a:spcPts val="0"/>
              </a:spcBef>
            </a:pPr>
            <a:endParaRPr lang="ru-RU" sz="1800" dirty="0">
              <a:solidFill>
                <a:srgbClr val="191919"/>
              </a:solidFill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ru-RU" sz="1200" dirty="0">
              <a:solidFill>
                <a:srgbClr val="0033CC"/>
              </a:solidFill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ru-RU" sz="1200" dirty="0">
              <a:solidFill>
                <a:srgbClr val="0033CC"/>
              </a:solidFill>
            </a:endParaRPr>
          </a:p>
        </p:txBody>
      </p:sp>
      <p:sp>
        <p:nvSpPr>
          <p:cNvPr id="22" name="Полилиния 34">
            <a:extLst>
              <a:ext uri="{FF2B5EF4-FFF2-40B4-BE49-F238E27FC236}">
                <a16:creationId xmlns:a16="http://schemas.microsoft.com/office/drawing/2014/main" xmlns="" id="{6EA988ED-54BA-9904-49CD-EE136B2A7E97}"/>
              </a:ext>
            </a:extLst>
          </p:cNvPr>
          <p:cNvSpPr/>
          <p:nvPr/>
        </p:nvSpPr>
        <p:spPr>
          <a:xfrm>
            <a:off x="-5997" y="883610"/>
            <a:ext cx="9233169" cy="712053"/>
          </a:xfrm>
          <a:custGeom>
            <a:avLst/>
            <a:gdLst>
              <a:gd name="connsiteX0" fmla="*/ 0 w 6735069"/>
              <a:gd name="connsiteY0" fmla="*/ 0 h 1032801"/>
              <a:gd name="connsiteX1" fmla="*/ 6735069 w 6735069"/>
              <a:gd name="connsiteY1" fmla="*/ 0 h 1032801"/>
              <a:gd name="connsiteX2" fmla="*/ 6580262 w 6735069"/>
              <a:gd name="connsiteY2" fmla="*/ 1032801 h 1032801"/>
              <a:gd name="connsiteX3" fmla="*/ 0 w 6735069"/>
              <a:gd name="connsiteY3" fmla="*/ 1032801 h 103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35069" h="1032801">
                <a:moveTo>
                  <a:pt x="0" y="0"/>
                </a:moveTo>
                <a:lnTo>
                  <a:pt x="6735069" y="0"/>
                </a:lnTo>
                <a:lnTo>
                  <a:pt x="6580262" y="1032801"/>
                </a:lnTo>
                <a:lnTo>
                  <a:pt x="0" y="1032801"/>
                </a:lnTo>
                <a:close/>
              </a:path>
            </a:pathLst>
          </a:custGeom>
          <a:solidFill>
            <a:srgbClr val="F05323"/>
          </a:solidFill>
          <a:ln>
            <a:noFill/>
          </a:ln>
          <a:effectLst>
            <a:innerShdw blurRad="27659">
              <a:prstClr val="black">
                <a:alpha val="59872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xmlns="" id="{A767CDB1-4AFC-D7BA-03F9-8886F2D74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44" y="729000"/>
            <a:ext cx="8933086" cy="846066"/>
          </a:xfrm>
          <a:noFill/>
        </p:spPr>
        <p:txBody>
          <a:bodyPr>
            <a:noAutofit/>
          </a:bodyPr>
          <a:lstStyle/>
          <a:p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Федеральные меры поддержки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00" y="189000"/>
            <a:ext cx="5067300" cy="571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91000" y="2304000"/>
            <a:ext cx="9765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21F08"/>
                </a:solidFill>
              </a:rPr>
              <a:t>реализована по Постановлению Правительства Российской Федерации от 18 мая 2022 года №895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700393" y="639433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11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562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1A0F263A-0F58-B4CE-E261-7DD96869F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80" y="-1"/>
            <a:ext cx="12192000" cy="6858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97D2AAE-C0F4-C134-C383-ECA2EDBAA3EE}"/>
              </a:ext>
            </a:extLst>
          </p:cNvPr>
          <p:cNvSpPr txBox="1">
            <a:spLocks/>
          </p:cNvSpPr>
          <p:nvPr/>
        </p:nvSpPr>
        <p:spPr bwMode="auto">
          <a:xfrm>
            <a:off x="632791" y="1239636"/>
            <a:ext cx="10413210" cy="453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b="1" dirty="0">
              <a:solidFill>
                <a:srgbClr val="54291A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u="sng" dirty="0">
                <a:solidFill>
                  <a:srgbClr val="54291A"/>
                </a:solidFill>
              </a:rPr>
              <a:t>Программа «Промышленная ипотека»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solidFill>
                <a:srgbClr val="54291A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800" b="1" dirty="0">
              <a:solidFill>
                <a:srgbClr val="54291A"/>
              </a:solidFill>
            </a:endParaRPr>
          </a:p>
          <a:p>
            <a:pPr>
              <a:spcBef>
                <a:spcPts val="0"/>
              </a:spcBef>
            </a:pPr>
            <a:endParaRPr lang="ru-RU" sz="1800" b="1" dirty="0">
              <a:solidFill>
                <a:srgbClr val="54291A"/>
              </a:solidFill>
            </a:endParaRPr>
          </a:p>
          <a:p>
            <a:pPr>
              <a:spcBef>
                <a:spcPts val="0"/>
              </a:spcBef>
            </a:pPr>
            <a:r>
              <a:rPr lang="ru-RU" sz="1800" b="1" dirty="0">
                <a:solidFill>
                  <a:srgbClr val="54291A"/>
                </a:solidFill>
              </a:rPr>
              <a:t>Сумма кредита  </a:t>
            </a:r>
            <a:r>
              <a:rPr lang="ru-RU" b="1" dirty="0"/>
              <a:t>до 500 млн руб.</a:t>
            </a:r>
          </a:p>
          <a:p>
            <a:pPr eaLnBrk="1" hangingPunct="1">
              <a:spcBef>
                <a:spcPts val="0"/>
              </a:spcBef>
            </a:pPr>
            <a:r>
              <a:rPr lang="ru-RU" sz="1800" b="1" dirty="0">
                <a:solidFill>
                  <a:srgbClr val="54291A"/>
                </a:solidFill>
              </a:rPr>
              <a:t>Ставка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800" b="1" dirty="0"/>
              <a:t>-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b="1" dirty="0">
                <a:solidFill>
                  <a:srgbClr val="820000"/>
                </a:solidFill>
              </a:rPr>
              <a:t>3 % </a:t>
            </a:r>
            <a:r>
              <a:rPr lang="ru-RU" sz="1800" b="1" dirty="0"/>
              <a:t>-</a:t>
            </a:r>
            <a:r>
              <a:rPr lang="ru-RU" sz="1800" b="1" dirty="0">
                <a:solidFill>
                  <a:srgbClr val="820000"/>
                </a:solidFill>
              </a:rPr>
              <a:t> </a:t>
            </a:r>
            <a:r>
              <a:rPr lang="ru-RU" sz="1800" dirty="0"/>
              <a:t>для технологических предприятий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dirty="0">
                <a:solidFill>
                  <a:srgbClr val="820000"/>
                </a:solidFill>
              </a:rPr>
              <a:t>	   </a:t>
            </a:r>
            <a:r>
              <a:rPr lang="ru-RU" b="1" dirty="0">
                <a:solidFill>
                  <a:srgbClr val="820000"/>
                </a:solidFill>
              </a:rPr>
              <a:t>5 %</a:t>
            </a:r>
            <a:r>
              <a:rPr lang="ru-RU" dirty="0">
                <a:solidFill>
                  <a:srgbClr val="820000"/>
                </a:solidFill>
              </a:rPr>
              <a:t> </a:t>
            </a:r>
            <a:r>
              <a:rPr lang="ru-RU" sz="1800" dirty="0"/>
              <a:t>- для иных заемщиков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ru-RU" sz="1800" dirty="0"/>
          </a:p>
          <a:p>
            <a:pPr eaLnBrk="1" hangingPunct="1">
              <a:spcBef>
                <a:spcPts val="0"/>
              </a:spcBef>
            </a:pPr>
            <a:r>
              <a:rPr lang="ru-RU" sz="1800" b="1" dirty="0">
                <a:solidFill>
                  <a:srgbClr val="5A1606"/>
                </a:solidFill>
              </a:rPr>
              <a:t>Срок</a:t>
            </a:r>
            <a:r>
              <a:rPr lang="ru-RU" sz="1800" dirty="0">
                <a:solidFill>
                  <a:srgbClr val="5A1606"/>
                </a:solidFill>
              </a:rPr>
              <a:t> </a:t>
            </a:r>
            <a:r>
              <a:rPr lang="ru-RU" sz="1800" dirty="0"/>
              <a:t>-  до </a:t>
            </a:r>
            <a:r>
              <a:rPr lang="ru-RU" b="1" dirty="0">
                <a:solidFill>
                  <a:srgbClr val="5A1606"/>
                </a:solidFill>
              </a:rPr>
              <a:t>7</a:t>
            </a:r>
            <a:r>
              <a:rPr lang="ru-RU" b="1" dirty="0"/>
              <a:t> </a:t>
            </a:r>
            <a:r>
              <a:rPr lang="ru-RU" sz="1800" dirty="0"/>
              <a:t>лет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ru-RU" sz="1800" dirty="0"/>
          </a:p>
          <a:p>
            <a:pPr>
              <a:spcBef>
                <a:spcPts val="0"/>
              </a:spcBef>
            </a:pPr>
            <a:r>
              <a:rPr lang="ru-RU" sz="1800" b="1" dirty="0">
                <a:solidFill>
                  <a:srgbClr val="54291A"/>
                </a:solidFill>
              </a:rPr>
              <a:t>Цели: </a:t>
            </a:r>
            <a:r>
              <a:rPr lang="ru-RU" sz="1800" dirty="0"/>
              <a:t>приобретение готовых объектов недвижимого имущества для осуществления промышленного производства.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ru-RU" sz="1800" dirty="0">
              <a:solidFill>
                <a:srgbClr val="820000"/>
              </a:solidFill>
            </a:endParaRPr>
          </a:p>
          <a:p>
            <a:pPr eaLnBrk="1" hangingPunct="1">
              <a:spcBef>
                <a:spcPts val="0"/>
              </a:spcBef>
            </a:pPr>
            <a:endParaRPr lang="ru-RU" sz="1800" dirty="0">
              <a:solidFill>
                <a:srgbClr val="191919"/>
              </a:solidFill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ru-RU" sz="1200" dirty="0">
              <a:solidFill>
                <a:srgbClr val="0033CC"/>
              </a:solidFill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ru-RU" sz="1200" dirty="0">
              <a:solidFill>
                <a:srgbClr val="0033CC"/>
              </a:solidFill>
            </a:endParaRPr>
          </a:p>
        </p:txBody>
      </p:sp>
      <p:sp>
        <p:nvSpPr>
          <p:cNvPr id="22" name="Полилиния 34">
            <a:extLst>
              <a:ext uri="{FF2B5EF4-FFF2-40B4-BE49-F238E27FC236}">
                <a16:creationId xmlns:a16="http://schemas.microsoft.com/office/drawing/2014/main" xmlns="" id="{6EA988ED-54BA-9904-49CD-EE136B2A7E97}"/>
              </a:ext>
            </a:extLst>
          </p:cNvPr>
          <p:cNvSpPr/>
          <p:nvPr/>
        </p:nvSpPr>
        <p:spPr>
          <a:xfrm>
            <a:off x="-5997" y="883610"/>
            <a:ext cx="9233169" cy="712053"/>
          </a:xfrm>
          <a:custGeom>
            <a:avLst/>
            <a:gdLst>
              <a:gd name="connsiteX0" fmla="*/ 0 w 6735069"/>
              <a:gd name="connsiteY0" fmla="*/ 0 h 1032801"/>
              <a:gd name="connsiteX1" fmla="*/ 6735069 w 6735069"/>
              <a:gd name="connsiteY1" fmla="*/ 0 h 1032801"/>
              <a:gd name="connsiteX2" fmla="*/ 6580262 w 6735069"/>
              <a:gd name="connsiteY2" fmla="*/ 1032801 h 1032801"/>
              <a:gd name="connsiteX3" fmla="*/ 0 w 6735069"/>
              <a:gd name="connsiteY3" fmla="*/ 1032801 h 103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35069" h="1032801">
                <a:moveTo>
                  <a:pt x="0" y="0"/>
                </a:moveTo>
                <a:lnTo>
                  <a:pt x="6735069" y="0"/>
                </a:lnTo>
                <a:lnTo>
                  <a:pt x="6580262" y="1032801"/>
                </a:lnTo>
                <a:lnTo>
                  <a:pt x="0" y="1032801"/>
                </a:lnTo>
                <a:close/>
              </a:path>
            </a:pathLst>
          </a:custGeom>
          <a:solidFill>
            <a:srgbClr val="F05323"/>
          </a:solidFill>
          <a:ln>
            <a:noFill/>
          </a:ln>
          <a:effectLst>
            <a:innerShdw blurRad="27659">
              <a:prstClr val="black">
                <a:alpha val="59872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xmlns="" id="{A767CDB1-4AFC-D7BA-03F9-8886F2D74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44" y="729000"/>
            <a:ext cx="8933086" cy="846066"/>
          </a:xfrm>
          <a:noFill/>
        </p:spPr>
        <p:txBody>
          <a:bodyPr>
            <a:noAutofit/>
          </a:bodyPr>
          <a:lstStyle/>
          <a:p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Федеральные меры поддержки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00" y="189000"/>
            <a:ext cx="5067300" cy="571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91000" y="2034000"/>
            <a:ext cx="9765000" cy="58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21F08"/>
                </a:solidFill>
              </a:rPr>
              <a:t>реализована по Постановлению Правительства Российской Федерации от 06 сентября 2022 года №1570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700393" y="639433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86084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1A0F263A-0F58-B4CE-E261-7DD96869F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80" y="-1"/>
            <a:ext cx="12192000" cy="6858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97D2AAE-C0F4-C134-C383-ECA2EDBAA3EE}"/>
              </a:ext>
            </a:extLst>
          </p:cNvPr>
          <p:cNvSpPr txBox="1">
            <a:spLocks/>
          </p:cNvSpPr>
          <p:nvPr/>
        </p:nvSpPr>
        <p:spPr bwMode="auto">
          <a:xfrm>
            <a:off x="632791" y="1239636"/>
            <a:ext cx="10413210" cy="453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b="1" dirty="0">
              <a:solidFill>
                <a:srgbClr val="54291A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u="sng" dirty="0">
                <a:solidFill>
                  <a:srgbClr val="54291A"/>
                </a:solidFill>
              </a:rPr>
              <a:t>Льготные кредиты для </a:t>
            </a:r>
            <a:r>
              <a:rPr lang="ru-RU" sz="2400" b="1" u="sng" dirty="0" err="1">
                <a:solidFill>
                  <a:srgbClr val="54291A"/>
                </a:solidFill>
              </a:rPr>
              <a:t>сельхозтоваропроизводителей</a:t>
            </a:r>
            <a:endParaRPr lang="ru-RU" sz="2400" b="1" u="sng" dirty="0">
              <a:solidFill>
                <a:srgbClr val="54291A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solidFill>
                <a:srgbClr val="54291A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800" b="1" dirty="0">
              <a:solidFill>
                <a:srgbClr val="54291A"/>
              </a:solidFill>
            </a:endParaRPr>
          </a:p>
          <a:p>
            <a:pPr>
              <a:spcBef>
                <a:spcPts val="0"/>
              </a:spcBef>
            </a:pPr>
            <a:endParaRPr lang="ru-RU" sz="1800" b="1" dirty="0">
              <a:solidFill>
                <a:srgbClr val="54291A"/>
              </a:solidFill>
            </a:endParaRPr>
          </a:p>
          <a:p>
            <a:pPr>
              <a:spcBef>
                <a:spcPts val="0"/>
              </a:spcBef>
            </a:pPr>
            <a:r>
              <a:rPr lang="ru-RU" sz="1800" b="1" dirty="0">
                <a:solidFill>
                  <a:srgbClr val="54291A"/>
                </a:solidFill>
              </a:rPr>
              <a:t>Сумма кредита  - </a:t>
            </a:r>
            <a:r>
              <a:rPr lang="ru-RU" sz="2400" b="1" dirty="0"/>
              <a:t>без ограничения по сумме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b="1" dirty="0"/>
          </a:p>
          <a:p>
            <a:pPr eaLnBrk="1" hangingPunct="1">
              <a:spcBef>
                <a:spcPts val="0"/>
              </a:spcBef>
            </a:pPr>
            <a:r>
              <a:rPr lang="ru-RU" sz="1800" b="1" dirty="0">
                <a:solidFill>
                  <a:srgbClr val="54291A"/>
                </a:solidFill>
              </a:rPr>
              <a:t>Ставка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800" b="1" dirty="0"/>
              <a:t>-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sz="2400" b="1" dirty="0"/>
              <a:t>от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rgbClr val="820000"/>
                </a:solidFill>
              </a:rPr>
              <a:t>1 % </a:t>
            </a:r>
            <a:r>
              <a:rPr lang="ru-RU" sz="2400" b="1" dirty="0"/>
              <a:t> до </a:t>
            </a:r>
            <a:r>
              <a:rPr lang="ru-RU" sz="2400" b="1" dirty="0">
                <a:solidFill>
                  <a:srgbClr val="5A1606"/>
                </a:solidFill>
              </a:rPr>
              <a:t>5 %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ru-RU" sz="2400" dirty="0">
              <a:solidFill>
                <a:srgbClr val="5A1606"/>
              </a:solidFill>
            </a:endParaRPr>
          </a:p>
          <a:p>
            <a:pPr eaLnBrk="1" hangingPunct="1">
              <a:spcBef>
                <a:spcPts val="0"/>
              </a:spcBef>
            </a:pPr>
            <a:r>
              <a:rPr lang="ru-RU" sz="1800" b="1" dirty="0">
                <a:solidFill>
                  <a:srgbClr val="5A1606"/>
                </a:solidFill>
              </a:rPr>
              <a:t>Срок</a:t>
            </a:r>
            <a:r>
              <a:rPr lang="ru-RU" sz="1800" dirty="0">
                <a:solidFill>
                  <a:srgbClr val="5A1606"/>
                </a:solidFill>
              </a:rPr>
              <a:t> </a:t>
            </a:r>
            <a:r>
              <a:rPr lang="ru-RU" sz="1800" dirty="0"/>
              <a:t>-  </a:t>
            </a:r>
            <a:r>
              <a:rPr lang="ru-RU" sz="2400" b="1" dirty="0"/>
              <a:t>до 1 года </a:t>
            </a:r>
            <a:r>
              <a:rPr lang="ru-RU" sz="1800" dirty="0"/>
              <a:t>– на пополнение оборотных средств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sz="1800" b="1" dirty="0"/>
              <a:t>	</a:t>
            </a:r>
            <a:r>
              <a:rPr lang="ru-RU" sz="2400" b="1" dirty="0"/>
              <a:t>от 2 до 15 лет </a:t>
            </a:r>
            <a:r>
              <a:rPr lang="ru-RU" sz="1800" dirty="0"/>
              <a:t>– на инвестиционные цели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ru-RU" sz="1800" dirty="0"/>
          </a:p>
          <a:p>
            <a:pPr>
              <a:spcBef>
                <a:spcPts val="0"/>
              </a:spcBef>
            </a:pPr>
            <a:r>
              <a:rPr lang="ru-RU" sz="1800" b="1" dirty="0">
                <a:solidFill>
                  <a:srgbClr val="54291A"/>
                </a:solidFill>
              </a:rPr>
              <a:t>Цели:  </a:t>
            </a:r>
            <a:r>
              <a:rPr lang="ru-RU" sz="1800" dirty="0"/>
              <a:t>развитие </a:t>
            </a:r>
            <a:r>
              <a:rPr lang="ru-RU" sz="1800" dirty="0" err="1"/>
              <a:t>подотраслей</a:t>
            </a:r>
            <a:r>
              <a:rPr lang="ru-RU" sz="1800" dirty="0"/>
              <a:t> растениеводства, животноводства, переработки продукции 	растениеводства и животноводства.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ru-RU" sz="1800" dirty="0">
              <a:solidFill>
                <a:srgbClr val="820000"/>
              </a:solidFill>
            </a:endParaRPr>
          </a:p>
          <a:p>
            <a:pPr eaLnBrk="1" hangingPunct="1">
              <a:spcBef>
                <a:spcPts val="0"/>
              </a:spcBef>
            </a:pPr>
            <a:endParaRPr lang="ru-RU" sz="1800" dirty="0">
              <a:solidFill>
                <a:srgbClr val="191919"/>
              </a:solidFill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ru-RU" sz="1200" dirty="0">
              <a:solidFill>
                <a:srgbClr val="0033CC"/>
              </a:solidFill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ru-RU" sz="1200" dirty="0">
              <a:solidFill>
                <a:srgbClr val="0033CC"/>
              </a:solidFill>
            </a:endParaRPr>
          </a:p>
        </p:txBody>
      </p:sp>
      <p:sp>
        <p:nvSpPr>
          <p:cNvPr id="22" name="Полилиния 34">
            <a:extLst>
              <a:ext uri="{FF2B5EF4-FFF2-40B4-BE49-F238E27FC236}">
                <a16:creationId xmlns:a16="http://schemas.microsoft.com/office/drawing/2014/main" xmlns="" id="{6EA988ED-54BA-9904-49CD-EE136B2A7E97}"/>
              </a:ext>
            </a:extLst>
          </p:cNvPr>
          <p:cNvSpPr/>
          <p:nvPr/>
        </p:nvSpPr>
        <p:spPr>
          <a:xfrm>
            <a:off x="-5997" y="883610"/>
            <a:ext cx="9233169" cy="712053"/>
          </a:xfrm>
          <a:custGeom>
            <a:avLst/>
            <a:gdLst>
              <a:gd name="connsiteX0" fmla="*/ 0 w 6735069"/>
              <a:gd name="connsiteY0" fmla="*/ 0 h 1032801"/>
              <a:gd name="connsiteX1" fmla="*/ 6735069 w 6735069"/>
              <a:gd name="connsiteY1" fmla="*/ 0 h 1032801"/>
              <a:gd name="connsiteX2" fmla="*/ 6580262 w 6735069"/>
              <a:gd name="connsiteY2" fmla="*/ 1032801 h 1032801"/>
              <a:gd name="connsiteX3" fmla="*/ 0 w 6735069"/>
              <a:gd name="connsiteY3" fmla="*/ 1032801 h 103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35069" h="1032801">
                <a:moveTo>
                  <a:pt x="0" y="0"/>
                </a:moveTo>
                <a:lnTo>
                  <a:pt x="6735069" y="0"/>
                </a:lnTo>
                <a:lnTo>
                  <a:pt x="6580262" y="1032801"/>
                </a:lnTo>
                <a:lnTo>
                  <a:pt x="0" y="1032801"/>
                </a:lnTo>
                <a:close/>
              </a:path>
            </a:pathLst>
          </a:custGeom>
          <a:solidFill>
            <a:srgbClr val="F05323"/>
          </a:solidFill>
          <a:ln>
            <a:noFill/>
          </a:ln>
          <a:effectLst>
            <a:innerShdw blurRad="27659">
              <a:prstClr val="black">
                <a:alpha val="59872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xmlns="" id="{A767CDB1-4AFC-D7BA-03F9-8886F2D74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44" y="729000"/>
            <a:ext cx="8933086" cy="846066"/>
          </a:xfrm>
          <a:noFill/>
        </p:spPr>
        <p:txBody>
          <a:bodyPr>
            <a:noAutofit/>
          </a:bodyPr>
          <a:lstStyle/>
          <a:p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Федеральные меры поддержки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00" y="189000"/>
            <a:ext cx="5067300" cy="571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91000" y="2034000"/>
            <a:ext cx="9765000" cy="58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21F08"/>
                </a:solidFill>
              </a:rPr>
              <a:t>Постановление Правительства Российской Федерации от 29 декабря 2016 года №1528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700393" y="639433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393895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A1A2638-4794-EF67-F948-06B6318FA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6" y="0"/>
            <a:ext cx="12197996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5EB2B77-41EB-4125-96CA-2F1CDE30115E}"/>
              </a:ext>
            </a:extLst>
          </p:cNvPr>
          <p:cNvSpPr/>
          <p:nvPr/>
        </p:nvSpPr>
        <p:spPr>
          <a:xfrm>
            <a:off x="7357143" y="1143374"/>
            <a:ext cx="1073791" cy="276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37">
            <a:extLst>
              <a:ext uri="{FF2B5EF4-FFF2-40B4-BE49-F238E27FC236}">
                <a16:creationId xmlns:a16="http://schemas.microsoft.com/office/drawing/2014/main" xmlns="" id="{E27EF884-67AC-3BF2-C519-DACA19DEDE05}"/>
              </a:ext>
            </a:extLst>
          </p:cNvPr>
          <p:cNvSpPr/>
          <p:nvPr/>
        </p:nvSpPr>
        <p:spPr>
          <a:xfrm>
            <a:off x="7842195" y="1143374"/>
            <a:ext cx="3641839" cy="3365626"/>
          </a:xfrm>
          <a:prstGeom prst="roundRect">
            <a:avLst/>
          </a:prstGeom>
          <a:solidFill>
            <a:srgbClr val="BC905F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34">
            <a:extLst>
              <a:ext uri="{FF2B5EF4-FFF2-40B4-BE49-F238E27FC236}">
                <a16:creationId xmlns:a16="http://schemas.microsoft.com/office/drawing/2014/main" xmlns="" id="{754934D3-8376-A282-9106-CF817838C757}"/>
              </a:ext>
            </a:extLst>
          </p:cNvPr>
          <p:cNvSpPr/>
          <p:nvPr/>
        </p:nvSpPr>
        <p:spPr>
          <a:xfrm>
            <a:off x="3979905" y="1143375"/>
            <a:ext cx="3641839" cy="3365625"/>
          </a:xfrm>
          <a:prstGeom prst="roundRect">
            <a:avLst/>
          </a:prstGeom>
          <a:solidFill>
            <a:srgbClr val="BC905F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13">
            <a:extLst>
              <a:ext uri="{FF2B5EF4-FFF2-40B4-BE49-F238E27FC236}">
                <a16:creationId xmlns:a16="http://schemas.microsoft.com/office/drawing/2014/main" xmlns="" id="{23AA99C7-1F2B-31EE-702B-10C316452621}"/>
              </a:ext>
            </a:extLst>
          </p:cNvPr>
          <p:cNvSpPr/>
          <p:nvPr/>
        </p:nvSpPr>
        <p:spPr>
          <a:xfrm>
            <a:off x="108683" y="1143374"/>
            <a:ext cx="3641839" cy="3365626"/>
          </a:xfrm>
          <a:prstGeom prst="roundRect">
            <a:avLst/>
          </a:prstGeom>
          <a:solidFill>
            <a:srgbClr val="BC905F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35">
            <a:extLst>
              <a:ext uri="{FF2B5EF4-FFF2-40B4-BE49-F238E27FC236}">
                <a16:creationId xmlns:a16="http://schemas.microsoft.com/office/drawing/2014/main" xmlns="" id="{E157CCDA-2645-618C-EDB9-6A17FBE0A068}"/>
              </a:ext>
            </a:extLst>
          </p:cNvPr>
          <p:cNvSpPr/>
          <p:nvPr/>
        </p:nvSpPr>
        <p:spPr>
          <a:xfrm>
            <a:off x="31148" y="110574"/>
            <a:ext cx="6393349" cy="770364"/>
          </a:xfrm>
          <a:custGeom>
            <a:avLst/>
            <a:gdLst>
              <a:gd name="connsiteX0" fmla="*/ 0 w 6735069"/>
              <a:gd name="connsiteY0" fmla="*/ 0 h 1032801"/>
              <a:gd name="connsiteX1" fmla="*/ 6735069 w 6735069"/>
              <a:gd name="connsiteY1" fmla="*/ 0 h 1032801"/>
              <a:gd name="connsiteX2" fmla="*/ 6580262 w 6735069"/>
              <a:gd name="connsiteY2" fmla="*/ 1032801 h 1032801"/>
              <a:gd name="connsiteX3" fmla="*/ 0 w 6735069"/>
              <a:gd name="connsiteY3" fmla="*/ 1032801 h 103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35069" h="1032801">
                <a:moveTo>
                  <a:pt x="0" y="0"/>
                </a:moveTo>
                <a:lnTo>
                  <a:pt x="6735069" y="0"/>
                </a:lnTo>
                <a:lnTo>
                  <a:pt x="6580262" y="1032801"/>
                </a:lnTo>
                <a:lnTo>
                  <a:pt x="0" y="1032801"/>
                </a:lnTo>
                <a:close/>
              </a:path>
            </a:pathLst>
          </a:custGeom>
          <a:solidFill>
            <a:srgbClr val="F05323"/>
          </a:solidFill>
          <a:ln>
            <a:noFill/>
          </a:ln>
          <a:effectLst>
            <a:innerShdw blurRad="27659">
              <a:prstClr val="black">
                <a:alpha val="59872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rtlCol="0" anchor="ctr">
            <a:noAutofit/>
          </a:bodyPr>
          <a:lstStyle/>
          <a:p>
            <a:pPr algn="ctr"/>
            <a:endParaRPr lang="ru-RU" sz="2000" dirty="0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07079763-1C3A-004D-DF69-68CDD15AF65E}"/>
              </a:ext>
            </a:extLst>
          </p:cNvPr>
          <p:cNvSpPr txBox="1">
            <a:spLocks/>
          </p:cNvSpPr>
          <p:nvPr/>
        </p:nvSpPr>
        <p:spPr>
          <a:xfrm>
            <a:off x="322627" y="145843"/>
            <a:ext cx="5967399" cy="7350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  <a:latin typeface="+mn-lt"/>
              </a:rPr>
              <a:t>Единый центр кредитования</a:t>
            </a:r>
          </a:p>
        </p:txBody>
      </p:sp>
      <p:sp>
        <p:nvSpPr>
          <p:cNvPr id="22" name="Google Shape;286;p42">
            <a:extLst>
              <a:ext uri="{FF2B5EF4-FFF2-40B4-BE49-F238E27FC236}">
                <a16:creationId xmlns:a16="http://schemas.microsoft.com/office/drawing/2014/main" xmlns="" id="{AE95E050-3C9D-0541-8510-585D0BDDF734}"/>
              </a:ext>
            </a:extLst>
          </p:cNvPr>
          <p:cNvSpPr txBox="1">
            <a:spLocks/>
          </p:cNvSpPr>
          <p:nvPr/>
        </p:nvSpPr>
        <p:spPr>
          <a:xfrm>
            <a:off x="191459" y="2777516"/>
            <a:ext cx="3323358" cy="8782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400" b="1" dirty="0">
                <a:solidFill>
                  <a:srgbClr val="632F1E"/>
                </a:solidFill>
                <a:latin typeface="+mn-lt"/>
              </a:rPr>
              <a:t>Индивидуальный </a:t>
            </a:r>
            <a:br>
              <a:rPr lang="ru-RU" sz="2400" b="1" dirty="0">
                <a:solidFill>
                  <a:srgbClr val="632F1E"/>
                </a:solidFill>
                <a:latin typeface="+mn-lt"/>
              </a:rPr>
            </a:br>
            <a:r>
              <a:rPr lang="ru-RU" sz="2400" b="1" dirty="0">
                <a:solidFill>
                  <a:srgbClr val="632F1E"/>
                </a:solidFill>
                <a:latin typeface="+mn-lt"/>
              </a:rPr>
              <a:t>подход</a:t>
            </a:r>
          </a:p>
        </p:txBody>
      </p:sp>
      <p:sp>
        <p:nvSpPr>
          <p:cNvPr id="23" name="Google Shape;287;p42">
            <a:extLst>
              <a:ext uri="{FF2B5EF4-FFF2-40B4-BE49-F238E27FC236}">
                <a16:creationId xmlns:a16="http://schemas.microsoft.com/office/drawing/2014/main" xmlns="" id="{6B9E1CC8-E1F8-F3A7-772E-99F0C51ABA03}"/>
              </a:ext>
            </a:extLst>
          </p:cNvPr>
          <p:cNvSpPr txBox="1">
            <a:spLocks/>
          </p:cNvSpPr>
          <p:nvPr/>
        </p:nvSpPr>
        <p:spPr>
          <a:xfrm>
            <a:off x="363594" y="3773733"/>
            <a:ext cx="3005381" cy="1006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ctr">
              <a:lnSpc>
                <a:spcPct val="100000"/>
              </a:lnSpc>
              <a:buFont typeface="Open Sans"/>
              <a:buNone/>
            </a:pPr>
            <a:r>
              <a:rPr lang="ru-RU" sz="1800" b="1" dirty="0">
                <a:solidFill>
                  <a:srgbClr val="632F1E"/>
                </a:solidFill>
                <a:latin typeface="+mj-lt"/>
              </a:rPr>
              <a:t>Подбор оптимального кредитного продукта</a:t>
            </a:r>
          </a:p>
        </p:txBody>
      </p:sp>
      <p:sp>
        <p:nvSpPr>
          <p:cNvPr id="24" name="Google Shape;288;p42">
            <a:extLst>
              <a:ext uri="{FF2B5EF4-FFF2-40B4-BE49-F238E27FC236}">
                <a16:creationId xmlns:a16="http://schemas.microsoft.com/office/drawing/2014/main" xmlns="" id="{2790B528-537F-FCC7-03BE-398F0090E359}"/>
              </a:ext>
            </a:extLst>
          </p:cNvPr>
          <p:cNvSpPr txBox="1">
            <a:spLocks/>
          </p:cNvSpPr>
          <p:nvPr/>
        </p:nvSpPr>
        <p:spPr>
          <a:xfrm>
            <a:off x="3893431" y="2764197"/>
            <a:ext cx="3789523" cy="9019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400" b="1" dirty="0">
                <a:solidFill>
                  <a:srgbClr val="632F1E"/>
                </a:solidFill>
                <a:latin typeface="+mn-lt"/>
              </a:rPr>
              <a:t>Профессиональная</a:t>
            </a:r>
            <a:br>
              <a:rPr lang="ru-RU" sz="2400" b="1" dirty="0">
                <a:solidFill>
                  <a:srgbClr val="632F1E"/>
                </a:solidFill>
                <a:latin typeface="+mn-lt"/>
              </a:rPr>
            </a:br>
            <a:r>
              <a:rPr lang="ru-RU" sz="2400" b="1" dirty="0">
                <a:solidFill>
                  <a:srgbClr val="632F1E"/>
                </a:solidFill>
                <a:latin typeface="+mn-lt"/>
              </a:rPr>
              <a:t>помощь</a:t>
            </a:r>
          </a:p>
        </p:txBody>
      </p:sp>
      <p:sp>
        <p:nvSpPr>
          <p:cNvPr id="25" name="Google Shape;289;p42">
            <a:extLst>
              <a:ext uri="{FF2B5EF4-FFF2-40B4-BE49-F238E27FC236}">
                <a16:creationId xmlns:a16="http://schemas.microsoft.com/office/drawing/2014/main" xmlns="" id="{17D9EB3B-7AF0-8F82-AED3-DD09C750533F}"/>
              </a:ext>
            </a:extLst>
          </p:cNvPr>
          <p:cNvSpPr txBox="1">
            <a:spLocks/>
          </p:cNvSpPr>
          <p:nvPr/>
        </p:nvSpPr>
        <p:spPr>
          <a:xfrm>
            <a:off x="4139146" y="3773734"/>
            <a:ext cx="3323358" cy="10063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1800" b="1" dirty="0">
                <a:solidFill>
                  <a:srgbClr val="632F1E"/>
                </a:solidFill>
                <a:latin typeface="+mj-lt"/>
              </a:rPr>
              <a:t>Помощь в формировании пакета документов </a:t>
            </a:r>
          </a:p>
        </p:txBody>
      </p:sp>
      <p:sp>
        <p:nvSpPr>
          <p:cNvPr id="26" name="Google Shape;290;p42">
            <a:extLst>
              <a:ext uri="{FF2B5EF4-FFF2-40B4-BE49-F238E27FC236}">
                <a16:creationId xmlns:a16="http://schemas.microsoft.com/office/drawing/2014/main" xmlns="" id="{E9705FA7-7107-2EE1-EEA8-5E0AF187225A}"/>
              </a:ext>
            </a:extLst>
          </p:cNvPr>
          <p:cNvSpPr txBox="1">
            <a:spLocks/>
          </p:cNvSpPr>
          <p:nvPr/>
        </p:nvSpPr>
        <p:spPr>
          <a:xfrm>
            <a:off x="8047028" y="2602599"/>
            <a:ext cx="3180942" cy="8782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400" b="1" dirty="0">
                <a:solidFill>
                  <a:srgbClr val="632F1E"/>
                </a:solidFill>
                <a:latin typeface="+mn-lt"/>
              </a:rPr>
              <a:t>Оперативность</a:t>
            </a:r>
          </a:p>
        </p:txBody>
      </p:sp>
      <p:sp>
        <p:nvSpPr>
          <p:cNvPr id="27" name="Google Shape;291;p42">
            <a:extLst>
              <a:ext uri="{FF2B5EF4-FFF2-40B4-BE49-F238E27FC236}">
                <a16:creationId xmlns:a16="http://schemas.microsoft.com/office/drawing/2014/main" xmlns="" id="{7540AA3B-B983-929D-C742-3BB656CF3036}"/>
              </a:ext>
            </a:extLst>
          </p:cNvPr>
          <p:cNvSpPr txBox="1">
            <a:spLocks/>
          </p:cNvSpPr>
          <p:nvPr/>
        </p:nvSpPr>
        <p:spPr>
          <a:xfrm>
            <a:off x="8232675" y="3773733"/>
            <a:ext cx="2936714" cy="10063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1800" b="1" dirty="0">
                <a:solidFill>
                  <a:srgbClr val="632F1E"/>
                </a:solidFill>
                <a:latin typeface="+mj-lt"/>
              </a:rPr>
              <a:t>Подача заявки в финансовые организации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9B96306C-F88F-B33F-46C6-5929DD85B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6417" y="1405811"/>
            <a:ext cx="1021871" cy="102187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2A4E4682-E101-76FA-83CF-C8BE658F0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9071" y="1405811"/>
            <a:ext cx="1021871" cy="102187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7BB2A53D-8544-749A-FDD9-FF60C59FD8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8347" y="1405811"/>
            <a:ext cx="1021871" cy="10218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1891E35-F1DA-E7DE-5406-092DD5A7C234}"/>
              </a:ext>
            </a:extLst>
          </p:cNvPr>
          <p:cNvSpPr txBox="1"/>
          <p:nvPr/>
        </p:nvSpPr>
        <p:spPr>
          <a:xfrm>
            <a:off x="3068041" y="4655397"/>
            <a:ext cx="5465565" cy="1938992"/>
          </a:xfrm>
          <a:prstGeom prst="rect">
            <a:avLst/>
          </a:prstGeom>
          <a:solidFill>
            <a:srgbClr val="FFEDB9"/>
          </a:solidFill>
        </p:spPr>
        <p:txBody>
          <a:bodyPr wrap="square">
            <a:spAutoFit/>
          </a:bodyPr>
          <a:lstStyle/>
          <a:p>
            <a:pPr marL="28751" marR="963958" algn="ctr"/>
            <a:r>
              <a:rPr lang="ru-RU" sz="2000" dirty="0">
                <a:solidFill>
                  <a:srgbClr val="191919"/>
                </a:solidFill>
                <a:cs typeface="Calibri"/>
              </a:rPr>
              <a:t>За 2022 год:</a:t>
            </a:r>
          </a:p>
          <a:p>
            <a:pPr marL="28751" marR="963958"/>
            <a:r>
              <a:rPr lang="ru-RU" sz="2000" dirty="0">
                <a:solidFill>
                  <a:srgbClr val="191919"/>
                </a:solidFill>
                <a:cs typeface="Calibri"/>
              </a:rPr>
              <a:t>Количество консультаций </a:t>
            </a:r>
            <a:r>
              <a:rPr lang="ru-RU" sz="2000" dirty="0">
                <a:solidFill>
                  <a:srgbClr val="2A2929"/>
                </a:solidFill>
                <a:cs typeface="Calibri"/>
              </a:rPr>
              <a:t>– </a:t>
            </a:r>
            <a:r>
              <a:rPr lang="ru-RU" sz="2000" b="1" dirty="0">
                <a:solidFill>
                  <a:srgbClr val="E74933"/>
                </a:solidFill>
                <a:cs typeface="Calibri"/>
              </a:rPr>
              <a:t>965                            </a:t>
            </a:r>
          </a:p>
          <a:p>
            <a:pPr marL="28751" marR="963958"/>
            <a:r>
              <a:rPr lang="ru-RU" sz="2000" dirty="0">
                <a:solidFill>
                  <a:srgbClr val="191919"/>
                </a:solidFill>
                <a:cs typeface="Calibri"/>
              </a:rPr>
              <a:t>Количество направленных заявок </a:t>
            </a:r>
            <a:r>
              <a:rPr lang="ru-RU" sz="2000" dirty="0">
                <a:solidFill>
                  <a:srgbClr val="2A2929"/>
                </a:solidFill>
                <a:cs typeface="Calibri"/>
              </a:rPr>
              <a:t>– </a:t>
            </a:r>
            <a:r>
              <a:rPr lang="ru-RU" sz="2000" b="1" dirty="0">
                <a:solidFill>
                  <a:srgbClr val="E74933"/>
                </a:solidFill>
                <a:cs typeface="Calibri"/>
              </a:rPr>
              <a:t>347                </a:t>
            </a:r>
          </a:p>
          <a:p>
            <a:pPr marL="28751" marR="963958"/>
            <a:r>
              <a:rPr lang="ru-RU" sz="2000" dirty="0">
                <a:cs typeface="Calibri"/>
              </a:rPr>
              <a:t>Количество одобренных заявок </a:t>
            </a:r>
            <a:r>
              <a:rPr lang="ru-RU" sz="2000" dirty="0">
                <a:solidFill>
                  <a:srgbClr val="2A2929"/>
                </a:solidFill>
                <a:cs typeface="Calibri"/>
              </a:rPr>
              <a:t>–</a:t>
            </a:r>
            <a:r>
              <a:rPr lang="ru-RU" sz="2000" dirty="0">
                <a:cs typeface="Calibri"/>
              </a:rPr>
              <a:t> </a:t>
            </a:r>
            <a:r>
              <a:rPr lang="ru-RU" sz="2000" b="1" dirty="0">
                <a:solidFill>
                  <a:srgbClr val="E74933"/>
                </a:solidFill>
                <a:cs typeface="Calibri"/>
              </a:rPr>
              <a:t>83                      </a:t>
            </a:r>
          </a:p>
          <a:p>
            <a:pPr marL="28751" marR="6389"/>
            <a:r>
              <a:rPr lang="ru-RU" sz="2000" dirty="0">
                <a:solidFill>
                  <a:srgbClr val="191919"/>
                </a:solidFill>
                <a:cs typeface="Calibri"/>
              </a:rPr>
              <a:t>Процент одобрения </a:t>
            </a:r>
            <a:r>
              <a:rPr lang="ru-RU" sz="2000" dirty="0">
                <a:solidFill>
                  <a:srgbClr val="2A2929"/>
                </a:solidFill>
                <a:cs typeface="Calibri"/>
              </a:rPr>
              <a:t>– </a:t>
            </a:r>
            <a:r>
              <a:rPr lang="ru-RU" sz="2000" b="1" dirty="0">
                <a:solidFill>
                  <a:srgbClr val="E74933"/>
                </a:solidFill>
                <a:cs typeface="Calibri"/>
              </a:rPr>
              <a:t>24 %                                    </a:t>
            </a:r>
          </a:p>
          <a:p>
            <a:pPr marL="28751" marR="6389"/>
            <a:r>
              <a:rPr lang="ru-RU" sz="2000" dirty="0">
                <a:cs typeface="Calibri"/>
              </a:rPr>
              <a:t>Сумма привлеченных кредитов </a:t>
            </a:r>
            <a:r>
              <a:rPr lang="ru-RU" sz="2000" dirty="0">
                <a:solidFill>
                  <a:srgbClr val="2A2929"/>
                </a:solidFill>
                <a:cs typeface="Calibri"/>
              </a:rPr>
              <a:t>– </a:t>
            </a:r>
            <a:r>
              <a:rPr lang="ru-RU" sz="2000" b="1" dirty="0">
                <a:solidFill>
                  <a:srgbClr val="E74933"/>
                </a:solidFill>
                <a:cs typeface="Calibri"/>
              </a:rPr>
              <a:t>467,8</a:t>
            </a:r>
            <a:r>
              <a:rPr lang="ru-RU" sz="2000" dirty="0">
                <a:solidFill>
                  <a:srgbClr val="E74933"/>
                </a:solidFill>
                <a:cs typeface="Calibri"/>
              </a:rPr>
              <a:t> </a:t>
            </a:r>
            <a:r>
              <a:rPr lang="ru-RU" sz="2000" dirty="0">
                <a:cs typeface="Calibri"/>
              </a:rPr>
              <a:t>млн руб.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531" y="244025"/>
            <a:ext cx="4464000" cy="50346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1700393" y="639433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4497" y="500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186000" y="46553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462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742F517-D7CB-4B21-E906-2E513A293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3" y="62524"/>
            <a:ext cx="12192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CDD866E-85E3-43E6-B7BF-A554239CE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626" y="1090569"/>
            <a:ext cx="4972747" cy="560835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36E49C4A-DF06-0E1A-1DD5-BC44E84A17F6}"/>
              </a:ext>
            </a:extLst>
          </p:cNvPr>
          <p:cNvGrpSpPr/>
          <p:nvPr/>
        </p:nvGrpSpPr>
        <p:grpSpPr>
          <a:xfrm>
            <a:off x="2494326" y="2370239"/>
            <a:ext cx="4382181" cy="2754416"/>
            <a:chOff x="755735" y="1844664"/>
            <a:chExt cx="4162261" cy="2433403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xmlns="" id="{BDB28409-C687-F92E-89E4-F50C0FC70B04}"/>
                </a:ext>
              </a:extLst>
            </p:cNvPr>
            <p:cNvGrpSpPr/>
            <p:nvPr/>
          </p:nvGrpSpPr>
          <p:grpSpPr>
            <a:xfrm>
              <a:off x="3391356" y="1879119"/>
              <a:ext cx="1526640" cy="349396"/>
              <a:chOff x="3391356" y="1879119"/>
              <a:chExt cx="1526640" cy="349396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2EED58FF-468E-B350-0F0D-ECA928C40341}"/>
                  </a:ext>
                </a:extLst>
              </p:cNvPr>
              <p:cNvSpPr txBox="1"/>
              <p:nvPr/>
            </p:nvSpPr>
            <p:spPr>
              <a:xfrm>
                <a:off x="3763715" y="1879119"/>
                <a:ext cx="1154281" cy="295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77" b="1" dirty="0">
                    <a:solidFill>
                      <a:srgbClr val="54291A"/>
                    </a:solidFill>
                  </a:rPr>
                  <a:t>garfondrt.ru</a:t>
                </a:r>
                <a:endParaRPr lang="ru-RU" sz="1577" b="1" dirty="0">
                  <a:solidFill>
                    <a:srgbClr val="54291A"/>
                  </a:solidFill>
                </a:endParaRPr>
              </a:p>
            </p:txBody>
          </p:sp>
          <p:pic>
            <p:nvPicPr>
              <p:cNvPr id="15" name="Рисунок 14">
                <a:extLst>
                  <a:ext uri="{FF2B5EF4-FFF2-40B4-BE49-F238E27FC236}">
                    <a16:creationId xmlns:a16="http://schemas.microsoft.com/office/drawing/2014/main" xmlns="" id="{D8F83278-EDFD-DFFE-9AA7-70C716A932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91356" y="1894675"/>
                <a:ext cx="333840" cy="333840"/>
              </a:xfrm>
              <a:prstGeom prst="rect">
                <a:avLst/>
              </a:prstGeom>
            </p:spPr>
          </p:pic>
        </p:grp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xmlns="" id="{9BEDA3FE-463E-F80C-43B9-C8D79D47DF11}"/>
                </a:ext>
              </a:extLst>
            </p:cNvPr>
            <p:cNvGrpSpPr/>
            <p:nvPr/>
          </p:nvGrpSpPr>
          <p:grpSpPr>
            <a:xfrm>
              <a:off x="755735" y="1844664"/>
              <a:ext cx="2236455" cy="2433403"/>
              <a:chOff x="2816236" y="3688728"/>
              <a:chExt cx="2236455" cy="2433403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B0CC8FDD-41B8-BB8C-A3C1-2404A7DB4C3E}"/>
                  </a:ext>
                </a:extLst>
              </p:cNvPr>
              <p:cNvSpPr txBox="1"/>
              <p:nvPr/>
            </p:nvSpPr>
            <p:spPr>
              <a:xfrm>
                <a:off x="3171767" y="3707034"/>
                <a:ext cx="1880924" cy="2959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577" b="1" dirty="0">
                    <a:solidFill>
                      <a:srgbClr val="54291A"/>
                    </a:solidFill>
                  </a:rPr>
                  <a:t>@</a:t>
                </a:r>
                <a:r>
                  <a:rPr lang="ru-RU" sz="1577" b="1" dirty="0" err="1">
                    <a:solidFill>
                      <a:srgbClr val="54291A"/>
                    </a:solidFill>
                  </a:rPr>
                  <a:t>GarFondRT_bot</a:t>
                </a:r>
                <a:endParaRPr lang="ru-RU" sz="1577" b="1" dirty="0">
                  <a:solidFill>
                    <a:srgbClr val="54291A"/>
                  </a:solidFill>
                </a:endParaRPr>
              </a:p>
            </p:txBody>
          </p:sp>
          <p:pic>
            <p:nvPicPr>
              <p:cNvPr id="10" name="Рисунок 9">
                <a:extLst>
                  <a:ext uri="{FF2B5EF4-FFF2-40B4-BE49-F238E27FC236}">
                    <a16:creationId xmlns:a16="http://schemas.microsoft.com/office/drawing/2014/main" xmlns="" id="{62142C9C-70D5-6D8D-E1E9-327EB28557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64101" y="4450413"/>
                <a:ext cx="1835636" cy="1671718"/>
              </a:xfrm>
              <a:prstGeom prst="rect">
                <a:avLst/>
              </a:prstGeom>
            </p:spPr>
          </p:pic>
          <p:pic>
            <p:nvPicPr>
              <p:cNvPr id="13" name="Picture 4">
                <a:extLst>
                  <a:ext uri="{FF2B5EF4-FFF2-40B4-BE49-F238E27FC236}">
                    <a16:creationId xmlns:a16="http://schemas.microsoft.com/office/drawing/2014/main" xmlns="" id="{608D43A8-2AA1-DC08-BA8E-9FA93A60EE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6236" y="3688728"/>
                <a:ext cx="439708" cy="3732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A26B2BE-A49C-65F4-54B2-78F494010E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968" y="3250847"/>
            <a:ext cx="1871068" cy="1892250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147" y="2451023"/>
            <a:ext cx="360000" cy="360000"/>
          </a:xfrm>
          <a:prstGeom prst="rect">
            <a:avLst/>
          </a:prstGeom>
        </p:spPr>
      </p:pic>
      <p:pic>
        <p:nvPicPr>
          <p:cNvPr id="17" name="Рисунок 16" descr="http://qrcoder.ru/code/?https%3A%2F%2Fvk.com%2Fgarfondrtru&amp;4&amp;0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799" y="3038929"/>
            <a:ext cx="2304000" cy="23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728481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8268677" y="2207980"/>
            <a:ext cx="3305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/>
          </a:p>
          <a:p>
            <a:r>
              <a:rPr lang="ru-RU" sz="1600" b="1" dirty="0">
                <a:solidFill>
                  <a:srgbClr val="54291A"/>
                </a:solidFill>
              </a:rPr>
              <a:t>https://vk.com/garfondrtru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21599" y="5378929"/>
            <a:ext cx="478935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54291A"/>
                </a:solidFill>
              </a:rPr>
              <a:t>НАШИ КОНТАКТЫ:</a:t>
            </a:r>
          </a:p>
          <a:p>
            <a:pPr algn="ctr"/>
            <a:r>
              <a:rPr lang="ru-RU" sz="1600" b="1" dirty="0">
                <a:solidFill>
                  <a:srgbClr val="54291A"/>
                </a:solidFill>
              </a:rPr>
              <a:t>8 (843) 293–16–94</a:t>
            </a:r>
          </a:p>
          <a:p>
            <a:pPr algn="ctr"/>
            <a:r>
              <a:rPr lang="ru-RU" sz="1600" b="1" dirty="0">
                <a:solidFill>
                  <a:srgbClr val="54291A"/>
                </a:solidFill>
              </a:rPr>
              <a:t>8 (903) 061–40–18</a:t>
            </a:r>
          </a:p>
          <a:p>
            <a:pPr algn="ctr"/>
            <a:r>
              <a:rPr lang="ru-RU" sz="1600" b="1" dirty="0">
                <a:solidFill>
                  <a:srgbClr val="54291A"/>
                </a:solidFill>
              </a:rPr>
              <a:t> </a:t>
            </a:r>
            <a:r>
              <a:rPr lang="en-US" sz="1600" b="1" u="sng" dirty="0">
                <a:solidFill>
                  <a:srgbClr val="54291A"/>
                </a:solidFill>
                <a:hlinkClick r:id="rId10"/>
              </a:rPr>
              <a:t>info</a:t>
            </a:r>
            <a:r>
              <a:rPr lang="ru-RU" sz="1600" b="1" u="sng" dirty="0">
                <a:solidFill>
                  <a:srgbClr val="54291A"/>
                </a:solidFill>
                <a:hlinkClick r:id="rId10"/>
              </a:rPr>
              <a:t>@</a:t>
            </a:r>
            <a:r>
              <a:rPr lang="en-US" sz="1600" b="1" u="sng" dirty="0" err="1">
                <a:solidFill>
                  <a:srgbClr val="54291A"/>
                </a:solidFill>
                <a:hlinkClick r:id="rId10"/>
              </a:rPr>
              <a:t>garfond</a:t>
            </a:r>
            <a:r>
              <a:rPr lang="ru-RU" sz="1600" b="1" u="sng" dirty="0">
                <a:solidFill>
                  <a:srgbClr val="54291A"/>
                </a:solidFill>
                <a:hlinkClick r:id="rId10"/>
              </a:rPr>
              <a:t>.</a:t>
            </a:r>
            <a:r>
              <a:rPr lang="en-US" sz="1600" b="1" u="sng" dirty="0" err="1">
                <a:solidFill>
                  <a:srgbClr val="54291A"/>
                </a:solidFill>
                <a:hlinkClick r:id="rId10"/>
              </a:rPr>
              <a:t>ru</a:t>
            </a:r>
            <a:endParaRPr lang="ru-RU" sz="1600" b="1" dirty="0">
              <a:solidFill>
                <a:srgbClr val="54291A"/>
              </a:solidFill>
            </a:endParaRPr>
          </a:p>
          <a:p>
            <a:pPr algn="ctr"/>
            <a:r>
              <a:rPr lang="ru-RU" sz="1600" b="1" dirty="0">
                <a:solidFill>
                  <a:srgbClr val="54291A"/>
                </a:solidFill>
              </a:rPr>
              <a:t> </a:t>
            </a:r>
            <a:r>
              <a:rPr lang="en-US" sz="1600" b="1" u="sng" dirty="0" err="1">
                <a:solidFill>
                  <a:srgbClr val="54291A"/>
                </a:solidFill>
                <a:hlinkClick r:id="rId11"/>
              </a:rPr>
              <a:t>eck</a:t>
            </a:r>
            <a:r>
              <a:rPr lang="ru-RU" sz="1600" b="1" u="sng" dirty="0">
                <a:solidFill>
                  <a:srgbClr val="54291A"/>
                </a:solidFill>
                <a:hlinkClick r:id="rId11"/>
              </a:rPr>
              <a:t>@</a:t>
            </a:r>
            <a:r>
              <a:rPr lang="en-US" sz="1600" b="1" u="sng" dirty="0" err="1">
                <a:solidFill>
                  <a:srgbClr val="54291A"/>
                </a:solidFill>
                <a:hlinkClick r:id="rId11"/>
              </a:rPr>
              <a:t>garfond</a:t>
            </a:r>
            <a:r>
              <a:rPr lang="ru-RU" sz="1600" b="1" u="sng" dirty="0">
                <a:solidFill>
                  <a:srgbClr val="54291A"/>
                </a:solidFill>
                <a:hlinkClick r:id="rId11"/>
              </a:rPr>
              <a:t>.</a:t>
            </a:r>
            <a:r>
              <a:rPr lang="en-US" sz="1600" b="1" u="sng" dirty="0" err="1">
                <a:solidFill>
                  <a:srgbClr val="54291A"/>
                </a:solidFill>
                <a:hlinkClick r:id="rId11"/>
              </a:rPr>
              <a:t>ru</a:t>
            </a:r>
            <a:endParaRPr lang="ru-RU" sz="1600" b="1" dirty="0">
              <a:solidFill>
                <a:srgbClr val="54291A"/>
              </a:solidFill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92270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34BF428D-7BA3-4802-812A-E47FC9D3B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000" y="370235"/>
            <a:ext cx="6635999" cy="668887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rgbClr val="EA44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Цели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F9764ED-30F0-4029-AFB2-805CDFE930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26000" y="1140668"/>
            <a:ext cx="6366000" cy="216442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400" b="1" dirty="0">
                <a:solidFill>
                  <a:srgbClr val="5A1606"/>
                </a:solidFill>
                <a:latin typeface="Roboto"/>
              </a:rPr>
              <a:t>- </a:t>
            </a:r>
            <a:r>
              <a:rPr lang="ru-RU" sz="2400" b="1" dirty="0">
                <a:solidFill>
                  <a:srgbClr val="5A1606"/>
                </a:solidFill>
              </a:rPr>
              <a:t>обеспечение доступа субъектов малого и среднего предпринимательства и </a:t>
            </a:r>
            <a:r>
              <a:rPr lang="ru-RU" sz="2400" b="1" dirty="0" err="1">
                <a:solidFill>
                  <a:srgbClr val="5A1606"/>
                </a:solidFill>
              </a:rPr>
              <a:t>самозанятых</a:t>
            </a:r>
            <a:r>
              <a:rPr lang="ru-RU" sz="2400" b="1" dirty="0">
                <a:solidFill>
                  <a:srgbClr val="5A1606"/>
                </a:solidFill>
              </a:rPr>
              <a:t> граждан к финансовым ресурсам;</a:t>
            </a:r>
          </a:p>
          <a:p>
            <a:pPr algn="ctr"/>
            <a:r>
              <a:rPr lang="ru-RU" sz="2400" b="1" dirty="0">
                <a:solidFill>
                  <a:srgbClr val="5A1606"/>
                </a:solidFill>
              </a:rPr>
              <a:t> </a:t>
            </a:r>
            <a:r>
              <a:rPr lang="ru-RU" sz="2400" b="1" dirty="0">
                <a:solidFill>
                  <a:srgbClr val="5A1606"/>
                </a:solidFill>
                <a:latin typeface="Roboto"/>
              </a:rPr>
              <a:t>-</a:t>
            </a:r>
            <a:r>
              <a:rPr lang="ru-RU" sz="2400" b="1" dirty="0">
                <a:solidFill>
                  <a:srgbClr val="5A1606"/>
                </a:solidFill>
              </a:rPr>
              <a:t> реализация государственных программ, содержащих мероприятия, направленные на развитие малого и среднего предпринимательства и </a:t>
            </a:r>
            <a:r>
              <a:rPr lang="ru-RU" sz="2400" b="1" dirty="0" err="1">
                <a:solidFill>
                  <a:srgbClr val="5A1606"/>
                </a:solidFill>
              </a:rPr>
              <a:t>самозанятых</a:t>
            </a:r>
            <a:r>
              <a:rPr lang="ru-RU" sz="2400" b="1" dirty="0">
                <a:solidFill>
                  <a:srgbClr val="5A1606"/>
                </a:solidFill>
              </a:rPr>
              <a:t> граждан.</a:t>
            </a:r>
          </a:p>
          <a:p>
            <a:endParaRPr lang="ru-RU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9D172F6-5221-420F-8E26-ACC0484778F5}"/>
              </a:ext>
            </a:extLst>
          </p:cNvPr>
          <p:cNvSpPr txBox="1"/>
          <p:nvPr/>
        </p:nvSpPr>
        <p:spPr>
          <a:xfrm>
            <a:off x="6816000" y="3305095"/>
            <a:ext cx="477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</a:p>
          <a:p>
            <a:pPr algn="ctr"/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D6734D0-B8C3-4798-A7A1-1A6B0053C46C}"/>
              </a:ext>
            </a:extLst>
          </p:cNvPr>
          <p:cNvSpPr/>
          <p:nvPr/>
        </p:nvSpPr>
        <p:spPr>
          <a:xfrm>
            <a:off x="5736000" y="4106539"/>
            <a:ext cx="6456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-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предоставление поручительств по обязательствам субъектов малого и среднего предпринимательства, а также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самозанятых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граждан;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-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поддержка экономической деятельности субъектов малого и среднего предпринимательства;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-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развитие системы гарантий и поручительств по обязательствам субъектов малого и среднего предпринимательства и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самозанятых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граждан.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7" r="13347"/>
          <a:stretch>
            <a:fillRect/>
          </a:stretch>
        </p:blipFill>
        <p:spPr>
          <a:xfrm>
            <a:off x="156000" y="864000"/>
            <a:ext cx="5202301" cy="5904000"/>
          </a:xfr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00" y="153207"/>
            <a:ext cx="5067300" cy="571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700393" y="639433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23652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63DC61E7-D535-4B9F-B451-533E08D8C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000" y="5648087"/>
            <a:ext cx="5503141" cy="719999"/>
          </a:xfrm>
        </p:spPr>
        <p:txBody>
          <a:bodyPr>
            <a:noAutofit/>
          </a:bodyPr>
          <a:lstStyle/>
          <a:p>
            <a:endParaRPr lang="ru-RU" sz="3600" dirty="0">
              <a:solidFill>
                <a:srgbClr val="5A1606"/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927B441C-7CA3-40D6-B928-421BE67E16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78349" y="4233217"/>
            <a:ext cx="4726586" cy="668887"/>
          </a:xfrm>
        </p:spPr>
        <p:txBody>
          <a:bodyPr>
            <a:normAutofit/>
          </a:bodyPr>
          <a:lstStyle/>
          <a:p>
            <a:endParaRPr lang="ru-RU" sz="1800" dirty="0"/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xmlns="" id="{9B5DE742-D163-465F-95DA-53353B48F368}"/>
              </a:ext>
            </a:extLst>
          </p:cNvPr>
          <p:cNvSpPr txBox="1">
            <a:spLocks/>
          </p:cNvSpPr>
          <p:nvPr/>
        </p:nvSpPr>
        <p:spPr>
          <a:xfrm>
            <a:off x="469414" y="4793312"/>
            <a:ext cx="5625000" cy="1709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7" name="Текст 6">
            <a:extLst>
              <a:ext uri="{FF2B5EF4-FFF2-40B4-BE49-F238E27FC236}">
                <a16:creationId xmlns:a16="http://schemas.microsoft.com/office/drawing/2014/main" xmlns="" id="{CFA461F9-4779-47FC-B640-F2B54476071F}"/>
              </a:ext>
            </a:extLst>
          </p:cNvPr>
          <p:cNvSpPr txBox="1">
            <a:spLocks/>
          </p:cNvSpPr>
          <p:nvPr/>
        </p:nvSpPr>
        <p:spPr>
          <a:xfrm>
            <a:off x="978349" y="3066522"/>
            <a:ext cx="4726586" cy="668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/>
          </a:p>
        </p:txBody>
      </p:sp>
      <p:sp>
        <p:nvSpPr>
          <p:cNvPr id="19" name="Текст 6">
            <a:extLst>
              <a:ext uri="{FF2B5EF4-FFF2-40B4-BE49-F238E27FC236}">
                <a16:creationId xmlns:a16="http://schemas.microsoft.com/office/drawing/2014/main" xmlns="" id="{D0DDED72-43FD-4C8A-B893-40AADBC9B3C4}"/>
              </a:ext>
            </a:extLst>
          </p:cNvPr>
          <p:cNvSpPr txBox="1">
            <a:spLocks/>
          </p:cNvSpPr>
          <p:nvPr/>
        </p:nvSpPr>
        <p:spPr>
          <a:xfrm>
            <a:off x="426448" y="3202520"/>
            <a:ext cx="5836858" cy="3531968"/>
          </a:xfrm>
          <a:prstGeom prst="rect">
            <a:avLst/>
          </a:prstGeom>
          <a:solidFill>
            <a:srgbClr val="FFEDB9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solidFill>
                  <a:srgbClr val="821F08"/>
                </a:solidFill>
              </a:rPr>
              <a:t>Решение проблем предпринимателей. Преимущества работы с нами:</a:t>
            </a:r>
          </a:p>
          <a:p>
            <a:r>
              <a:rPr lang="ru-RU" sz="2300" b="1" dirty="0">
                <a:solidFill>
                  <a:srgbClr val="821F08"/>
                </a:solidFill>
              </a:rPr>
              <a:t>Возможность получения поручительства Фонда при недостаточном залоге;</a:t>
            </a:r>
          </a:p>
          <a:p>
            <a:r>
              <a:rPr lang="ru-RU" sz="2300" b="1" dirty="0">
                <a:solidFill>
                  <a:srgbClr val="821F08"/>
                </a:solidFill>
              </a:rPr>
              <a:t>Наше поручительство принимается банками в качестве обеспечения без дисконта 1:1;</a:t>
            </a:r>
            <a:endParaRPr lang="ru-RU" sz="2300" b="1" dirty="0">
              <a:solidFill>
                <a:srgbClr val="821F08"/>
              </a:solidFill>
              <a:sym typeface="Arial"/>
            </a:endParaRPr>
          </a:p>
          <a:p>
            <a:r>
              <a:rPr lang="ru-RU" sz="2300" b="1" dirty="0">
                <a:solidFill>
                  <a:srgbClr val="821F08"/>
                </a:solidFill>
                <a:ea typeface="Open Sans"/>
                <a:cs typeface="Open Sans"/>
              </a:rPr>
              <a:t>Экономия в затратах по кредиту на оформление обеспечения (оценка, страхование);</a:t>
            </a:r>
          </a:p>
          <a:p>
            <a:r>
              <a:rPr lang="ru-RU" sz="2300" b="1" dirty="0">
                <a:solidFill>
                  <a:srgbClr val="821F08"/>
                </a:solidFill>
              </a:rPr>
              <a:t>Возможность получения поручительства Фонда с выгодной ставкой вознаграждения 0,5-1% годовых;</a:t>
            </a:r>
          </a:p>
          <a:p>
            <a:r>
              <a:rPr lang="ru-RU" sz="2300" b="1" dirty="0">
                <a:solidFill>
                  <a:srgbClr val="821F08"/>
                </a:solidFill>
              </a:rPr>
              <a:t>Минимальные сроки рассмотрения заявок.</a:t>
            </a:r>
          </a:p>
          <a:p>
            <a:endParaRPr lang="ru-RU" sz="1600" b="1" dirty="0">
              <a:ea typeface="Open Sans"/>
              <a:cs typeface="Open Sans"/>
            </a:endParaRPr>
          </a:p>
          <a:p>
            <a:endParaRPr lang="ru-RU" sz="1600" b="1" dirty="0">
              <a:ea typeface="Open Sans"/>
              <a:cs typeface="Open Sans"/>
            </a:endParaRPr>
          </a:p>
          <a:p>
            <a:endParaRPr lang="ru-RU" sz="1600" b="1" dirty="0"/>
          </a:p>
          <a:p>
            <a:endParaRPr lang="en-US" sz="1600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7" r="45197"/>
          <a:stretch>
            <a:fillRect/>
          </a:stretch>
        </p:blipFill>
        <p:spPr>
          <a:xfrm>
            <a:off x="6366000" y="375112"/>
            <a:ext cx="5220368" cy="6127750"/>
          </a:xfrm>
        </p:spPr>
      </p:pic>
      <p:sp>
        <p:nvSpPr>
          <p:cNvPr id="3" name="Прямоугольник 2"/>
          <p:cNvSpPr/>
          <p:nvPr/>
        </p:nvSpPr>
        <p:spPr>
          <a:xfrm>
            <a:off x="6366000" y="311534"/>
            <a:ext cx="5220000" cy="6178862"/>
          </a:xfrm>
          <a:prstGeom prst="rect">
            <a:avLst/>
          </a:prstGeom>
          <a:solidFill>
            <a:srgbClr val="FFE59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: скругленные углы 13">
            <a:extLst>
              <a:ext uri="{FF2B5EF4-FFF2-40B4-BE49-F238E27FC236}">
                <a16:creationId xmlns:a16="http://schemas.microsoft.com/office/drawing/2014/main" xmlns="" id="{D9A4C0DD-BAAA-4049-9F83-4C70C08B620F}"/>
              </a:ext>
            </a:extLst>
          </p:cNvPr>
          <p:cNvSpPr/>
          <p:nvPr/>
        </p:nvSpPr>
        <p:spPr>
          <a:xfrm rot="2689455">
            <a:off x="156172" y="4465119"/>
            <a:ext cx="223546" cy="22477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/>
          </a:p>
        </p:txBody>
      </p:sp>
      <p:sp>
        <p:nvSpPr>
          <p:cNvPr id="21" name="Прямоугольник: скругленные углы 13">
            <a:extLst>
              <a:ext uri="{FF2B5EF4-FFF2-40B4-BE49-F238E27FC236}">
                <a16:creationId xmlns:a16="http://schemas.microsoft.com/office/drawing/2014/main" xmlns="" id="{D9A4C0DD-BAAA-4049-9F83-4C70C08B620F}"/>
              </a:ext>
            </a:extLst>
          </p:cNvPr>
          <p:cNvSpPr/>
          <p:nvPr/>
        </p:nvSpPr>
        <p:spPr>
          <a:xfrm rot="2689455">
            <a:off x="156170" y="4980036"/>
            <a:ext cx="223546" cy="22477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/>
          </a:p>
        </p:txBody>
      </p:sp>
      <p:sp>
        <p:nvSpPr>
          <p:cNvPr id="22" name="Прямоугольник: скругленные углы 13">
            <a:extLst>
              <a:ext uri="{FF2B5EF4-FFF2-40B4-BE49-F238E27FC236}">
                <a16:creationId xmlns:a16="http://schemas.microsoft.com/office/drawing/2014/main" xmlns="" id="{D9A4C0DD-BAAA-4049-9F83-4C70C08B620F}"/>
              </a:ext>
            </a:extLst>
          </p:cNvPr>
          <p:cNvSpPr/>
          <p:nvPr/>
        </p:nvSpPr>
        <p:spPr>
          <a:xfrm rot="2689455">
            <a:off x="156175" y="5900308"/>
            <a:ext cx="223546" cy="22477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/>
          </a:p>
        </p:txBody>
      </p:sp>
      <p:sp>
        <p:nvSpPr>
          <p:cNvPr id="23" name="Прямоугольник: скругленные углы 13">
            <a:extLst>
              <a:ext uri="{FF2B5EF4-FFF2-40B4-BE49-F238E27FC236}">
                <a16:creationId xmlns:a16="http://schemas.microsoft.com/office/drawing/2014/main" xmlns="" id="{D9A4C0DD-BAAA-4049-9F83-4C70C08B620F}"/>
              </a:ext>
            </a:extLst>
          </p:cNvPr>
          <p:cNvSpPr/>
          <p:nvPr/>
        </p:nvSpPr>
        <p:spPr>
          <a:xfrm rot="2689455">
            <a:off x="156174" y="5455119"/>
            <a:ext cx="223546" cy="22477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7639" y="311534"/>
            <a:ext cx="5793892" cy="2851478"/>
          </a:xfrm>
          <a:prstGeom prst="rect">
            <a:avLst/>
          </a:prstGeom>
          <a:solidFill>
            <a:srgbClr val="C931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  <a:p>
            <a:pPr algn="ctr"/>
            <a:r>
              <a:rPr lang="ru-RU" sz="2800" b="1" dirty="0"/>
              <a:t>Проблемы предпринимателей:</a:t>
            </a:r>
          </a:p>
          <a:p>
            <a:pPr algn="ctr"/>
            <a:endParaRPr lang="ru-RU" sz="1400" dirty="0"/>
          </a:p>
          <a:p>
            <a:pPr marL="342900" lvl="0" indent="-342900">
              <a:buFont typeface="Arial" charset="0"/>
              <a:buChar char="•"/>
            </a:pPr>
            <a:r>
              <a:rPr lang="ru-RU" sz="2000" b="1" dirty="0"/>
              <a:t>Недостаточность залогового обеспечения;</a:t>
            </a:r>
          </a:p>
          <a:p>
            <a:pPr marL="342900" lvl="0" indent="-342900">
              <a:buFont typeface="Arial" charset="0"/>
              <a:buChar char="•"/>
            </a:pPr>
            <a:r>
              <a:rPr lang="ru-RU" sz="2000" b="1" dirty="0"/>
              <a:t>Дисконт при оценке залогового имущества;</a:t>
            </a:r>
          </a:p>
          <a:p>
            <a:pPr marL="342900" lvl="0" indent="-342900">
              <a:buFont typeface="Arial" charset="0"/>
              <a:buChar char="•"/>
            </a:pPr>
            <a:r>
              <a:rPr lang="ru-RU" sz="2000" b="1" dirty="0">
                <a:solidFill>
                  <a:schemeClr val="bg1"/>
                </a:solidFill>
                <a:ea typeface="Open Sans"/>
                <a:cs typeface="Open Sans"/>
              </a:rPr>
              <a:t>Затраты по кредиту на оформление обеспечения (оценка, страхование);</a:t>
            </a:r>
          </a:p>
          <a:p>
            <a:pPr marL="342900" lvl="0" indent="-342900">
              <a:buFont typeface="Arial" charset="0"/>
              <a:buChar char="•"/>
            </a:pPr>
            <a:r>
              <a:rPr lang="ru-RU" sz="2000" b="1" dirty="0"/>
              <a:t>Высокая процентная ставка Банка при </a:t>
            </a:r>
            <a:r>
              <a:rPr lang="ru-RU" sz="2000" b="1" dirty="0" err="1"/>
              <a:t>беззалоговом</a:t>
            </a:r>
            <a:r>
              <a:rPr lang="ru-RU" sz="2000" b="1" dirty="0"/>
              <a:t> кредитовании.</a:t>
            </a:r>
          </a:p>
          <a:p>
            <a:pPr lvl="0"/>
            <a:endParaRPr lang="ru-RU" sz="2000" b="1" dirty="0">
              <a:solidFill>
                <a:schemeClr val="bg1"/>
              </a:solidFill>
              <a:ea typeface="Open Sans"/>
              <a:cs typeface="Open Sans"/>
            </a:endParaRPr>
          </a:p>
          <a:p>
            <a:pPr lvl="0"/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50" y="1368008"/>
            <a:ext cx="5094172" cy="4950987"/>
          </a:xfrm>
          <a:prstGeom prst="rect">
            <a:avLst/>
          </a:prstGeom>
        </p:spPr>
      </p:pic>
      <p:sp>
        <p:nvSpPr>
          <p:cNvPr id="25" name="Прямоугольник: скругленные углы 13">
            <a:extLst>
              <a:ext uri="{FF2B5EF4-FFF2-40B4-BE49-F238E27FC236}">
                <a16:creationId xmlns:a16="http://schemas.microsoft.com/office/drawing/2014/main" xmlns="" id="{D9A4C0DD-BAAA-4049-9F83-4C70C08B620F}"/>
              </a:ext>
            </a:extLst>
          </p:cNvPr>
          <p:cNvSpPr/>
          <p:nvPr/>
        </p:nvSpPr>
        <p:spPr>
          <a:xfrm rot="2689455">
            <a:off x="156171" y="3904952"/>
            <a:ext cx="223546" cy="22477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/>
          </a:p>
        </p:txBody>
      </p:sp>
      <p:sp>
        <p:nvSpPr>
          <p:cNvPr id="24" name="TextBox 23"/>
          <p:cNvSpPr txBox="1"/>
          <p:nvPr/>
        </p:nvSpPr>
        <p:spPr>
          <a:xfrm>
            <a:off x="11700393" y="639433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3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391" y="459000"/>
            <a:ext cx="395121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64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EEE3E90-7814-2921-CCFE-D24580AA2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26" y="72266"/>
            <a:ext cx="12192000" cy="6858000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0" y="1341651"/>
            <a:ext cx="6366000" cy="397649"/>
          </a:xfrm>
          <a:custGeom>
            <a:avLst/>
            <a:gdLst/>
            <a:ahLst/>
            <a:cxnLst/>
            <a:rect l="l" t="t" r="r" b="b"/>
            <a:pathLst>
              <a:path w="2708275" h="438150">
                <a:moveTo>
                  <a:pt x="2707665" y="0"/>
                </a:moveTo>
                <a:lnTo>
                  <a:pt x="47015" y="0"/>
                </a:lnTo>
                <a:lnTo>
                  <a:pt x="0" y="438150"/>
                </a:lnTo>
                <a:lnTo>
                  <a:pt x="2660650" y="438150"/>
                </a:lnTo>
                <a:lnTo>
                  <a:pt x="2707665" y="0"/>
                </a:lnTo>
                <a:close/>
              </a:path>
            </a:pathLst>
          </a:custGeom>
          <a:solidFill>
            <a:srgbClr val="EB4927"/>
          </a:solidFill>
        </p:spPr>
        <p:txBody>
          <a:bodyPr wrap="square" lIns="0" tIns="0" rIns="0" bIns="0" rtlCol="0"/>
          <a:lstStyle/>
          <a:p>
            <a:pPr algn="ctr">
              <a:spcBef>
                <a:spcPts val="3000"/>
              </a:spcBef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Комиссионное вознаграждение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0,5-1% годовых </a:t>
            </a:r>
            <a:endParaRPr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26723" y="3369818"/>
            <a:ext cx="5460496" cy="612431"/>
          </a:xfrm>
          <a:custGeom>
            <a:avLst/>
            <a:gdLst/>
            <a:ahLst/>
            <a:cxnLst/>
            <a:rect l="l" t="t" r="r" b="b"/>
            <a:pathLst>
              <a:path w="3256279" h="1517014">
                <a:moveTo>
                  <a:pt x="3255975" y="0"/>
                </a:moveTo>
                <a:lnTo>
                  <a:pt x="0" y="0"/>
                </a:lnTo>
                <a:lnTo>
                  <a:pt x="0" y="1516786"/>
                </a:lnTo>
                <a:lnTo>
                  <a:pt x="3099600" y="1516786"/>
                </a:lnTo>
                <a:lnTo>
                  <a:pt x="3255975" y="0"/>
                </a:lnTo>
                <a:close/>
              </a:path>
            </a:pathLst>
          </a:custGeom>
          <a:solidFill>
            <a:srgbClr val="EB4927"/>
          </a:solidFill>
        </p:spPr>
        <p:txBody>
          <a:bodyPr wrap="square" lIns="0" tIns="0" rIns="0" bIns="0" rtlCol="0"/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Шаги получения поручительства:</a:t>
            </a:r>
          </a:p>
        </p:txBody>
      </p:sp>
      <p:sp>
        <p:nvSpPr>
          <p:cNvPr id="14" name="object 14"/>
          <p:cNvSpPr/>
          <p:nvPr/>
        </p:nvSpPr>
        <p:spPr>
          <a:xfrm>
            <a:off x="426723" y="3397949"/>
            <a:ext cx="772607" cy="491391"/>
          </a:xfrm>
          <a:custGeom>
            <a:avLst/>
            <a:gdLst/>
            <a:ahLst/>
            <a:cxnLst/>
            <a:rect l="l" t="t" r="r" b="b"/>
            <a:pathLst>
              <a:path w="267969" h="137160">
                <a:moveTo>
                  <a:pt x="267495" y="0"/>
                </a:moveTo>
                <a:lnTo>
                  <a:pt x="0" y="88"/>
                </a:lnTo>
                <a:lnTo>
                  <a:pt x="133790" y="136575"/>
                </a:lnTo>
                <a:lnTo>
                  <a:pt x="2674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995792A-7FC2-457C-839E-596C73ED4C03}"/>
              </a:ext>
            </a:extLst>
          </p:cNvPr>
          <p:cNvSpPr txBox="1"/>
          <p:nvPr/>
        </p:nvSpPr>
        <p:spPr>
          <a:xfrm>
            <a:off x="294086" y="1739300"/>
            <a:ext cx="64271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5A1606"/>
                </a:solidFill>
                <a:latin typeface="+mj-lt"/>
              </a:rPr>
              <a:t>Сумма поручительства - </a:t>
            </a:r>
            <a:r>
              <a:rPr lang="ru-RU" sz="2400" b="1" dirty="0">
                <a:solidFill>
                  <a:srgbClr val="D1320D"/>
                </a:solidFill>
                <a:latin typeface="+mj-lt"/>
              </a:rPr>
              <a:t>до 70 млн руб.</a:t>
            </a:r>
          </a:p>
          <a:p>
            <a:r>
              <a:rPr lang="ru-RU" sz="2400" b="1" dirty="0">
                <a:solidFill>
                  <a:srgbClr val="5A1606"/>
                </a:solidFill>
                <a:latin typeface="+mj-lt"/>
              </a:rPr>
              <a:t>Размер поручительства - </a:t>
            </a:r>
            <a:r>
              <a:rPr lang="ru-RU" sz="2400" b="1" dirty="0">
                <a:solidFill>
                  <a:srgbClr val="D1320D"/>
                </a:solidFill>
                <a:latin typeface="+mj-lt"/>
              </a:rPr>
              <a:t>до 50% от суммы </a:t>
            </a:r>
            <a:r>
              <a:rPr lang="ru-RU" sz="2400" b="1" dirty="0">
                <a:solidFill>
                  <a:srgbClr val="F05323"/>
                </a:solidFill>
                <a:latin typeface="+mj-lt"/>
              </a:rPr>
              <a:t>кредита</a:t>
            </a:r>
          </a:p>
          <a:p>
            <a:r>
              <a:rPr lang="ru-RU" sz="2400" dirty="0">
                <a:solidFill>
                  <a:srgbClr val="5A1606"/>
                </a:solidFill>
              </a:rPr>
              <a:t>Срок рассмотрения заявки  - </a:t>
            </a:r>
            <a:r>
              <a:rPr lang="ru-RU" sz="2400" dirty="0">
                <a:solidFill>
                  <a:srgbClr val="D1320D"/>
                </a:solidFill>
              </a:rPr>
              <a:t>1-3 дня</a:t>
            </a:r>
          </a:p>
          <a:p>
            <a:endParaRPr lang="ru-RU" sz="2400" b="1" dirty="0">
              <a:solidFill>
                <a:srgbClr val="5A1606"/>
              </a:solidFill>
              <a:latin typeface="+mj-lt"/>
            </a:endParaRPr>
          </a:p>
        </p:txBody>
      </p:sp>
      <p:sp>
        <p:nvSpPr>
          <p:cNvPr id="15" name="Полилиния 34">
            <a:extLst>
              <a:ext uri="{FF2B5EF4-FFF2-40B4-BE49-F238E27FC236}">
                <a16:creationId xmlns:a16="http://schemas.microsoft.com/office/drawing/2014/main" xmlns="" id="{6530E599-6610-4D49-04FE-B69E0277D58B}"/>
              </a:ext>
            </a:extLst>
          </p:cNvPr>
          <p:cNvSpPr/>
          <p:nvPr/>
        </p:nvSpPr>
        <p:spPr>
          <a:xfrm>
            <a:off x="-5996" y="213195"/>
            <a:ext cx="10939719" cy="712053"/>
          </a:xfrm>
          <a:custGeom>
            <a:avLst/>
            <a:gdLst>
              <a:gd name="connsiteX0" fmla="*/ 0 w 6735069"/>
              <a:gd name="connsiteY0" fmla="*/ 0 h 1032801"/>
              <a:gd name="connsiteX1" fmla="*/ 6735069 w 6735069"/>
              <a:gd name="connsiteY1" fmla="*/ 0 h 1032801"/>
              <a:gd name="connsiteX2" fmla="*/ 6580262 w 6735069"/>
              <a:gd name="connsiteY2" fmla="*/ 1032801 h 1032801"/>
              <a:gd name="connsiteX3" fmla="*/ 0 w 6735069"/>
              <a:gd name="connsiteY3" fmla="*/ 1032801 h 103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35069" h="1032801">
                <a:moveTo>
                  <a:pt x="0" y="0"/>
                </a:moveTo>
                <a:lnTo>
                  <a:pt x="6735069" y="0"/>
                </a:lnTo>
                <a:lnTo>
                  <a:pt x="6580262" y="1032801"/>
                </a:lnTo>
                <a:lnTo>
                  <a:pt x="0" y="1032801"/>
                </a:lnTo>
                <a:close/>
              </a:path>
            </a:pathLst>
          </a:custGeom>
          <a:solidFill>
            <a:srgbClr val="F05828"/>
          </a:solidFill>
          <a:ln>
            <a:noFill/>
          </a:ln>
          <a:effectLst>
            <a:innerShdw blurRad="27659">
              <a:prstClr val="black">
                <a:alpha val="59872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8946651C-2B85-3288-8D52-A5A694FBAF3C}"/>
              </a:ext>
            </a:extLst>
          </p:cNvPr>
          <p:cNvSpPr txBox="1">
            <a:spLocks/>
          </p:cNvSpPr>
          <p:nvPr/>
        </p:nvSpPr>
        <p:spPr>
          <a:xfrm>
            <a:off x="294087" y="143017"/>
            <a:ext cx="10751913" cy="95900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Условия получения поручительства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1357" y="4067944"/>
            <a:ext cx="54358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>
                <a:solidFill>
                  <a:srgbClr val="5A1606"/>
                </a:solidFill>
              </a:rPr>
              <a:t>Заявка подается заемщиком в Банк-партнер;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5A1606"/>
                </a:solidFill>
              </a:rPr>
              <a:t>При положительном решении Банка-партнера заявка передается в Фонд;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5A1606"/>
                </a:solidFill>
              </a:rPr>
              <a:t>Анализ заявки Фондом;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5A1606"/>
                </a:solidFill>
              </a:rPr>
              <a:t>При положительном решении Фонда о предоставлении поручительства, необходимо подписать трехсторонний договор поручительства между Фондом, Банком и заемщиком;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5A1606"/>
                </a:solidFill>
              </a:rPr>
              <a:t>Получение в Банке кредита.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933723" y="0"/>
            <a:ext cx="1341677" cy="6930266"/>
          </a:xfrm>
          <a:prstGeom prst="rect">
            <a:avLst/>
          </a:prstGeom>
          <a:solidFill>
            <a:srgbClr val="FFF6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20" y="1102023"/>
            <a:ext cx="6276554" cy="561197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700393" y="639433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73655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8866" y="-9880"/>
            <a:ext cx="4873132" cy="68737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00"/>
          </a:p>
        </p:txBody>
      </p:sp>
      <p:sp>
        <p:nvSpPr>
          <p:cNvPr id="7" name="object 7"/>
          <p:cNvSpPr/>
          <p:nvPr/>
        </p:nvSpPr>
        <p:spPr>
          <a:xfrm>
            <a:off x="1" y="1545726"/>
            <a:ext cx="4869551" cy="1730900"/>
          </a:xfrm>
          <a:custGeom>
            <a:avLst/>
            <a:gdLst/>
            <a:ahLst/>
            <a:cxnLst/>
            <a:rect l="l" t="t" r="r" b="b"/>
            <a:pathLst>
              <a:path w="4265930" h="1516379">
                <a:moveTo>
                  <a:pt x="4265625" y="0"/>
                </a:moveTo>
                <a:lnTo>
                  <a:pt x="0" y="0"/>
                </a:lnTo>
                <a:lnTo>
                  <a:pt x="0" y="1516189"/>
                </a:lnTo>
                <a:lnTo>
                  <a:pt x="4109313" y="1516189"/>
                </a:lnTo>
                <a:lnTo>
                  <a:pt x="4265625" y="0"/>
                </a:lnTo>
                <a:close/>
              </a:path>
            </a:pathLst>
          </a:custGeom>
          <a:solidFill>
            <a:srgbClr val="E74933"/>
          </a:solidFill>
        </p:spPr>
        <p:txBody>
          <a:bodyPr wrap="square" lIns="0" tIns="0" rIns="0" bIns="0" rtlCol="0"/>
          <a:lstStyle/>
          <a:p>
            <a:endParaRPr sz="2100"/>
          </a:p>
        </p:txBody>
      </p:sp>
      <p:sp>
        <p:nvSpPr>
          <p:cNvPr id="8" name="object 8"/>
          <p:cNvSpPr txBox="1"/>
          <p:nvPr/>
        </p:nvSpPr>
        <p:spPr>
          <a:xfrm>
            <a:off x="1107006" y="2203790"/>
            <a:ext cx="1739388" cy="998276"/>
          </a:xfrm>
          <a:prstGeom prst="rect">
            <a:avLst/>
          </a:prstGeom>
        </p:spPr>
        <p:txBody>
          <a:bodyPr vert="horz" wrap="square" lIns="0" tIns="14495" rIns="0" bIns="0" rtlCol="0">
            <a:spAutoFit/>
          </a:bodyPr>
          <a:lstStyle/>
          <a:p>
            <a:pPr marL="14495">
              <a:spcBef>
                <a:spcPts val="114"/>
              </a:spcBef>
            </a:pPr>
            <a:r>
              <a:rPr lang="ru-RU" sz="6400" b="1" dirty="0">
                <a:solidFill>
                  <a:srgbClr val="FEFEFE"/>
                </a:solidFill>
                <a:latin typeface="+mj-lt"/>
                <a:cs typeface="Calibri"/>
              </a:rPr>
              <a:t>668</a:t>
            </a:r>
            <a:endParaRPr sz="6400" dirty="0">
              <a:latin typeface="+mj-lt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0242" y="915160"/>
            <a:ext cx="6318624" cy="1261132"/>
          </a:xfrm>
          <a:prstGeom prst="rect">
            <a:avLst/>
          </a:prstGeom>
        </p:spPr>
        <p:txBody>
          <a:bodyPr vert="horz" wrap="square" lIns="0" tIns="14495" rIns="0" bIns="0" rtlCol="0">
            <a:spAutoFit/>
          </a:bodyPr>
          <a:lstStyle/>
          <a:p>
            <a:pPr marL="14495">
              <a:spcBef>
                <a:spcPts val="114"/>
              </a:spcBef>
            </a:pPr>
            <a:r>
              <a:rPr sz="2400" b="1" dirty="0">
                <a:solidFill>
                  <a:srgbClr val="9A25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/>
              </a:rPr>
              <a:t>КЛЮЧЕВЫЕ ПОКАЗАТЕЛИ ФОНДА В 20</a:t>
            </a:r>
            <a:r>
              <a:rPr lang="ru-RU" sz="2400" b="1" dirty="0">
                <a:solidFill>
                  <a:srgbClr val="9A25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/>
              </a:rPr>
              <a:t>22</a:t>
            </a:r>
            <a:r>
              <a:rPr sz="2400" b="1" dirty="0">
                <a:solidFill>
                  <a:srgbClr val="9A25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/>
              </a:rPr>
              <a:t> ГОДУ</a:t>
            </a:r>
          </a:p>
          <a:p>
            <a:pPr>
              <a:spcBef>
                <a:spcPts val="45"/>
              </a:spcBef>
            </a:pPr>
            <a:endParaRPr sz="2200" dirty="0">
              <a:latin typeface="+mj-lt"/>
              <a:cs typeface="Times New Roman"/>
            </a:endParaRPr>
          </a:p>
          <a:p>
            <a:pPr marL="18119" marR="4150007">
              <a:lnSpc>
                <a:spcPts val="2089"/>
              </a:lnSpc>
            </a:pPr>
            <a:r>
              <a:rPr sz="2100" b="1" dirty="0">
                <a:solidFill>
                  <a:srgbClr val="FEFEFE"/>
                </a:solidFill>
                <a:latin typeface="+mj-lt"/>
                <a:cs typeface="Calibri"/>
              </a:rPr>
              <a:t>Предоставлено  поручительств</a:t>
            </a:r>
            <a:endParaRPr sz="2100" dirty="0">
              <a:latin typeface="+mj-lt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00465" y="2283243"/>
            <a:ext cx="1005368" cy="337802"/>
          </a:xfrm>
          <a:prstGeom prst="rect">
            <a:avLst/>
          </a:prstGeom>
        </p:spPr>
        <p:txBody>
          <a:bodyPr vert="horz" wrap="square" lIns="0" tIns="14495" rIns="0" bIns="0" rtlCol="0">
            <a:spAutoFit/>
          </a:bodyPr>
          <a:lstStyle/>
          <a:p>
            <a:pPr marL="14495">
              <a:spcBef>
                <a:spcPts val="114"/>
              </a:spcBef>
            </a:pPr>
            <a:r>
              <a:rPr sz="2100" b="1" dirty="0" err="1">
                <a:solidFill>
                  <a:srgbClr val="FEFEFE"/>
                </a:solidFill>
                <a:latin typeface="+mj-lt"/>
                <a:cs typeface="Calibri"/>
              </a:rPr>
              <a:t>За</a:t>
            </a:r>
            <a:r>
              <a:rPr sz="2100" b="1" dirty="0">
                <a:solidFill>
                  <a:srgbClr val="FEFEFE"/>
                </a:solidFill>
                <a:latin typeface="+mj-lt"/>
                <a:cs typeface="Calibri"/>
              </a:rPr>
              <a:t> 20</a:t>
            </a:r>
            <a:r>
              <a:rPr lang="ru-RU" sz="2100" b="1" dirty="0">
                <a:solidFill>
                  <a:srgbClr val="FEFEFE"/>
                </a:solidFill>
                <a:latin typeface="+mj-lt"/>
                <a:cs typeface="Calibri"/>
              </a:rPr>
              <a:t>21</a:t>
            </a:r>
            <a:endParaRPr sz="2100" dirty="0">
              <a:latin typeface="+mj-lt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63858" y="2540710"/>
            <a:ext cx="877795" cy="611815"/>
          </a:xfrm>
          <a:prstGeom prst="rect">
            <a:avLst/>
          </a:prstGeom>
        </p:spPr>
        <p:txBody>
          <a:bodyPr vert="horz" wrap="square" lIns="0" tIns="14495" rIns="0" bIns="0" rtlCol="0">
            <a:spAutoFit/>
          </a:bodyPr>
          <a:lstStyle/>
          <a:p>
            <a:pPr marL="14495">
              <a:spcBef>
                <a:spcPts val="114"/>
              </a:spcBef>
            </a:pPr>
            <a:r>
              <a:rPr lang="ru-RU" sz="3900" b="1" dirty="0">
                <a:solidFill>
                  <a:srgbClr val="FEFEFE"/>
                </a:solidFill>
                <a:latin typeface="+mj-lt"/>
                <a:cs typeface="Calibri"/>
              </a:rPr>
              <a:t>404</a:t>
            </a:r>
            <a:endParaRPr sz="3900" dirty="0">
              <a:latin typeface="+mj-lt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08375" y="2372774"/>
            <a:ext cx="450133" cy="637127"/>
          </a:xfrm>
          <a:custGeom>
            <a:avLst/>
            <a:gdLst/>
            <a:ahLst/>
            <a:cxnLst/>
            <a:rect l="l" t="t" r="r" b="b"/>
            <a:pathLst>
              <a:path w="394335" h="558164">
                <a:moveTo>
                  <a:pt x="295287" y="279044"/>
                </a:moveTo>
                <a:lnTo>
                  <a:pt x="98425" y="279044"/>
                </a:lnTo>
                <a:lnTo>
                  <a:pt x="98425" y="558101"/>
                </a:lnTo>
                <a:lnTo>
                  <a:pt x="295287" y="558101"/>
                </a:lnTo>
                <a:lnTo>
                  <a:pt x="295287" y="279044"/>
                </a:lnTo>
                <a:close/>
              </a:path>
              <a:path w="394335" h="558164">
                <a:moveTo>
                  <a:pt x="196850" y="0"/>
                </a:moveTo>
                <a:lnTo>
                  <a:pt x="0" y="279044"/>
                </a:lnTo>
                <a:lnTo>
                  <a:pt x="393712" y="279044"/>
                </a:lnTo>
                <a:lnTo>
                  <a:pt x="196850" y="0"/>
                </a:lnTo>
                <a:close/>
              </a:path>
            </a:pathLst>
          </a:custGeom>
          <a:solidFill>
            <a:srgbClr val="E74933"/>
          </a:solidFill>
        </p:spPr>
        <p:txBody>
          <a:bodyPr wrap="square" lIns="0" tIns="0" rIns="0" bIns="0" rtlCol="0"/>
          <a:lstStyle/>
          <a:p>
            <a:endParaRPr sz="2100">
              <a:latin typeface="+mj-l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602994" y="3402572"/>
            <a:ext cx="7589194" cy="1730900"/>
          </a:xfrm>
          <a:custGeom>
            <a:avLst/>
            <a:gdLst/>
            <a:ahLst/>
            <a:cxnLst/>
            <a:rect l="l" t="t" r="r" b="b"/>
            <a:pathLst>
              <a:path w="6648450" h="1516379">
                <a:moveTo>
                  <a:pt x="6648284" y="0"/>
                </a:moveTo>
                <a:lnTo>
                  <a:pt x="156311" y="0"/>
                </a:lnTo>
                <a:lnTo>
                  <a:pt x="0" y="1516202"/>
                </a:lnTo>
                <a:lnTo>
                  <a:pt x="6648284" y="1516202"/>
                </a:lnTo>
                <a:lnTo>
                  <a:pt x="6648284" y="0"/>
                </a:lnTo>
                <a:close/>
              </a:path>
            </a:pathLst>
          </a:custGeom>
          <a:solidFill>
            <a:srgbClr val="8B89A0"/>
          </a:solidFill>
        </p:spPr>
        <p:txBody>
          <a:bodyPr wrap="square" lIns="0" tIns="0" rIns="0" bIns="0" rtlCol="0"/>
          <a:lstStyle/>
          <a:p>
            <a:endParaRPr sz="2100"/>
          </a:p>
        </p:txBody>
      </p:sp>
      <p:sp>
        <p:nvSpPr>
          <p:cNvPr id="14" name="object 14"/>
          <p:cNvSpPr/>
          <p:nvPr/>
        </p:nvSpPr>
        <p:spPr>
          <a:xfrm>
            <a:off x="4504458" y="3336337"/>
            <a:ext cx="7687773" cy="1730900"/>
          </a:xfrm>
          <a:custGeom>
            <a:avLst/>
            <a:gdLst/>
            <a:ahLst/>
            <a:cxnLst/>
            <a:rect l="l" t="t" r="r" b="b"/>
            <a:pathLst>
              <a:path w="6734809" h="1516379">
                <a:moveTo>
                  <a:pt x="6734606" y="0"/>
                </a:moveTo>
                <a:lnTo>
                  <a:pt x="156324" y="0"/>
                </a:lnTo>
                <a:lnTo>
                  <a:pt x="0" y="1516202"/>
                </a:lnTo>
                <a:lnTo>
                  <a:pt x="6734606" y="1516202"/>
                </a:lnTo>
                <a:lnTo>
                  <a:pt x="6734606" y="0"/>
                </a:lnTo>
                <a:close/>
              </a:path>
            </a:pathLst>
          </a:custGeom>
          <a:solidFill>
            <a:srgbClr val="CC9C6A"/>
          </a:solidFill>
        </p:spPr>
        <p:txBody>
          <a:bodyPr wrap="square" lIns="0" tIns="0" rIns="0" bIns="0" rtlCol="0"/>
          <a:lstStyle/>
          <a:p>
            <a:endParaRPr sz="2100"/>
          </a:p>
        </p:txBody>
      </p:sp>
      <p:sp>
        <p:nvSpPr>
          <p:cNvPr id="15" name="object 15"/>
          <p:cNvSpPr txBox="1"/>
          <p:nvPr/>
        </p:nvSpPr>
        <p:spPr>
          <a:xfrm>
            <a:off x="5017000" y="2495286"/>
            <a:ext cx="4157747" cy="1476575"/>
          </a:xfrm>
          <a:prstGeom prst="rect">
            <a:avLst/>
          </a:prstGeom>
        </p:spPr>
        <p:txBody>
          <a:bodyPr vert="horz" wrap="square" lIns="0" tIns="14495" rIns="0" bIns="0" rtlCol="0">
            <a:spAutoFit/>
          </a:bodyPr>
          <a:lstStyle/>
          <a:p>
            <a:pPr marL="540674">
              <a:spcBef>
                <a:spcPts val="114"/>
              </a:spcBef>
            </a:pPr>
            <a:r>
              <a:rPr sz="3900" b="1" dirty="0">
                <a:solidFill>
                  <a:srgbClr val="E74933"/>
                </a:solidFill>
                <a:latin typeface="+mj-lt"/>
                <a:cs typeface="Calibri"/>
              </a:rPr>
              <a:t>+</a:t>
            </a:r>
            <a:r>
              <a:rPr lang="ru-RU" sz="3900" b="1" dirty="0">
                <a:solidFill>
                  <a:srgbClr val="E74933"/>
                </a:solidFill>
                <a:latin typeface="+mj-lt"/>
                <a:cs typeface="Calibri"/>
              </a:rPr>
              <a:t>65</a:t>
            </a:r>
            <a:r>
              <a:rPr sz="3900" b="1" dirty="0">
                <a:solidFill>
                  <a:srgbClr val="E74933"/>
                </a:solidFill>
                <a:latin typeface="+mj-lt"/>
                <a:cs typeface="Calibri"/>
              </a:rPr>
              <a:t>%</a:t>
            </a:r>
            <a:endParaRPr sz="3900" dirty="0">
              <a:solidFill>
                <a:srgbClr val="E74933"/>
              </a:solidFill>
              <a:latin typeface="+mj-lt"/>
              <a:cs typeface="Calibri"/>
            </a:endParaRPr>
          </a:p>
          <a:p>
            <a:pPr marL="14495">
              <a:spcBef>
                <a:spcPts val="4177"/>
              </a:spcBef>
            </a:pPr>
            <a:r>
              <a:rPr sz="2100" b="1" dirty="0">
                <a:solidFill>
                  <a:srgbClr val="FEFEFE"/>
                </a:solidFill>
                <a:latin typeface="+mj-lt"/>
                <a:cs typeface="Calibri"/>
              </a:rPr>
              <a:t>Объём выданных поручительств</a:t>
            </a:r>
            <a:endParaRPr sz="2100" dirty="0">
              <a:latin typeface="+mj-lt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633964" y="4081204"/>
            <a:ext cx="449408" cy="637127"/>
          </a:xfrm>
          <a:custGeom>
            <a:avLst/>
            <a:gdLst/>
            <a:ahLst/>
            <a:cxnLst/>
            <a:rect l="l" t="t" r="r" b="b"/>
            <a:pathLst>
              <a:path w="393700" h="558164">
                <a:moveTo>
                  <a:pt x="295275" y="279044"/>
                </a:moveTo>
                <a:lnTo>
                  <a:pt x="98425" y="279044"/>
                </a:lnTo>
                <a:lnTo>
                  <a:pt x="98425" y="558101"/>
                </a:lnTo>
                <a:lnTo>
                  <a:pt x="295275" y="558101"/>
                </a:lnTo>
                <a:lnTo>
                  <a:pt x="295275" y="279044"/>
                </a:lnTo>
                <a:close/>
              </a:path>
              <a:path w="393700" h="558164">
                <a:moveTo>
                  <a:pt x="196850" y="0"/>
                </a:moveTo>
                <a:lnTo>
                  <a:pt x="0" y="279044"/>
                </a:lnTo>
                <a:lnTo>
                  <a:pt x="393700" y="279044"/>
                </a:lnTo>
                <a:lnTo>
                  <a:pt x="196850" y="0"/>
                </a:lnTo>
                <a:close/>
              </a:path>
            </a:pathLst>
          </a:custGeom>
          <a:solidFill>
            <a:srgbClr val="E74933"/>
          </a:solidFill>
        </p:spPr>
        <p:txBody>
          <a:bodyPr wrap="square" lIns="0" tIns="0" rIns="0" bIns="0" rtlCol="0"/>
          <a:lstStyle/>
          <a:p>
            <a:endParaRPr sz="2100">
              <a:latin typeface="+mj-l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75094" y="4144683"/>
            <a:ext cx="3073902" cy="768820"/>
          </a:xfrm>
          <a:prstGeom prst="rect">
            <a:avLst/>
          </a:prstGeom>
        </p:spPr>
        <p:txBody>
          <a:bodyPr vert="horz" wrap="square" lIns="0" tIns="14495" rIns="0" bIns="0" rtlCol="0">
            <a:spAutoFit/>
          </a:bodyPr>
          <a:lstStyle/>
          <a:p>
            <a:pPr marL="14495">
              <a:spcBef>
                <a:spcPts val="114"/>
              </a:spcBef>
            </a:pPr>
            <a:r>
              <a:rPr lang="ru-RU" sz="4900" b="1" dirty="0">
                <a:solidFill>
                  <a:srgbClr val="FEFEFE"/>
                </a:solidFill>
                <a:latin typeface="+mj-lt"/>
                <a:cs typeface="Calibri"/>
              </a:rPr>
              <a:t> 3,7 </a:t>
            </a:r>
            <a:r>
              <a:rPr sz="4900" dirty="0" err="1">
                <a:solidFill>
                  <a:srgbClr val="FEFEFE"/>
                </a:solidFill>
                <a:latin typeface="+mj-lt"/>
                <a:cs typeface="Calibri"/>
              </a:rPr>
              <a:t>млрд</a:t>
            </a:r>
            <a:endParaRPr sz="4900" dirty="0">
              <a:latin typeface="+mj-lt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961853" y="4438690"/>
            <a:ext cx="275444" cy="373289"/>
          </a:xfrm>
          <a:custGeom>
            <a:avLst/>
            <a:gdLst/>
            <a:ahLst/>
            <a:cxnLst/>
            <a:rect l="l" t="t" r="r" b="b"/>
            <a:pathLst>
              <a:path w="241300" h="327025">
                <a:moveTo>
                  <a:pt x="196024" y="213347"/>
                </a:moveTo>
                <a:lnTo>
                  <a:pt x="0" y="213347"/>
                </a:lnTo>
                <a:lnTo>
                  <a:pt x="0" y="244119"/>
                </a:lnTo>
                <a:lnTo>
                  <a:pt x="22339" y="244119"/>
                </a:lnTo>
                <a:lnTo>
                  <a:pt x="22339" y="326402"/>
                </a:lnTo>
                <a:lnTo>
                  <a:pt x="65646" y="326402"/>
                </a:lnTo>
                <a:lnTo>
                  <a:pt x="65646" y="243903"/>
                </a:lnTo>
                <a:lnTo>
                  <a:pt x="196024" y="243903"/>
                </a:lnTo>
                <a:lnTo>
                  <a:pt x="196024" y="213347"/>
                </a:lnTo>
                <a:close/>
              </a:path>
              <a:path w="241300" h="327025">
                <a:moveTo>
                  <a:pt x="65646" y="181444"/>
                </a:moveTo>
                <a:lnTo>
                  <a:pt x="22339" y="181444"/>
                </a:lnTo>
                <a:lnTo>
                  <a:pt x="22339" y="213347"/>
                </a:lnTo>
                <a:lnTo>
                  <a:pt x="65646" y="213347"/>
                </a:lnTo>
                <a:lnTo>
                  <a:pt x="65646" y="181444"/>
                </a:lnTo>
                <a:close/>
              </a:path>
              <a:path w="241300" h="327025">
                <a:moveTo>
                  <a:pt x="224383" y="36017"/>
                </a:moveTo>
                <a:lnTo>
                  <a:pt x="126288" y="36017"/>
                </a:lnTo>
                <a:lnTo>
                  <a:pt x="133506" y="36201"/>
                </a:lnTo>
                <a:lnTo>
                  <a:pt x="140469" y="36749"/>
                </a:lnTo>
                <a:lnTo>
                  <a:pt x="181978" y="52425"/>
                </a:lnTo>
                <a:lnTo>
                  <a:pt x="190563" y="64503"/>
                </a:lnTo>
                <a:lnTo>
                  <a:pt x="194208" y="71196"/>
                </a:lnTo>
                <a:lnTo>
                  <a:pt x="196024" y="79400"/>
                </a:lnTo>
                <a:lnTo>
                  <a:pt x="196024" y="89039"/>
                </a:lnTo>
                <a:lnTo>
                  <a:pt x="180606" y="129019"/>
                </a:lnTo>
                <a:lnTo>
                  <a:pt x="143196" y="142748"/>
                </a:lnTo>
                <a:lnTo>
                  <a:pt x="121640" y="144056"/>
                </a:lnTo>
                <a:lnTo>
                  <a:pt x="0" y="144056"/>
                </a:lnTo>
                <a:lnTo>
                  <a:pt x="0" y="181444"/>
                </a:lnTo>
                <a:lnTo>
                  <a:pt x="121716" y="181444"/>
                </a:lnTo>
                <a:lnTo>
                  <a:pt x="133077" y="181174"/>
                </a:lnTo>
                <a:lnTo>
                  <a:pt x="176505" y="174679"/>
                </a:lnTo>
                <a:lnTo>
                  <a:pt x="211980" y="156661"/>
                </a:lnTo>
                <a:lnTo>
                  <a:pt x="235061" y="124545"/>
                </a:lnTo>
                <a:lnTo>
                  <a:pt x="240703" y="89039"/>
                </a:lnTo>
                <a:lnTo>
                  <a:pt x="239849" y="75883"/>
                </a:lnTo>
                <a:lnTo>
                  <a:pt x="237293" y="63293"/>
                </a:lnTo>
                <a:lnTo>
                  <a:pt x="233041" y="51270"/>
                </a:lnTo>
                <a:lnTo>
                  <a:pt x="227101" y="39814"/>
                </a:lnTo>
                <a:lnTo>
                  <a:pt x="224383" y="36017"/>
                </a:lnTo>
                <a:close/>
              </a:path>
              <a:path w="241300" h="327025">
                <a:moveTo>
                  <a:pt x="124536" y="0"/>
                </a:moveTo>
                <a:lnTo>
                  <a:pt x="22339" y="0"/>
                </a:lnTo>
                <a:lnTo>
                  <a:pt x="22339" y="144056"/>
                </a:lnTo>
                <a:lnTo>
                  <a:pt x="65646" y="144056"/>
                </a:lnTo>
                <a:lnTo>
                  <a:pt x="65646" y="36017"/>
                </a:lnTo>
                <a:lnTo>
                  <a:pt x="224383" y="36017"/>
                </a:lnTo>
                <a:lnTo>
                  <a:pt x="190868" y="8889"/>
                </a:lnTo>
                <a:lnTo>
                  <a:pt x="145134" y="555"/>
                </a:lnTo>
                <a:lnTo>
                  <a:pt x="124536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2100">
              <a:latin typeface="+mj-l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232968" y="4011548"/>
            <a:ext cx="1372424" cy="337802"/>
          </a:xfrm>
          <a:prstGeom prst="rect">
            <a:avLst/>
          </a:prstGeom>
        </p:spPr>
        <p:txBody>
          <a:bodyPr vert="horz" wrap="square" lIns="0" tIns="14495" rIns="0" bIns="0" rtlCol="0">
            <a:spAutoFit/>
          </a:bodyPr>
          <a:lstStyle/>
          <a:p>
            <a:pPr marL="14495">
              <a:spcBef>
                <a:spcPts val="114"/>
              </a:spcBef>
            </a:pPr>
            <a:r>
              <a:rPr sz="2100" b="1" dirty="0" err="1">
                <a:solidFill>
                  <a:srgbClr val="FEFEFE"/>
                </a:solidFill>
                <a:latin typeface="+mj-lt"/>
                <a:cs typeface="Calibri"/>
              </a:rPr>
              <a:t>За</a:t>
            </a:r>
            <a:r>
              <a:rPr sz="2100" b="1" dirty="0">
                <a:solidFill>
                  <a:srgbClr val="FEFEFE"/>
                </a:solidFill>
                <a:latin typeface="+mj-lt"/>
                <a:cs typeface="Calibri"/>
              </a:rPr>
              <a:t> 20</a:t>
            </a:r>
            <a:r>
              <a:rPr lang="ru-RU" sz="2100" b="1" dirty="0">
                <a:solidFill>
                  <a:srgbClr val="FEFEFE"/>
                </a:solidFill>
                <a:latin typeface="+mj-lt"/>
                <a:cs typeface="Calibri"/>
              </a:rPr>
              <a:t>21</a:t>
            </a:r>
            <a:endParaRPr sz="2100" b="1" dirty="0">
              <a:latin typeface="+mj-lt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911701" y="4248728"/>
            <a:ext cx="2352228" cy="611815"/>
          </a:xfrm>
          <a:prstGeom prst="rect">
            <a:avLst/>
          </a:prstGeom>
        </p:spPr>
        <p:txBody>
          <a:bodyPr vert="horz" wrap="square" lIns="0" tIns="14495" rIns="0" bIns="0" rtlCol="0">
            <a:spAutoFit/>
          </a:bodyPr>
          <a:lstStyle/>
          <a:p>
            <a:pPr marL="14495">
              <a:spcBef>
                <a:spcPts val="114"/>
              </a:spcBef>
            </a:pPr>
            <a:r>
              <a:rPr lang="ru-RU" sz="3900" b="1" dirty="0">
                <a:solidFill>
                  <a:srgbClr val="FEFEFE"/>
                </a:solidFill>
                <a:latin typeface="+mj-lt"/>
                <a:cs typeface="Calibri"/>
              </a:rPr>
              <a:t>  </a:t>
            </a:r>
            <a:r>
              <a:rPr sz="3900" b="1" dirty="0">
                <a:solidFill>
                  <a:srgbClr val="FEFEFE"/>
                </a:solidFill>
                <a:latin typeface="+mj-lt"/>
                <a:cs typeface="Calibri"/>
              </a:rPr>
              <a:t>1,</a:t>
            </a:r>
            <a:r>
              <a:rPr lang="ru-RU" sz="3900" b="1" dirty="0">
                <a:solidFill>
                  <a:srgbClr val="FEFEFE"/>
                </a:solidFill>
                <a:latin typeface="+mj-lt"/>
                <a:cs typeface="Calibri"/>
              </a:rPr>
              <a:t>8</a:t>
            </a:r>
            <a:r>
              <a:rPr sz="3900" b="1" dirty="0">
                <a:solidFill>
                  <a:srgbClr val="FEFEFE"/>
                </a:solidFill>
                <a:latin typeface="+mj-lt"/>
                <a:cs typeface="Calibri"/>
              </a:rPr>
              <a:t> </a:t>
            </a:r>
            <a:r>
              <a:rPr sz="3900" dirty="0">
                <a:solidFill>
                  <a:srgbClr val="FEFEFE"/>
                </a:solidFill>
                <a:latin typeface="+mj-lt"/>
                <a:cs typeface="Calibri"/>
              </a:rPr>
              <a:t>млрд</a:t>
            </a:r>
            <a:endParaRPr sz="3900" dirty="0">
              <a:latin typeface="+mj-lt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373599" y="4441717"/>
            <a:ext cx="275444" cy="373289"/>
          </a:xfrm>
          <a:custGeom>
            <a:avLst/>
            <a:gdLst/>
            <a:ahLst/>
            <a:cxnLst/>
            <a:rect l="l" t="t" r="r" b="b"/>
            <a:pathLst>
              <a:path w="241300" h="327025">
                <a:moveTo>
                  <a:pt x="196037" y="213347"/>
                </a:moveTo>
                <a:lnTo>
                  <a:pt x="0" y="213347"/>
                </a:lnTo>
                <a:lnTo>
                  <a:pt x="0" y="244119"/>
                </a:lnTo>
                <a:lnTo>
                  <a:pt x="22339" y="244119"/>
                </a:lnTo>
                <a:lnTo>
                  <a:pt x="22339" y="326402"/>
                </a:lnTo>
                <a:lnTo>
                  <a:pt x="65646" y="326402"/>
                </a:lnTo>
                <a:lnTo>
                  <a:pt x="65646" y="243903"/>
                </a:lnTo>
                <a:lnTo>
                  <a:pt x="196037" y="243903"/>
                </a:lnTo>
                <a:lnTo>
                  <a:pt x="196037" y="213347"/>
                </a:lnTo>
                <a:close/>
              </a:path>
              <a:path w="241300" h="327025">
                <a:moveTo>
                  <a:pt x="65646" y="181444"/>
                </a:moveTo>
                <a:lnTo>
                  <a:pt x="22339" y="181444"/>
                </a:lnTo>
                <a:lnTo>
                  <a:pt x="22339" y="213347"/>
                </a:lnTo>
                <a:lnTo>
                  <a:pt x="65646" y="213347"/>
                </a:lnTo>
                <a:lnTo>
                  <a:pt x="65646" y="181444"/>
                </a:lnTo>
                <a:close/>
              </a:path>
              <a:path w="241300" h="327025">
                <a:moveTo>
                  <a:pt x="224385" y="36017"/>
                </a:moveTo>
                <a:lnTo>
                  <a:pt x="126288" y="36017"/>
                </a:lnTo>
                <a:lnTo>
                  <a:pt x="133506" y="36201"/>
                </a:lnTo>
                <a:lnTo>
                  <a:pt x="140469" y="36749"/>
                </a:lnTo>
                <a:lnTo>
                  <a:pt x="181978" y="52425"/>
                </a:lnTo>
                <a:lnTo>
                  <a:pt x="190563" y="64503"/>
                </a:lnTo>
                <a:lnTo>
                  <a:pt x="194208" y="71196"/>
                </a:lnTo>
                <a:lnTo>
                  <a:pt x="196037" y="79400"/>
                </a:lnTo>
                <a:lnTo>
                  <a:pt x="196037" y="89039"/>
                </a:lnTo>
                <a:lnTo>
                  <a:pt x="180606" y="129019"/>
                </a:lnTo>
                <a:lnTo>
                  <a:pt x="143196" y="142748"/>
                </a:lnTo>
                <a:lnTo>
                  <a:pt x="121640" y="144056"/>
                </a:lnTo>
                <a:lnTo>
                  <a:pt x="0" y="144056"/>
                </a:lnTo>
                <a:lnTo>
                  <a:pt x="0" y="181444"/>
                </a:lnTo>
                <a:lnTo>
                  <a:pt x="121716" y="181444"/>
                </a:lnTo>
                <a:lnTo>
                  <a:pt x="133077" y="181174"/>
                </a:lnTo>
                <a:lnTo>
                  <a:pt x="176505" y="174679"/>
                </a:lnTo>
                <a:lnTo>
                  <a:pt x="211980" y="156661"/>
                </a:lnTo>
                <a:lnTo>
                  <a:pt x="235061" y="124545"/>
                </a:lnTo>
                <a:lnTo>
                  <a:pt x="240703" y="89039"/>
                </a:lnTo>
                <a:lnTo>
                  <a:pt x="239849" y="75883"/>
                </a:lnTo>
                <a:lnTo>
                  <a:pt x="237293" y="63293"/>
                </a:lnTo>
                <a:lnTo>
                  <a:pt x="233041" y="51270"/>
                </a:lnTo>
                <a:lnTo>
                  <a:pt x="227101" y="39814"/>
                </a:lnTo>
                <a:lnTo>
                  <a:pt x="224385" y="36017"/>
                </a:lnTo>
                <a:close/>
              </a:path>
              <a:path w="241300" h="327025">
                <a:moveTo>
                  <a:pt x="124536" y="0"/>
                </a:moveTo>
                <a:lnTo>
                  <a:pt x="22339" y="0"/>
                </a:lnTo>
                <a:lnTo>
                  <a:pt x="22339" y="144056"/>
                </a:lnTo>
                <a:lnTo>
                  <a:pt x="65646" y="144056"/>
                </a:lnTo>
                <a:lnTo>
                  <a:pt x="65646" y="36017"/>
                </a:lnTo>
                <a:lnTo>
                  <a:pt x="224385" y="36017"/>
                </a:lnTo>
                <a:lnTo>
                  <a:pt x="190868" y="8889"/>
                </a:lnTo>
                <a:lnTo>
                  <a:pt x="145134" y="555"/>
                </a:lnTo>
                <a:lnTo>
                  <a:pt x="124536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2100">
              <a:latin typeface="+mj-l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-114" y="5133196"/>
            <a:ext cx="9538319" cy="1732349"/>
          </a:xfrm>
          <a:custGeom>
            <a:avLst/>
            <a:gdLst/>
            <a:ahLst/>
            <a:cxnLst/>
            <a:rect l="l" t="t" r="r" b="b"/>
            <a:pathLst>
              <a:path w="8355965" h="1517650">
                <a:moveTo>
                  <a:pt x="8355354" y="0"/>
                </a:moveTo>
                <a:lnTo>
                  <a:pt x="100" y="0"/>
                </a:lnTo>
                <a:lnTo>
                  <a:pt x="0" y="1517185"/>
                </a:lnTo>
                <a:lnTo>
                  <a:pt x="8198940" y="1517185"/>
                </a:lnTo>
                <a:lnTo>
                  <a:pt x="8355354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2100">
              <a:latin typeface="+mj-l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5133197"/>
            <a:ext cx="7498587" cy="1730900"/>
          </a:xfrm>
          <a:custGeom>
            <a:avLst/>
            <a:gdLst/>
            <a:ahLst/>
            <a:cxnLst/>
            <a:rect l="l" t="t" r="r" b="b"/>
            <a:pathLst>
              <a:path w="6569075" h="1516379">
                <a:moveTo>
                  <a:pt x="6568782" y="0"/>
                </a:moveTo>
                <a:lnTo>
                  <a:pt x="0" y="0"/>
                </a:lnTo>
                <a:lnTo>
                  <a:pt x="0" y="1516195"/>
                </a:lnTo>
                <a:lnTo>
                  <a:pt x="6412471" y="1516195"/>
                </a:lnTo>
                <a:lnTo>
                  <a:pt x="6568782" y="0"/>
                </a:lnTo>
                <a:close/>
              </a:path>
            </a:pathLst>
          </a:custGeom>
          <a:solidFill>
            <a:srgbClr val="5D3326"/>
          </a:solidFill>
        </p:spPr>
        <p:txBody>
          <a:bodyPr wrap="square" lIns="0" tIns="0" rIns="0" bIns="0" rtlCol="0"/>
          <a:lstStyle/>
          <a:p>
            <a:endParaRPr sz="2100">
              <a:latin typeface="+mj-l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13707" y="4203729"/>
            <a:ext cx="3969286" cy="1527871"/>
          </a:xfrm>
          <a:prstGeom prst="rect">
            <a:avLst/>
          </a:prstGeom>
        </p:spPr>
        <p:txBody>
          <a:bodyPr vert="horz" wrap="square" lIns="0" tIns="14495" rIns="0" bIns="0" rtlCol="0">
            <a:spAutoFit/>
          </a:bodyPr>
          <a:lstStyle/>
          <a:p>
            <a:pPr marL="2269240">
              <a:spcBef>
                <a:spcPts val="114"/>
              </a:spcBef>
            </a:pPr>
            <a:r>
              <a:rPr sz="3900" b="1" dirty="0">
                <a:solidFill>
                  <a:srgbClr val="E74933"/>
                </a:solidFill>
                <a:latin typeface="+mj-lt"/>
                <a:cs typeface="Calibri"/>
              </a:rPr>
              <a:t>+</a:t>
            </a:r>
            <a:r>
              <a:rPr lang="ru-RU" sz="3900" b="1" dirty="0">
                <a:solidFill>
                  <a:srgbClr val="E74933"/>
                </a:solidFill>
                <a:latin typeface="+mj-lt"/>
                <a:cs typeface="Calibri"/>
              </a:rPr>
              <a:t>102</a:t>
            </a:r>
            <a:r>
              <a:rPr sz="3900" b="1" dirty="0">
                <a:solidFill>
                  <a:srgbClr val="E74933"/>
                </a:solidFill>
                <a:latin typeface="+mj-lt"/>
                <a:cs typeface="Calibri"/>
              </a:rPr>
              <a:t>%</a:t>
            </a:r>
            <a:endParaRPr sz="3900" dirty="0">
              <a:solidFill>
                <a:srgbClr val="E74933"/>
              </a:solidFill>
              <a:latin typeface="+mj-lt"/>
              <a:cs typeface="Calibri"/>
            </a:endParaRPr>
          </a:p>
          <a:p>
            <a:pPr marL="14495">
              <a:spcBef>
                <a:spcPts val="4616"/>
              </a:spcBef>
            </a:pPr>
            <a:r>
              <a:rPr sz="2100" b="1" dirty="0">
                <a:solidFill>
                  <a:srgbClr val="FEFEFE"/>
                </a:solidFill>
                <a:latin typeface="+mj-lt"/>
                <a:cs typeface="Calibri"/>
              </a:rPr>
              <a:t>Объём привлечённых кредитов</a:t>
            </a:r>
            <a:endParaRPr sz="2100" dirty="0">
              <a:latin typeface="+mj-lt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564258" y="5959302"/>
            <a:ext cx="449408" cy="637127"/>
          </a:xfrm>
          <a:custGeom>
            <a:avLst/>
            <a:gdLst/>
            <a:ahLst/>
            <a:cxnLst/>
            <a:rect l="l" t="t" r="r" b="b"/>
            <a:pathLst>
              <a:path w="393700" h="558165">
                <a:moveTo>
                  <a:pt x="295275" y="279057"/>
                </a:moveTo>
                <a:lnTo>
                  <a:pt x="98425" y="279057"/>
                </a:lnTo>
                <a:lnTo>
                  <a:pt x="98425" y="558109"/>
                </a:lnTo>
                <a:lnTo>
                  <a:pt x="295275" y="558109"/>
                </a:lnTo>
                <a:lnTo>
                  <a:pt x="295275" y="279057"/>
                </a:lnTo>
                <a:close/>
              </a:path>
              <a:path w="393700" h="558165">
                <a:moveTo>
                  <a:pt x="196850" y="0"/>
                </a:moveTo>
                <a:lnTo>
                  <a:pt x="0" y="279057"/>
                </a:lnTo>
                <a:lnTo>
                  <a:pt x="393700" y="279057"/>
                </a:lnTo>
                <a:lnTo>
                  <a:pt x="196850" y="0"/>
                </a:lnTo>
                <a:close/>
              </a:path>
            </a:pathLst>
          </a:custGeom>
          <a:solidFill>
            <a:srgbClr val="E74933"/>
          </a:solidFill>
        </p:spPr>
        <p:txBody>
          <a:bodyPr wrap="square" lIns="0" tIns="0" rIns="0" bIns="0" rtlCol="0"/>
          <a:lstStyle/>
          <a:p>
            <a:endParaRPr sz="2100">
              <a:latin typeface="+mj-l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099575" y="6081830"/>
            <a:ext cx="1329173" cy="611815"/>
          </a:xfrm>
          <a:prstGeom prst="rect">
            <a:avLst/>
          </a:prstGeom>
        </p:spPr>
        <p:txBody>
          <a:bodyPr vert="horz" wrap="square" lIns="0" tIns="14495" rIns="0" bIns="0" rtlCol="0">
            <a:spAutoFit/>
          </a:bodyPr>
          <a:lstStyle/>
          <a:p>
            <a:pPr marL="14495">
              <a:spcBef>
                <a:spcPts val="114"/>
              </a:spcBef>
            </a:pPr>
            <a:r>
              <a:rPr sz="3900" b="1" dirty="0">
                <a:solidFill>
                  <a:srgbClr val="E74933"/>
                </a:solidFill>
                <a:latin typeface="+mj-lt"/>
                <a:cs typeface="Calibri"/>
              </a:rPr>
              <a:t>+</a:t>
            </a:r>
            <a:r>
              <a:rPr lang="ru-RU" sz="3900" b="1" dirty="0">
                <a:solidFill>
                  <a:srgbClr val="E74933"/>
                </a:solidFill>
                <a:latin typeface="+mj-lt"/>
                <a:cs typeface="Calibri"/>
              </a:rPr>
              <a:t>20</a:t>
            </a:r>
            <a:r>
              <a:rPr sz="3900" b="1" dirty="0">
                <a:solidFill>
                  <a:srgbClr val="E74933"/>
                </a:solidFill>
                <a:latin typeface="+mj-lt"/>
                <a:cs typeface="Calibri"/>
              </a:rPr>
              <a:t>%</a:t>
            </a:r>
            <a:endParaRPr sz="3900" dirty="0">
              <a:solidFill>
                <a:srgbClr val="E74933"/>
              </a:solidFill>
              <a:latin typeface="+mj-lt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99617" y="5913201"/>
            <a:ext cx="2738407" cy="768820"/>
          </a:xfrm>
          <a:prstGeom prst="rect">
            <a:avLst/>
          </a:prstGeom>
        </p:spPr>
        <p:txBody>
          <a:bodyPr vert="horz" wrap="square" lIns="0" tIns="14495" rIns="0" bIns="0" rtlCol="0">
            <a:spAutoFit/>
          </a:bodyPr>
          <a:lstStyle/>
          <a:p>
            <a:pPr marL="14495">
              <a:spcBef>
                <a:spcPts val="114"/>
              </a:spcBef>
            </a:pPr>
            <a:r>
              <a:rPr lang="ru-RU" sz="4900" b="1" dirty="0">
                <a:solidFill>
                  <a:srgbClr val="FEFEFE"/>
                </a:solidFill>
                <a:latin typeface="+mj-lt"/>
                <a:cs typeface="Calibri"/>
              </a:rPr>
              <a:t>9,9</a:t>
            </a:r>
            <a:r>
              <a:rPr sz="4900" b="1" dirty="0">
                <a:solidFill>
                  <a:srgbClr val="FEFEFE"/>
                </a:solidFill>
                <a:latin typeface="+mj-lt"/>
                <a:cs typeface="Calibri"/>
              </a:rPr>
              <a:t> </a:t>
            </a:r>
            <a:r>
              <a:rPr sz="4900" dirty="0">
                <a:solidFill>
                  <a:srgbClr val="FEFEFE"/>
                </a:solidFill>
                <a:latin typeface="+mj-lt"/>
                <a:cs typeface="Calibri"/>
              </a:rPr>
              <a:t>млрд</a:t>
            </a:r>
            <a:endParaRPr sz="4900" dirty="0">
              <a:latin typeface="+mj-lt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611571" y="6201093"/>
            <a:ext cx="275444" cy="373289"/>
          </a:xfrm>
          <a:custGeom>
            <a:avLst/>
            <a:gdLst/>
            <a:ahLst/>
            <a:cxnLst/>
            <a:rect l="l" t="t" r="r" b="b"/>
            <a:pathLst>
              <a:path w="241300" h="327025">
                <a:moveTo>
                  <a:pt x="196024" y="213349"/>
                </a:moveTo>
                <a:lnTo>
                  <a:pt x="0" y="213349"/>
                </a:lnTo>
                <a:lnTo>
                  <a:pt x="0" y="244121"/>
                </a:lnTo>
                <a:lnTo>
                  <a:pt x="22339" y="244121"/>
                </a:lnTo>
                <a:lnTo>
                  <a:pt x="22339" y="326407"/>
                </a:lnTo>
                <a:lnTo>
                  <a:pt x="65646" y="326407"/>
                </a:lnTo>
                <a:lnTo>
                  <a:pt x="65646" y="243898"/>
                </a:lnTo>
                <a:lnTo>
                  <a:pt x="196024" y="243898"/>
                </a:lnTo>
                <a:lnTo>
                  <a:pt x="196024" y="213349"/>
                </a:lnTo>
                <a:close/>
              </a:path>
              <a:path w="241300" h="327025">
                <a:moveTo>
                  <a:pt x="65646" y="181438"/>
                </a:moveTo>
                <a:lnTo>
                  <a:pt x="22339" y="181438"/>
                </a:lnTo>
                <a:lnTo>
                  <a:pt x="22339" y="213349"/>
                </a:lnTo>
                <a:lnTo>
                  <a:pt x="65646" y="213349"/>
                </a:lnTo>
                <a:lnTo>
                  <a:pt x="65646" y="181438"/>
                </a:lnTo>
                <a:close/>
              </a:path>
              <a:path w="241300" h="327025">
                <a:moveTo>
                  <a:pt x="224383" y="36017"/>
                </a:moveTo>
                <a:lnTo>
                  <a:pt x="126288" y="36017"/>
                </a:lnTo>
                <a:lnTo>
                  <a:pt x="133506" y="36201"/>
                </a:lnTo>
                <a:lnTo>
                  <a:pt x="140469" y="36749"/>
                </a:lnTo>
                <a:lnTo>
                  <a:pt x="181978" y="52425"/>
                </a:lnTo>
                <a:lnTo>
                  <a:pt x="190563" y="64503"/>
                </a:lnTo>
                <a:lnTo>
                  <a:pt x="194208" y="71196"/>
                </a:lnTo>
                <a:lnTo>
                  <a:pt x="196024" y="79400"/>
                </a:lnTo>
                <a:lnTo>
                  <a:pt x="196024" y="89039"/>
                </a:lnTo>
                <a:lnTo>
                  <a:pt x="180606" y="129019"/>
                </a:lnTo>
                <a:lnTo>
                  <a:pt x="143196" y="142743"/>
                </a:lnTo>
                <a:lnTo>
                  <a:pt x="121640" y="144056"/>
                </a:lnTo>
                <a:lnTo>
                  <a:pt x="0" y="144056"/>
                </a:lnTo>
                <a:lnTo>
                  <a:pt x="0" y="181438"/>
                </a:lnTo>
                <a:lnTo>
                  <a:pt x="121716" y="181438"/>
                </a:lnTo>
                <a:lnTo>
                  <a:pt x="133077" y="181169"/>
                </a:lnTo>
                <a:lnTo>
                  <a:pt x="176505" y="174676"/>
                </a:lnTo>
                <a:lnTo>
                  <a:pt x="211980" y="156659"/>
                </a:lnTo>
                <a:lnTo>
                  <a:pt x="235061" y="124544"/>
                </a:lnTo>
                <a:lnTo>
                  <a:pt x="240703" y="89039"/>
                </a:lnTo>
                <a:lnTo>
                  <a:pt x="239849" y="75881"/>
                </a:lnTo>
                <a:lnTo>
                  <a:pt x="237293" y="63288"/>
                </a:lnTo>
                <a:lnTo>
                  <a:pt x="233041" y="51265"/>
                </a:lnTo>
                <a:lnTo>
                  <a:pt x="227101" y="39814"/>
                </a:lnTo>
                <a:lnTo>
                  <a:pt x="224383" y="36017"/>
                </a:lnTo>
                <a:close/>
              </a:path>
              <a:path w="241300" h="327025">
                <a:moveTo>
                  <a:pt x="124536" y="0"/>
                </a:moveTo>
                <a:lnTo>
                  <a:pt x="22339" y="0"/>
                </a:lnTo>
                <a:lnTo>
                  <a:pt x="22339" y="144056"/>
                </a:lnTo>
                <a:lnTo>
                  <a:pt x="65646" y="144056"/>
                </a:lnTo>
                <a:lnTo>
                  <a:pt x="65646" y="36017"/>
                </a:lnTo>
                <a:lnTo>
                  <a:pt x="224383" y="36017"/>
                </a:lnTo>
                <a:lnTo>
                  <a:pt x="190868" y="8889"/>
                </a:lnTo>
                <a:lnTo>
                  <a:pt x="145134" y="555"/>
                </a:lnTo>
                <a:lnTo>
                  <a:pt x="124536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2100">
              <a:latin typeface="+mj-l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421360" y="5775529"/>
            <a:ext cx="1005368" cy="337802"/>
          </a:xfrm>
          <a:prstGeom prst="rect">
            <a:avLst/>
          </a:prstGeom>
        </p:spPr>
        <p:txBody>
          <a:bodyPr vert="horz" wrap="square" lIns="0" tIns="14495" rIns="0" bIns="0" rtlCol="0">
            <a:spAutoFit/>
          </a:bodyPr>
          <a:lstStyle/>
          <a:p>
            <a:pPr marL="14495">
              <a:spcBef>
                <a:spcPts val="114"/>
              </a:spcBef>
            </a:pPr>
            <a:r>
              <a:rPr sz="2100" b="1" dirty="0" err="1">
                <a:solidFill>
                  <a:srgbClr val="FEFEFE"/>
                </a:solidFill>
                <a:latin typeface="+mj-lt"/>
                <a:cs typeface="Calibri"/>
              </a:rPr>
              <a:t>За</a:t>
            </a:r>
            <a:r>
              <a:rPr sz="2100" b="1" dirty="0">
                <a:solidFill>
                  <a:srgbClr val="FEFEFE"/>
                </a:solidFill>
                <a:latin typeface="+mj-lt"/>
                <a:cs typeface="Calibri"/>
              </a:rPr>
              <a:t> 20</a:t>
            </a:r>
            <a:r>
              <a:rPr lang="ru-RU" sz="2100" b="1" dirty="0">
                <a:solidFill>
                  <a:srgbClr val="FEFEFE"/>
                </a:solidFill>
                <a:latin typeface="+mj-lt"/>
                <a:cs typeface="Calibri"/>
              </a:rPr>
              <a:t>21</a:t>
            </a:r>
            <a:endParaRPr sz="2100" b="1" dirty="0">
              <a:latin typeface="+mj-lt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421361" y="5996121"/>
            <a:ext cx="2283515" cy="611815"/>
          </a:xfrm>
          <a:prstGeom prst="rect">
            <a:avLst/>
          </a:prstGeom>
        </p:spPr>
        <p:txBody>
          <a:bodyPr vert="horz" wrap="square" lIns="0" tIns="14495" rIns="0" bIns="0" rtlCol="0">
            <a:spAutoFit/>
          </a:bodyPr>
          <a:lstStyle/>
          <a:p>
            <a:pPr marL="14495">
              <a:spcBef>
                <a:spcPts val="114"/>
              </a:spcBef>
            </a:pPr>
            <a:r>
              <a:rPr lang="ru-RU" sz="3900" b="1" dirty="0">
                <a:solidFill>
                  <a:srgbClr val="FEFEFE"/>
                </a:solidFill>
                <a:latin typeface="+mj-lt"/>
                <a:cs typeface="Calibri"/>
              </a:rPr>
              <a:t>8,3</a:t>
            </a:r>
            <a:r>
              <a:rPr sz="3900" b="1" dirty="0">
                <a:solidFill>
                  <a:srgbClr val="FEFEFE"/>
                </a:solidFill>
                <a:latin typeface="+mj-lt"/>
                <a:cs typeface="Calibri"/>
              </a:rPr>
              <a:t> млрд</a:t>
            </a:r>
            <a:endParaRPr sz="3900" dirty="0">
              <a:latin typeface="+mj-lt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670151" y="6173776"/>
            <a:ext cx="275444" cy="373289"/>
          </a:xfrm>
          <a:custGeom>
            <a:avLst/>
            <a:gdLst/>
            <a:ahLst/>
            <a:cxnLst/>
            <a:rect l="l" t="t" r="r" b="b"/>
            <a:pathLst>
              <a:path w="241300" h="327025">
                <a:moveTo>
                  <a:pt x="196024" y="213349"/>
                </a:moveTo>
                <a:lnTo>
                  <a:pt x="0" y="213349"/>
                </a:lnTo>
                <a:lnTo>
                  <a:pt x="0" y="244121"/>
                </a:lnTo>
                <a:lnTo>
                  <a:pt x="22339" y="244121"/>
                </a:lnTo>
                <a:lnTo>
                  <a:pt x="22339" y="326407"/>
                </a:lnTo>
                <a:lnTo>
                  <a:pt x="65646" y="326407"/>
                </a:lnTo>
                <a:lnTo>
                  <a:pt x="65646" y="243898"/>
                </a:lnTo>
                <a:lnTo>
                  <a:pt x="196024" y="243898"/>
                </a:lnTo>
                <a:lnTo>
                  <a:pt x="196024" y="213349"/>
                </a:lnTo>
                <a:close/>
              </a:path>
              <a:path w="241300" h="327025">
                <a:moveTo>
                  <a:pt x="65646" y="181438"/>
                </a:moveTo>
                <a:lnTo>
                  <a:pt x="22339" y="181438"/>
                </a:lnTo>
                <a:lnTo>
                  <a:pt x="22339" y="213349"/>
                </a:lnTo>
                <a:lnTo>
                  <a:pt x="65646" y="213349"/>
                </a:lnTo>
                <a:lnTo>
                  <a:pt x="65646" y="181438"/>
                </a:lnTo>
                <a:close/>
              </a:path>
              <a:path w="241300" h="327025">
                <a:moveTo>
                  <a:pt x="224383" y="36017"/>
                </a:moveTo>
                <a:lnTo>
                  <a:pt x="126276" y="36017"/>
                </a:lnTo>
                <a:lnTo>
                  <a:pt x="133500" y="36201"/>
                </a:lnTo>
                <a:lnTo>
                  <a:pt x="140468" y="36749"/>
                </a:lnTo>
                <a:lnTo>
                  <a:pt x="181965" y="52425"/>
                </a:lnTo>
                <a:lnTo>
                  <a:pt x="190563" y="64503"/>
                </a:lnTo>
                <a:lnTo>
                  <a:pt x="194195" y="71196"/>
                </a:lnTo>
                <a:lnTo>
                  <a:pt x="196024" y="79400"/>
                </a:lnTo>
                <a:lnTo>
                  <a:pt x="196024" y="89039"/>
                </a:lnTo>
                <a:lnTo>
                  <a:pt x="180606" y="129019"/>
                </a:lnTo>
                <a:lnTo>
                  <a:pt x="143196" y="142743"/>
                </a:lnTo>
                <a:lnTo>
                  <a:pt x="121640" y="144056"/>
                </a:lnTo>
                <a:lnTo>
                  <a:pt x="0" y="144056"/>
                </a:lnTo>
                <a:lnTo>
                  <a:pt x="0" y="181438"/>
                </a:lnTo>
                <a:lnTo>
                  <a:pt x="121716" y="181438"/>
                </a:lnTo>
                <a:lnTo>
                  <a:pt x="133075" y="181169"/>
                </a:lnTo>
                <a:lnTo>
                  <a:pt x="176505" y="174676"/>
                </a:lnTo>
                <a:lnTo>
                  <a:pt x="211980" y="156659"/>
                </a:lnTo>
                <a:lnTo>
                  <a:pt x="235061" y="124544"/>
                </a:lnTo>
                <a:lnTo>
                  <a:pt x="240703" y="89039"/>
                </a:lnTo>
                <a:lnTo>
                  <a:pt x="239849" y="75881"/>
                </a:lnTo>
                <a:lnTo>
                  <a:pt x="237293" y="63288"/>
                </a:lnTo>
                <a:lnTo>
                  <a:pt x="233041" y="51265"/>
                </a:lnTo>
                <a:lnTo>
                  <a:pt x="227101" y="39814"/>
                </a:lnTo>
                <a:lnTo>
                  <a:pt x="224383" y="36017"/>
                </a:lnTo>
                <a:close/>
              </a:path>
              <a:path w="241300" h="327025">
                <a:moveTo>
                  <a:pt x="124536" y="0"/>
                </a:moveTo>
                <a:lnTo>
                  <a:pt x="22339" y="0"/>
                </a:lnTo>
                <a:lnTo>
                  <a:pt x="22339" y="144056"/>
                </a:lnTo>
                <a:lnTo>
                  <a:pt x="65646" y="144056"/>
                </a:lnTo>
                <a:lnTo>
                  <a:pt x="65646" y="36017"/>
                </a:lnTo>
                <a:lnTo>
                  <a:pt x="224383" y="36017"/>
                </a:lnTo>
                <a:lnTo>
                  <a:pt x="190855" y="8889"/>
                </a:lnTo>
                <a:lnTo>
                  <a:pt x="145133" y="555"/>
                </a:lnTo>
                <a:lnTo>
                  <a:pt x="124536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2100">
              <a:latin typeface="+mj-lt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4" y="144000"/>
            <a:ext cx="5067300" cy="5715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1700393" y="639433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10949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" y="0"/>
            <a:ext cx="12186031" cy="6794444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" y="1719000"/>
            <a:ext cx="5825999" cy="1537657"/>
          </a:xfrm>
          <a:custGeom>
            <a:avLst/>
            <a:gdLst/>
            <a:ahLst/>
            <a:cxnLst/>
            <a:rect l="l" t="t" r="r" b="b"/>
            <a:pathLst>
              <a:path w="4265930" h="1516379">
                <a:moveTo>
                  <a:pt x="4265625" y="0"/>
                </a:moveTo>
                <a:lnTo>
                  <a:pt x="0" y="0"/>
                </a:lnTo>
                <a:lnTo>
                  <a:pt x="0" y="1516189"/>
                </a:lnTo>
                <a:lnTo>
                  <a:pt x="4109313" y="1516189"/>
                </a:lnTo>
                <a:lnTo>
                  <a:pt x="4265625" y="0"/>
                </a:lnTo>
                <a:close/>
              </a:path>
            </a:pathLst>
          </a:custGeom>
          <a:solidFill>
            <a:srgbClr val="E74933"/>
          </a:solidFill>
        </p:spPr>
        <p:txBody>
          <a:bodyPr wrap="square" lIns="0" tIns="0" rIns="0" bIns="0" rtlCol="0"/>
          <a:lstStyle/>
          <a:p>
            <a:endParaRPr sz="2100"/>
          </a:p>
        </p:txBody>
      </p:sp>
      <p:sp>
        <p:nvSpPr>
          <p:cNvPr id="8" name="object 8"/>
          <p:cNvSpPr txBox="1"/>
          <p:nvPr/>
        </p:nvSpPr>
        <p:spPr>
          <a:xfrm>
            <a:off x="3143605" y="1899000"/>
            <a:ext cx="1739388" cy="998276"/>
          </a:xfrm>
          <a:prstGeom prst="rect">
            <a:avLst/>
          </a:prstGeom>
        </p:spPr>
        <p:txBody>
          <a:bodyPr vert="horz" wrap="square" lIns="0" tIns="14495" rIns="0" bIns="0" rtlCol="0">
            <a:spAutoFit/>
          </a:bodyPr>
          <a:lstStyle/>
          <a:p>
            <a:pPr marL="14495">
              <a:spcBef>
                <a:spcPts val="114"/>
              </a:spcBef>
            </a:pPr>
            <a:r>
              <a:rPr lang="ru-RU" sz="6400" b="1" dirty="0">
                <a:solidFill>
                  <a:srgbClr val="FEFEFE"/>
                </a:solidFill>
                <a:latin typeface="+mj-lt"/>
                <a:cs typeface="Calibri"/>
              </a:rPr>
              <a:t>153</a:t>
            </a:r>
            <a:endParaRPr sz="6400" dirty="0">
              <a:latin typeface="+mj-lt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0242" y="915160"/>
            <a:ext cx="6318624" cy="1776657"/>
          </a:xfrm>
          <a:prstGeom prst="rect">
            <a:avLst/>
          </a:prstGeom>
        </p:spPr>
        <p:txBody>
          <a:bodyPr vert="horz" wrap="square" lIns="0" tIns="14495" rIns="0" bIns="0" rtlCol="0">
            <a:spAutoFit/>
          </a:bodyPr>
          <a:lstStyle/>
          <a:p>
            <a:pPr marL="14495" algn="ctr">
              <a:spcBef>
                <a:spcPts val="114"/>
              </a:spcBef>
            </a:pPr>
            <a:r>
              <a:rPr lang="ru-RU" sz="2000" b="1" dirty="0">
                <a:solidFill>
                  <a:srgbClr val="9A25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solidFill>
                  <a:srgbClr val="9A25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ПОКАЗАТЕЛИ ФОНДА В 20</a:t>
            </a:r>
            <a:r>
              <a:rPr lang="ru-RU" sz="2000" b="1" dirty="0">
                <a:solidFill>
                  <a:srgbClr val="9A25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sz="2000" b="1" dirty="0">
                <a:solidFill>
                  <a:srgbClr val="9A25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ГОДУ</a:t>
            </a:r>
            <a:r>
              <a:rPr lang="ru-RU" sz="2000" b="1" dirty="0">
                <a:solidFill>
                  <a:srgbClr val="9A25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(по состоянию на 21.03.2023 г.)</a:t>
            </a:r>
            <a:endParaRPr sz="2000" b="1" dirty="0">
              <a:solidFill>
                <a:srgbClr val="9A25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5"/>
              </a:spcBef>
            </a:pPr>
            <a:endParaRPr sz="2200" dirty="0">
              <a:latin typeface="+mj-lt"/>
              <a:cs typeface="Times New Roman"/>
            </a:endParaRPr>
          </a:p>
          <a:p>
            <a:pPr marL="18119" marR="4150007">
              <a:lnSpc>
                <a:spcPts val="2089"/>
              </a:lnSpc>
            </a:pPr>
            <a:endParaRPr lang="ru-RU" sz="2100" b="1" dirty="0">
              <a:solidFill>
                <a:srgbClr val="FEFEFE"/>
              </a:solidFill>
              <a:latin typeface="+mj-lt"/>
              <a:cs typeface="Calibri"/>
            </a:endParaRPr>
          </a:p>
          <a:p>
            <a:pPr marL="18119" marR="4150007">
              <a:lnSpc>
                <a:spcPts val="2089"/>
              </a:lnSpc>
            </a:pPr>
            <a:r>
              <a:rPr sz="2100" b="1" dirty="0" err="1">
                <a:solidFill>
                  <a:srgbClr val="FEFEFE"/>
                </a:solidFill>
                <a:latin typeface="+mj-lt"/>
                <a:cs typeface="Calibri"/>
              </a:rPr>
              <a:t>Предоставлено</a:t>
            </a:r>
            <a:r>
              <a:rPr sz="2100" b="1" dirty="0">
                <a:solidFill>
                  <a:srgbClr val="FEFEFE"/>
                </a:solidFill>
                <a:latin typeface="+mj-lt"/>
                <a:cs typeface="Calibri"/>
              </a:rPr>
              <a:t>  </a:t>
            </a:r>
            <a:r>
              <a:rPr lang="ru-RU" sz="2100" b="1" dirty="0">
                <a:solidFill>
                  <a:srgbClr val="FEFEFE"/>
                </a:solidFill>
                <a:latin typeface="+mj-lt"/>
                <a:cs typeface="Calibri"/>
              </a:rPr>
              <a:t>п</a:t>
            </a:r>
            <a:r>
              <a:rPr sz="2100" b="1" dirty="0" err="1">
                <a:solidFill>
                  <a:srgbClr val="FEFEFE"/>
                </a:solidFill>
                <a:latin typeface="+mj-lt"/>
                <a:cs typeface="Calibri"/>
              </a:rPr>
              <a:t>оручительств</a:t>
            </a:r>
            <a:endParaRPr sz="2100" dirty="0">
              <a:latin typeface="+mj-lt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602994" y="3402572"/>
            <a:ext cx="7589194" cy="1730900"/>
          </a:xfrm>
          <a:custGeom>
            <a:avLst/>
            <a:gdLst/>
            <a:ahLst/>
            <a:cxnLst/>
            <a:rect l="l" t="t" r="r" b="b"/>
            <a:pathLst>
              <a:path w="6648450" h="1516379">
                <a:moveTo>
                  <a:pt x="6648284" y="0"/>
                </a:moveTo>
                <a:lnTo>
                  <a:pt x="156311" y="0"/>
                </a:lnTo>
                <a:lnTo>
                  <a:pt x="0" y="1516202"/>
                </a:lnTo>
                <a:lnTo>
                  <a:pt x="6648284" y="1516202"/>
                </a:lnTo>
                <a:lnTo>
                  <a:pt x="6648284" y="0"/>
                </a:lnTo>
                <a:close/>
              </a:path>
            </a:pathLst>
          </a:custGeom>
          <a:solidFill>
            <a:srgbClr val="8B89A0"/>
          </a:solidFill>
        </p:spPr>
        <p:txBody>
          <a:bodyPr wrap="square" lIns="0" tIns="0" rIns="0" bIns="0" rtlCol="0"/>
          <a:lstStyle/>
          <a:p>
            <a:endParaRPr sz="2100"/>
          </a:p>
        </p:txBody>
      </p:sp>
      <p:sp>
        <p:nvSpPr>
          <p:cNvPr id="14" name="object 14"/>
          <p:cNvSpPr/>
          <p:nvPr/>
        </p:nvSpPr>
        <p:spPr>
          <a:xfrm>
            <a:off x="4504458" y="3402572"/>
            <a:ext cx="7687773" cy="1730624"/>
          </a:xfrm>
          <a:custGeom>
            <a:avLst/>
            <a:gdLst/>
            <a:ahLst/>
            <a:cxnLst/>
            <a:rect l="l" t="t" r="r" b="b"/>
            <a:pathLst>
              <a:path w="6734809" h="1516379">
                <a:moveTo>
                  <a:pt x="6734606" y="0"/>
                </a:moveTo>
                <a:lnTo>
                  <a:pt x="156324" y="0"/>
                </a:lnTo>
                <a:lnTo>
                  <a:pt x="0" y="1516202"/>
                </a:lnTo>
                <a:lnTo>
                  <a:pt x="6734606" y="1516202"/>
                </a:lnTo>
                <a:lnTo>
                  <a:pt x="6734606" y="0"/>
                </a:lnTo>
                <a:close/>
              </a:path>
            </a:pathLst>
          </a:custGeom>
          <a:solidFill>
            <a:srgbClr val="CC9C6A"/>
          </a:solidFill>
        </p:spPr>
        <p:txBody>
          <a:bodyPr wrap="square" lIns="0" tIns="0" rIns="0" bIns="0" rtlCol="0"/>
          <a:lstStyle/>
          <a:p>
            <a:endParaRPr sz="2100"/>
          </a:p>
        </p:txBody>
      </p:sp>
      <p:sp>
        <p:nvSpPr>
          <p:cNvPr id="15" name="object 15"/>
          <p:cNvSpPr txBox="1"/>
          <p:nvPr/>
        </p:nvSpPr>
        <p:spPr>
          <a:xfrm>
            <a:off x="5895634" y="2487828"/>
            <a:ext cx="4157747" cy="1522742"/>
          </a:xfrm>
          <a:prstGeom prst="rect">
            <a:avLst/>
          </a:prstGeom>
        </p:spPr>
        <p:txBody>
          <a:bodyPr vert="horz" wrap="square" lIns="0" tIns="14495" rIns="0" bIns="0" rtlCol="0">
            <a:spAutoFit/>
          </a:bodyPr>
          <a:lstStyle/>
          <a:p>
            <a:pPr marL="540674">
              <a:spcBef>
                <a:spcPts val="114"/>
              </a:spcBef>
            </a:pPr>
            <a:endParaRPr sz="3900" dirty="0">
              <a:solidFill>
                <a:srgbClr val="E74933"/>
              </a:solidFill>
              <a:latin typeface="+mj-lt"/>
              <a:cs typeface="Calibri"/>
            </a:endParaRPr>
          </a:p>
          <a:p>
            <a:pPr marL="14495">
              <a:spcBef>
                <a:spcPts val="4177"/>
              </a:spcBef>
            </a:pPr>
            <a:r>
              <a:rPr sz="2400" b="1" dirty="0" err="1">
                <a:solidFill>
                  <a:srgbClr val="FEFEFE"/>
                </a:solidFill>
                <a:latin typeface="+mj-lt"/>
                <a:cs typeface="Calibri"/>
              </a:rPr>
              <a:t>Объём</a:t>
            </a:r>
            <a:r>
              <a:rPr sz="2400" b="1" dirty="0">
                <a:solidFill>
                  <a:srgbClr val="FEFEFE"/>
                </a:solidFill>
                <a:latin typeface="+mj-lt"/>
                <a:cs typeface="Calibri"/>
              </a:rPr>
              <a:t> выданных поручительств</a:t>
            </a:r>
            <a:endParaRPr sz="2400" dirty="0">
              <a:latin typeface="+mj-lt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66000" y="4091723"/>
            <a:ext cx="3073902" cy="768820"/>
          </a:xfrm>
          <a:prstGeom prst="rect">
            <a:avLst/>
          </a:prstGeom>
        </p:spPr>
        <p:txBody>
          <a:bodyPr vert="horz" wrap="square" lIns="0" tIns="14495" rIns="0" bIns="0" rtlCol="0">
            <a:spAutoFit/>
          </a:bodyPr>
          <a:lstStyle/>
          <a:p>
            <a:pPr marL="14495">
              <a:spcBef>
                <a:spcPts val="114"/>
              </a:spcBef>
            </a:pPr>
            <a:r>
              <a:rPr lang="ru-RU" sz="4900" b="1" dirty="0">
                <a:solidFill>
                  <a:srgbClr val="FEFEFE"/>
                </a:solidFill>
                <a:latin typeface="+mj-lt"/>
                <a:cs typeface="Calibri"/>
              </a:rPr>
              <a:t> 1,1 </a:t>
            </a:r>
            <a:r>
              <a:rPr sz="4900" dirty="0" err="1">
                <a:solidFill>
                  <a:srgbClr val="FEFEFE"/>
                </a:solidFill>
                <a:latin typeface="+mj-lt"/>
                <a:cs typeface="Calibri"/>
              </a:rPr>
              <a:t>млрд</a:t>
            </a:r>
            <a:endParaRPr sz="4900" dirty="0">
              <a:latin typeface="+mj-lt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62825" y="4268022"/>
            <a:ext cx="275444" cy="473257"/>
          </a:xfrm>
          <a:custGeom>
            <a:avLst/>
            <a:gdLst/>
            <a:ahLst/>
            <a:cxnLst/>
            <a:rect l="l" t="t" r="r" b="b"/>
            <a:pathLst>
              <a:path w="241300" h="327025">
                <a:moveTo>
                  <a:pt x="196024" y="213347"/>
                </a:moveTo>
                <a:lnTo>
                  <a:pt x="0" y="213347"/>
                </a:lnTo>
                <a:lnTo>
                  <a:pt x="0" y="244119"/>
                </a:lnTo>
                <a:lnTo>
                  <a:pt x="22339" y="244119"/>
                </a:lnTo>
                <a:lnTo>
                  <a:pt x="22339" y="326402"/>
                </a:lnTo>
                <a:lnTo>
                  <a:pt x="65646" y="326402"/>
                </a:lnTo>
                <a:lnTo>
                  <a:pt x="65646" y="243903"/>
                </a:lnTo>
                <a:lnTo>
                  <a:pt x="196024" y="243903"/>
                </a:lnTo>
                <a:lnTo>
                  <a:pt x="196024" y="213347"/>
                </a:lnTo>
                <a:close/>
              </a:path>
              <a:path w="241300" h="327025">
                <a:moveTo>
                  <a:pt x="65646" y="181444"/>
                </a:moveTo>
                <a:lnTo>
                  <a:pt x="22339" y="181444"/>
                </a:lnTo>
                <a:lnTo>
                  <a:pt x="22339" y="213347"/>
                </a:lnTo>
                <a:lnTo>
                  <a:pt x="65646" y="213347"/>
                </a:lnTo>
                <a:lnTo>
                  <a:pt x="65646" y="181444"/>
                </a:lnTo>
                <a:close/>
              </a:path>
              <a:path w="241300" h="327025">
                <a:moveTo>
                  <a:pt x="224383" y="36017"/>
                </a:moveTo>
                <a:lnTo>
                  <a:pt x="126288" y="36017"/>
                </a:lnTo>
                <a:lnTo>
                  <a:pt x="133506" y="36201"/>
                </a:lnTo>
                <a:lnTo>
                  <a:pt x="140469" y="36749"/>
                </a:lnTo>
                <a:lnTo>
                  <a:pt x="181978" y="52425"/>
                </a:lnTo>
                <a:lnTo>
                  <a:pt x="190563" y="64503"/>
                </a:lnTo>
                <a:lnTo>
                  <a:pt x="194208" y="71196"/>
                </a:lnTo>
                <a:lnTo>
                  <a:pt x="196024" y="79400"/>
                </a:lnTo>
                <a:lnTo>
                  <a:pt x="196024" y="89039"/>
                </a:lnTo>
                <a:lnTo>
                  <a:pt x="180606" y="129019"/>
                </a:lnTo>
                <a:lnTo>
                  <a:pt x="143196" y="142748"/>
                </a:lnTo>
                <a:lnTo>
                  <a:pt x="121640" y="144056"/>
                </a:lnTo>
                <a:lnTo>
                  <a:pt x="0" y="144056"/>
                </a:lnTo>
                <a:lnTo>
                  <a:pt x="0" y="181444"/>
                </a:lnTo>
                <a:lnTo>
                  <a:pt x="121716" y="181444"/>
                </a:lnTo>
                <a:lnTo>
                  <a:pt x="133077" y="181174"/>
                </a:lnTo>
                <a:lnTo>
                  <a:pt x="176505" y="174679"/>
                </a:lnTo>
                <a:lnTo>
                  <a:pt x="211980" y="156661"/>
                </a:lnTo>
                <a:lnTo>
                  <a:pt x="235061" y="124545"/>
                </a:lnTo>
                <a:lnTo>
                  <a:pt x="240703" y="89039"/>
                </a:lnTo>
                <a:lnTo>
                  <a:pt x="239849" y="75883"/>
                </a:lnTo>
                <a:lnTo>
                  <a:pt x="237293" y="63293"/>
                </a:lnTo>
                <a:lnTo>
                  <a:pt x="233041" y="51270"/>
                </a:lnTo>
                <a:lnTo>
                  <a:pt x="227101" y="39814"/>
                </a:lnTo>
                <a:lnTo>
                  <a:pt x="224383" y="36017"/>
                </a:lnTo>
                <a:close/>
              </a:path>
              <a:path w="241300" h="327025">
                <a:moveTo>
                  <a:pt x="124536" y="0"/>
                </a:moveTo>
                <a:lnTo>
                  <a:pt x="22339" y="0"/>
                </a:lnTo>
                <a:lnTo>
                  <a:pt x="22339" y="144056"/>
                </a:lnTo>
                <a:lnTo>
                  <a:pt x="65646" y="144056"/>
                </a:lnTo>
                <a:lnTo>
                  <a:pt x="65646" y="36017"/>
                </a:lnTo>
                <a:lnTo>
                  <a:pt x="224383" y="36017"/>
                </a:lnTo>
                <a:lnTo>
                  <a:pt x="190868" y="8889"/>
                </a:lnTo>
                <a:lnTo>
                  <a:pt x="145134" y="555"/>
                </a:lnTo>
                <a:lnTo>
                  <a:pt x="124536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2100">
              <a:latin typeface="+mj-l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911701" y="4248728"/>
            <a:ext cx="2352228" cy="611815"/>
          </a:xfrm>
          <a:prstGeom prst="rect">
            <a:avLst/>
          </a:prstGeom>
        </p:spPr>
        <p:txBody>
          <a:bodyPr vert="horz" wrap="square" lIns="0" tIns="14495" rIns="0" bIns="0" rtlCol="0">
            <a:spAutoFit/>
          </a:bodyPr>
          <a:lstStyle/>
          <a:p>
            <a:pPr marL="14495">
              <a:spcBef>
                <a:spcPts val="114"/>
              </a:spcBef>
            </a:pPr>
            <a:r>
              <a:rPr lang="ru-RU" sz="3900" b="1" dirty="0">
                <a:solidFill>
                  <a:srgbClr val="FEFEFE"/>
                </a:solidFill>
                <a:latin typeface="+mj-lt"/>
                <a:cs typeface="Calibri"/>
              </a:rPr>
              <a:t>  </a:t>
            </a:r>
            <a:endParaRPr sz="3900" dirty="0">
              <a:latin typeface="+mj-lt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-114" y="5133196"/>
            <a:ext cx="9538319" cy="1732349"/>
          </a:xfrm>
          <a:custGeom>
            <a:avLst/>
            <a:gdLst/>
            <a:ahLst/>
            <a:cxnLst/>
            <a:rect l="l" t="t" r="r" b="b"/>
            <a:pathLst>
              <a:path w="8355965" h="1517650">
                <a:moveTo>
                  <a:pt x="8355354" y="0"/>
                </a:moveTo>
                <a:lnTo>
                  <a:pt x="100" y="0"/>
                </a:lnTo>
                <a:lnTo>
                  <a:pt x="0" y="1517185"/>
                </a:lnTo>
                <a:lnTo>
                  <a:pt x="8198940" y="1517185"/>
                </a:lnTo>
                <a:lnTo>
                  <a:pt x="8355354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2100">
              <a:latin typeface="+mj-l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969" y="5319000"/>
            <a:ext cx="7498587" cy="1475444"/>
          </a:xfrm>
          <a:custGeom>
            <a:avLst/>
            <a:gdLst/>
            <a:ahLst/>
            <a:cxnLst/>
            <a:rect l="l" t="t" r="r" b="b"/>
            <a:pathLst>
              <a:path w="6569075" h="1516379">
                <a:moveTo>
                  <a:pt x="6568782" y="0"/>
                </a:moveTo>
                <a:lnTo>
                  <a:pt x="0" y="0"/>
                </a:lnTo>
                <a:lnTo>
                  <a:pt x="0" y="1516195"/>
                </a:lnTo>
                <a:lnTo>
                  <a:pt x="6412471" y="1516195"/>
                </a:lnTo>
                <a:lnTo>
                  <a:pt x="6568782" y="0"/>
                </a:lnTo>
                <a:close/>
              </a:path>
            </a:pathLst>
          </a:custGeom>
          <a:solidFill>
            <a:srgbClr val="5D3326"/>
          </a:solidFill>
        </p:spPr>
        <p:txBody>
          <a:bodyPr wrap="square" lIns="0" tIns="0" rIns="0" bIns="0" rtlCol="0"/>
          <a:lstStyle/>
          <a:p>
            <a:endParaRPr sz="2100">
              <a:latin typeface="+mj-l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96000" y="4327653"/>
            <a:ext cx="3969286" cy="1527871"/>
          </a:xfrm>
          <a:prstGeom prst="rect">
            <a:avLst/>
          </a:prstGeom>
        </p:spPr>
        <p:txBody>
          <a:bodyPr vert="horz" wrap="square" lIns="0" tIns="14495" rIns="0" bIns="0" rtlCol="0">
            <a:spAutoFit/>
          </a:bodyPr>
          <a:lstStyle/>
          <a:p>
            <a:pPr marL="2269240">
              <a:spcBef>
                <a:spcPts val="114"/>
              </a:spcBef>
            </a:pPr>
            <a:endParaRPr sz="3900" dirty="0">
              <a:solidFill>
                <a:srgbClr val="E74933"/>
              </a:solidFill>
              <a:latin typeface="+mj-lt"/>
              <a:cs typeface="Calibri"/>
            </a:endParaRPr>
          </a:p>
          <a:p>
            <a:pPr marL="14495">
              <a:spcBef>
                <a:spcPts val="4616"/>
              </a:spcBef>
            </a:pPr>
            <a:r>
              <a:rPr sz="2100" b="1" dirty="0">
                <a:solidFill>
                  <a:srgbClr val="FEFEFE"/>
                </a:solidFill>
                <a:latin typeface="+mj-lt"/>
                <a:cs typeface="Calibri"/>
              </a:rPr>
              <a:t>Объём привлечённых кредитов</a:t>
            </a:r>
            <a:endParaRPr sz="2100" dirty="0">
              <a:latin typeface="+mj-lt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10688" y="5842795"/>
            <a:ext cx="2738407" cy="768820"/>
          </a:xfrm>
          <a:prstGeom prst="rect">
            <a:avLst/>
          </a:prstGeom>
        </p:spPr>
        <p:txBody>
          <a:bodyPr vert="horz" wrap="square" lIns="0" tIns="14495" rIns="0" bIns="0" rtlCol="0">
            <a:spAutoFit/>
          </a:bodyPr>
          <a:lstStyle/>
          <a:p>
            <a:pPr marL="14495">
              <a:spcBef>
                <a:spcPts val="114"/>
              </a:spcBef>
            </a:pPr>
            <a:r>
              <a:rPr lang="ru-RU" sz="4900" b="1" dirty="0">
                <a:solidFill>
                  <a:srgbClr val="FEFEFE"/>
                </a:solidFill>
                <a:latin typeface="+mj-lt"/>
                <a:cs typeface="Calibri"/>
              </a:rPr>
              <a:t>2,8</a:t>
            </a:r>
            <a:r>
              <a:rPr sz="4900" b="1" dirty="0">
                <a:solidFill>
                  <a:srgbClr val="FEFEFE"/>
                </a:solidFill>
                <a:latin typeface="+mj-lt"/>
                <a:cs typeface="Calibri"/>
              </a:rPr>
              <a:t> </a:t>
            </a:r>
            <a:r>
              <a:rPr sz="4900" dirty="0">
                <a:solidFill>
                  <a:srgbClr val="FEFEFE"/>
                </a:solidFill>
                <a:latin typeface="+mj-lt"/>
                <a:cs typeface="Calibri"/>
              </a:rPr>
              <a:t>млрд</a:t>
            </a:r>
            <a:endParaRPr sz="4900" dirty="0">
              <a:latin typeface="+mj-lt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504458" y="6110965"/>
            <a:ext cx="275444" cy="373289"/>
          </a:xfrm>
          <a:custGeom>
            <a:avLst/>
            <a:gdLst/>
            <a:ahLst/>
            <a:cxnLst/>
            <a:rect l="l" t="t" r="r" b="b"/>
            <a:pathLst>
              <a:path w="241300" h="327025">
                <a:moveTo>
                  <a:pt x="196024" y="213349"/>
                </a:moveTo>
                <a:lnTo>
                  <a:pt x="0" y="213349"/>
                </a:lnTo>
                <a:lnTo>
                  <a:pt x="0" y="244121"/>
                </a:lnTo>
                <a:lnTo>
                  <a:pt x="22339" y="244121"/>
                </a:lnTo>
                <a:lnTo>
                  <a:pt x="22339" y="326407"/>
                </a:lnTo>
                <a:lnTo>
                  <a:pt x="65646" y="326407"/>
                </a:lnTo>
                <a:lnTo>
                  <a:pt x="65646" y="243898"/>
                </a:lnTo>
                <a:lnTo>
                  <a:pt x="196024" y="243898"/>
                </a:lnTo>
                <a:lnTo>
                  <a:pt x="196024" y="213349"/>
                </a:lnTo>
                <a:close/>
              </a:path>
              <a:path w="241300" h="327025">
                <a:moveTo>
                  <a:pt x="65646" y="181438"/>
                </a:moveTo>
                <a:lnTo>
                  <a:pt x="22339" y="181438"/>
                </a:lnTo>
                <a:lnTo>
                  <a:pt x="22339" y="213349"/>
                </a:lnTo>
                <a:lnTo>
                  <a:pt x="65646" y="213349"/>
                </a:lnTo>
                <a:lnTo>
                  <a:pt x="65646" y="181438"/>
                </a:lnTo>
                <a:close/>
              </a:path>
              <a:path w="241300" h="327025">
                <a:moveTo>
                  <a:pt x="224383" y="36017"/>
                </a:moveTo>
                <a:lnTo>
                  <a:pt x="126288" y="36017"/>
                </a:lnTo>
                <a:lnTo>
                  <a:pt x="133506" y="36201"/>
                </a:lnTo>
                <a:lnTo>
                  <a:pt x="140469" y="36749"/>
                </a:lnTo>
                <a:lnTo>
                  <a:pt x="181978" y="52425"/>
                </a:lnTo>
                <a:lnTo>
                  <a:pt x="190563" y="64503"/>
                </a:lnTo>
                <a:lnTo>
                  <a:pt x="194208" y="71196"/>
                </a:lnTo>
                <a:lnTo>
                  <a:pt x="196024" y="79400"/>
                </a:lnTo>
                <a:lnTo>
                  <a:pt x="196024" y="89039"/>
                </a:lnTo>
                <a:lnTo>
                  <a:pt x="180606" y="129019"/>
                </a:lnTo>
                <a:lnTo>
                  <a:pt x="143196" y="142743"/>
                </a:lnTo>
                <a:lnTo>
                  <a:pt x="121640" y="144056"/>
                </a:lnTo>
                <a:lnTo>
                  <a:pt x="0" y="144056"/>
                </a:lnTo>
                <a:lnTo>
                  <a:pt x="0" y="181438"/>
                </a:lnTo>
                <a:lnTo>
                  <a:pt x="121716" y="181438"/>
                </a:lnTo>
                <a:lnTo>
                  <a:pt x="133077" y="181169"/>
                </a:lnTo>
                <a:lnTo>
                  <a:pt x="176505" y="174676"/>
                </a:lnTo>
                <a:lnTo>
                  <a:pt x="211980" y="156659"/>
                </a:lnTo>
                <a:lnTo>
                  <a:pt x="235061" y="124544"/>
                </a:lnTo>
                <a:lnTo>
                  <a:pt x="240703" y="89039"/>
                </a:lnTo>
                <a:lnTo>
                  <a:pt x="239849" y="75881"/>
                </a:lnTo>
                <a:lnTo>
                  <a:pt x="237293" y="63288"/>
                </a:lnTo>
                <a:lnTo>
                  <a:pt x="233041" y="51265"/>
                </a:lnTo>
                <a:lnTo>
                  <a:pt x="227101" y="39814"/>
                </a:lnTo>
                <a:lnTo>
                  <a:pt x="224383" y="36017"/>
                </a:lnTo>
                <a:close/>
              </a:path>
              <a:path w="241300" h="327025">
                <a:moveTo>
                  <a:pt x="124536" y="0"/>
                </a:moveTo>
                <a:lnTo>
                  <a:pt x="22339" y="0"/>
                </a:lnTo>
                <a:lnTo>
                  <a:pt x="22339" y="144056"/>
                </a:lnTo>
                <a:lnTo>
                  <a:pt x="65646" y="144056"/>
                </a:lnTo>
                <a:lnTo>
                  <a:pt x="65646" y="36017"/>
                </a:lnTo>
                <a:lnTo>
                  <a:pt x="224383" y="36017"/>
                </a:lnTo>
                <a:lnTo>
                  <a:pt x="190868" y="8889"/>
                </a:lnTo>
                <a:lnTo>
                  <a:pt x="145134" y="555"/>
                </a:lnTo>
                <a:lnTo>
                  <a:pt x="124536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210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766000" y="639433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162" y="144000"/>
            <a:ext cx="4280486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37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1542DAB-F3C9-FD16-EA36-30403E747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181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F168375-1D39-76D7-3767-72E9492B041B}"/>
              </a:ext>
            </a:extLst>
          </p:cNvPr>
          <p:cNvSpPr txBox="1"/>
          <p:nvPr/>
        </p:nvSpPr>
        <p:spPr>
          <a:xfrm>
            <a:off x="701275" y="2742633"/>
            <a:ext cx="4179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+mj-lt"/>
              </a:rPr>
              <a:t>Проблемы предпринимателей: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A693A05-7378-B004-68B0-5866C2A8615B}"/>
              </a:ext>
            </a:extLst>
          </p:cNvPr>
          <p:cNvSpPr txBox="1"/>
          <p:nvPr/>
        </p:nvSpPr>
        <p:spPr>
          <a:xfrm>
            <a:off x="701275" y="3373252"/>
            <a:ext cx="4317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+mj-lt"/>
              </a:rPr>
              <a:t>- Недостаточность залогового обеспечения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7129E91-30C9-1663-12F6-606B54B3B982}"/>
              </a:ext>
            </a:extLst>
          </p:cNvPr>
          <p:cNvSpPr txBox="1"/>
          <p:nvPr/>
        </p:nvSpPr>
        <p:spPr>
          <a:xfrm>
            <a:off x="716076" y="3842280"/>
            <a:ext cx="4431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+mj-lt"/>
              </a:rPr>
              <a:t>- Дисконт при оценке залогового имущества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1DF910E-E123-6438-9221-B4CD5C490B01}"/>
              </a:ext>
            </a:extLst>
          </p:cNvPr>
          <p:cNvSpPr txBox="1"/>
          <p:nvPr/>
        </p:nvSpPr>
        <p:spPr>
          <a:xfrm>
            <a:off x="754054" y="4281164"/>
            <a:ext cx="3597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+mj-lt"/>
              </a:rPr>
              <a:t>- Высокая процентная ставка банка,</a:t>
            </a:r>
          </a:p>
          <a:p>
            <a:r>
              <a:rPr lang="ru-RU" b="1" dirty="0">
                <a:solidFill>
                  <a:schemeClr val="bg1"/>
                </a:solidFill>
                <a:latin typeface="+mj-lt"/>
              </a:rPr>
              <a:t> при беззалоговом кредитовании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564D1EF-470D-1D83-86A2-6BCE32D8C161}"/>
              </a:ext>
            </a:extLst>
          </p:cNvPr>
          <p:cNvSpPr txBox="1"/>
          <p:nvPr/>
        </p:nvSpPr>
        <p:spPr>
          <a:xfrm>
            <a:off x="5468619" y="2004641"/>
            <a:ext cx="2949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Решение проблемы: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DFD395B-370E-9A1C-1578-F4772FF92174}"/>
              </a:ext>
            </a:extLst>
          </p:cNvPr>
          <p:cNvSpPr txBox="1"/>
          <p:nvPr/>
        </p:nvSpPr>
        <p:spPr>
          <a:xfrm>
            <a:off x="5812677" y="2678560"/>
            <a:ext cx="3492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+mj-lt"/>
              </a:rPr>
              <a:t>Поручительство до </a:t>
            </a:r>
            <a:r>
              <a:rPr lang="ru-RU" sz="2000" b="1" dirty="0">
                <a:solidFill>
                  <a:schemeClr val="bg1"/>
                </a:solidFill>
              </a:rPr>
              <a:t>70 млн руб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F5B99A1-8BFD-8B56-AA18-C272DABA04D8}"/>
              </a:ext>
            </a:extLst>
          </p:cNvPr>
          <p:cNvSpPr txBox="1"/>
          <p:nvPr/>
        </p:nvSpPr>
        <p:spPr>
          <a:xfrm>
            <a:off x="5818949" y="3097149"/>
            <a:ext cx="4467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+mj-lt"/>
                <a:sym typeface="Arial"/>
              </a:rPr>
              <a:t>Поручительство до </a:t>
            </a:r>
            <a:r>
              <a:rPr lang="ru-RU" sz="2000" b="1" dirty="0">
                <a:solidFill>
                  <a:schemeClr val="bg1"/>
                </a:solidFill>
                <a:sym typeface="Arial"/>
              </a:rPr>
              <a:t>70%</a:t>
            </a:r>
            <a:r>
              <a:rPr lang="ru-RU" sz="2000" b="1" dirty="0">
                <a:solidFill>
                  <a:schemeClr val="bg1"/>
                </a:solidFill>
                <a:latin typeface="+mj-lt"/>
                <a:sym typeface="Arial"/>
              </a:rPr>
              <a:t> от суммы займа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0B4C39E-8C66-109C-AFFF-A3547065BBCB}"/>
              </a:ext>
            </a:extLst>
          </p:cNvPr>
          <p:cNvSpPr txBox="1"/>
          <p:nvPr/>
        </p:nvSpPr>
        <p:spPr>
          <a:xfrm>
            <a:off x="5822363" y="3515738"/>
            <a:ext cx="3988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+mj-lt"/>
                <a:ea typeface="Open Sans"/>
                <a:cs typeface="Open Sans"/>
              </a:rPr>
              <a:t>Поручительство в соотношение </a:t>
            </a:r>
            <a:r>
              <a:rPr lang="ru-RU" sz="2000" b="1" dirty="0">
                <a:solidFill>
                  <a:schemeClr val="bg1"/>
                </a:solidFill>
                <a:ea typeface="Open Sans"/>
                <a:cs typeface="Open Sans"/>
              </a:rPr>
              <a:t>1:1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E71C0B1-B25D-D3CB-8F1C-650BA2CFD8A0}"/>
              </a:ext>
            </a:extLst>
          </p:cNvPr>
          <p:cNvSpPr txBox="1"/>
          <p:nvPr/>
        </p:nvSpPr>
        <p:spPr>
          <a:xfrm>
            <a:off x="5822363" y="3913943"/>
            <a:ext cx="3760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+mj-lt"/>
              </a:rPr>
              <a:t>Рассматриваем заявку за </a:t>
            </a:r>
            <a:r>
              <a:rPr lang="ru-RU" sz="2000" b="1" dirty="0">
                <a:solidFill>
                  <a:schemeClr val="bg1"/>
                </a:solidFill>
              </a:rPr>
              <a:t>1-3 дня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551A3B3-BF61-61FD-2DF6-ECD342ECD63D}"/>
              </a:ext>
            </a:extLst>
          </p:cNvPr>
          <p:cNvSpPr txBox="1"/>
          <p:nvPr/>
        </p:nvSpPr>
        <p:spPr>
          <a:xfrm>
            <a:off x="5822362" y="4333468"/>
            <a:ext cx="53989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+mj-lt"/>
              </a:rPr>
              <a:t>Комиссионное вознаграждение – от </a:t>
            </a:r>
            <a:r>
              <a:rPr lang="ru-RU" sz="2000" b="1" dirty="0">
                <a:solidFill>
                  <a:schemeClr val="bg1"/>
                </a:solidFill>
              </a:rPr>
              <a:t>0,5%</a:t>
            </a:r>
            <a:r>
              <a:rPr lang="ru-RU" sz="2000" b="1" dirty="0">
                <a:solidFill>
                  <a:schemeClr val="bg1"/>
                </a:solidFill>
                <a:latin typeface="+mj-lt"/>
              </a:rPr>
              <a:t> до </a:t>
            </a:r>
            <a:r>
              <a:rPr lang="ru-RU" sz="2000" b="1" dirty="0">
                <a:solidFill>
                  <a:schemeClr val="bg1"/>
                </a:solidFill>
              </a:rPr>
              <a:t>1%</a:t>
            </a:r>
            <a:r>
              <a:rPr lang="ru-RU" sz="2000" b="1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C03ACC3-201C-34C8-006D-DDC0F6659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480" y="2797242"/>
            <a:ext cx="190500" cy="1524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B39AAA5F-E3E7-7873-2E84-5CF2F7BF3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480" y="3221004"/>
            <a:ext cx="190500" cy="1524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297E4D97-3E53-24F4-091F-EEA2B2364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700" y="3654066"/>
            <a:ext cx="190500" cy="1524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1712F71D-87DA-D75D-0019-4B0C6AFC6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994" y="4064478"/>
            <a:ext cx="190500" cy="1524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94648AE4-0030-A708-1B37-A5438D142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994" y="4488240"/>
            <a:ext cx="190500" cy="152400"/>
          </a:xfrm>
          <a:prstGeom prst="rect">
            <a:avLst/>
          </a:prstGeom>
        </p:spPr>
      </p:pic>
      <p:sp>
        <p:nvSpPr>
          <p:cNvPr id="25" name="Полилиния 34">
            <a:extLst>
              <a:ext uri="{FF2B5EF4-FFF2-40B4-BE49-F238E27FC236}">
                <a16:creationId xmlns:a16="http://schemas.microsoft.com/office/drawing/2014/main" xmlns="" id="{89417916-778D-5FEF-478E-EF5CA394EAB3}"/>
              </a:ext>
            </a:extLst>
          </p:cNvPr>
          <p:cNvSpPr/>
          <p:nvPr/>
        </p:nvSpPr>
        <p:spPr>
          <a:xfrm>
            <a:off x="-5996" y="213195"/>
            <a:ext cx="10661162" cy="1032801"/>
          </a:xfrm>
          <a:custGeom>
            <a:avLst/>
            <a:gdLst>
              <a:gd name="connsiteX0" fmla="*/ 0 w 6735069"/>
              <a:gd name="connsiteY0" fmla="*/ 0 h 1032801"/>
              <a:gd name="connsiteX1" fmla="*/ 6735069 w 6735069"/>
              <a:gd name="connsiteY1" fmla="*/ 0 h 1032801"/>
              <a:gd name="connsiteX2" fmla="*/ 6580262 w 6735069"/>
              <a:gd name="connsiteY2" fmla="*/ 1032801 h 1032801"/>
              <a:gd name="connsiteX3" fmla="*/ 0 w 6735069"/>
              <a:gd name="connsiteY3" fmla="*/ 1032801 h 103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35069" h="1032801">
                <a:moveTo>
                  <a:pt x="0" y="0"/>
                </a:moveTo>
                <a:lnTo>
                  <a:pt x="6735069" y="0"/>
                </a:lnTo>
                <a:lnTo>
                  <a:pt x="6580262" y="1032801"/>
                </a:lnTo>
                <a:lnTo>
                  <a:pt x="0" y="1032801"/>
                </a:lnTo>
                <a:close/>
              </a:path>
            </a:pathLst>
          </a:custGeom>
          <a:solidFill>
            <a:srgbClr val="F05828"/>
          </a:solidFill>
          <a:ln>
            <a:noFill/>
          </a:ln>
          <a:effectLst>
            <a:innerShdw blurRad="27659">
              <a:prstClr val="black">
                <a:alpha val="59872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xmlns="" id="{3EF426B7-9E7D-4BFD-EF3D-02B211F09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087" y="59181"/>
            <a:ext cx="10120448" cy="1325563"/>
          </a:xfrm>
          <a:noFill/>
        </p:spPr>
        <p:txBody>
          <a:bodyPr>
            <a:noAutofit/>
          </a:bodyPr>
          <a:lstStyle/>
          <a:p>
            <a:pPr marL="15973">
              <a:spcBef>
                <a:spcPts val="126"/>
              </a:spcBef>
            </a:pPr>
            <a:r>
              <a:rPr lang="ru-RU" sz="3000" dirty="0">
                <a:solidFill>
                  <a:schemeClr val="bg1"/>
                </a:solidFill>
                <a:latin typeface="+mn-lt"/>
              </a:rPr>
              <a:t>ОТРАСЛЕВАЯ СТРУКТУРА ВЫДАННЫХ ПОРУЧИТЕЛЬСТВ НА 31.12.2022 ГОД</a:t>
            </a:r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xmlns="" id="{C2BBC348-6C7B-D1F3-369E-45D1A8D426C8}"/>
              </a:ext>
            </a:extLst>
          </p:cNvPr>
          <p:cNvSpPr txBox="1">
            <a:spLocks/>
          </p:cNvSpPr>
          <p:nvPr/>
        </p:nvSpPr>
        <p:spPr>
          <a:xfrm>
            <a:off x="800446" y="1387476"/>
            <a:ext cx="9005591" cy="329741"/>
          </a:xfrm>
          <a:prstGeom prst="rect">
            <a:avLst/>
          </a:prstGeom>
        </p:spPr>
        <p:txBody>
          <a:bodyPr vert="horz" wrap="square" lIns="0" tIns="15973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973">
              <a:spcBef>
                <a:spcPts val="126"/>
              </a:spcBef>
            </a:pPr>
            <a:endParaRPr lang="ru-RU" sz="2264" dirty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75408BDC-C1D7-3803-4C7F-AC05093F50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5133833"/>
              </p:ext>
            </p:extLst>
          </p:nvPr>
        </p:nvGraphicFramePr>
        <p:xfrm>
          <a:off x="527010" y="1201950"/>
          <a:ext cx="6971781" cy="5600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object 12">
            <a:extLst>
              <a:ext uri="{FF2B5EF4-FFF2-40B4-BE49-F238E27FC236}">
                <a16:creationId xmlns:a16="http://schemas.microsoft.com/office/drawing/2014/main" xmlns="" id="{14E57C8D-FD1A-0D52-9B1F-5C068BDFF78B}"/>
              </a:ext>
            </a:extLst>
          </p:cNvPr>
          <p:cNvSpPr txBox="1"/>
          <p:nvPr/>
        </p:nvSpPr>
        <p:spPr>
          <a:xfrm>
            <a:off x="7476604" y="1515318"/>
            <a:ext cx="2796759" cy="5006534"/>
          </a:xfrm>
          <a:prstGeom prst="rect">
            <a:avLst/>
          </a:prstGeom>
        </p:spPr>
        <p:txBody>
          <a:bodyPr vert="horz" wrap="square" lIns="0" tIns="15973" rIns="0" bIns="0" rtlCol="0">
            <a:spAutoFit/>
          </a:bodyPr>
          <a:lstStyle/>
          <a:p>
            <a:pPr marL="15973">
              <a:spcBef>
                <a:spcPts val="126"/>
              </a:spcBef>
            </a:pPr>
            <a:r>
              <a:rPr sz="2012" dirty="0">
                <a:solidFill>
                  <a:srgbClr val="1F1B20"/>
                </a:solidFill>
                <a:cs typeface="Calibri"/>
              </a:rPr>
              <a:t>ТОП 4 ОТРАСЛЕЙ:</a:t>
            </a:r>
            <a:endParaRPr sz="2012" dirty="0">
              <a:cs typeface="Calibri"/>
            </a:endParaRPr>
          </a:p>
          <a:p>
            <a:pPr marL="997501">
              <a:lnSpc>
                <a:spcPts val="2352"/>
              </a:lnSpc>
              <a:spcBef>
                <a:spcPts val="1805"/>
              </a:spcBef>
            </a:pPr>
            <a:r>
              <a:rPr sz="2012" dirty="0">
                <a:solidFill>
                  <a:srgbClr val="2A2929"/>
                </a:solidFill>
                <a:cs typeface="Calibri"/>
              </a:rPr>
              <a:t>Производство</a:t>
            </a:r>
            <a:endParaRPr sz="2012" dirty="0">
              <a:cs typeface="Calibri"/>
            </a:endParaRPr>
          </a:p>
          <a:p>
            <a:pPr marL="997501">
              <a:lnSpc>
                <a:spcPts val="4465"/>
              </a:lnSpc>
            </a:pPr>
            <a:r>
              <a:rPr lang="ru-RU" sz="3773" dirty="0">
                <a:solidFill>
                  <a:srgbClr val="E74933"/>
                </a:solidFill>
                <a:cs typeface="Calibri"/>
              </a:rPr>
              <a:t>31,2</a:t>
            </a:r>
            <a:r>
              <a:rPr sz="3773" dirty="0">
                <a:solidFill>
                  <a:srgbClr val="E74933"/>
                </a:solidFill>
                <a:cs typeface="Calibri"/>
              </a:rPr>
              <a:t>%</a:t>
            </a:r>
            <a:endParaRPr sz="3773" dirty="0">
              <a:cs typeface="Calibri"/>
            </a:endParaRPr>
          </a:p>
          <a:p>
            <a:pPr marL="1015869">
              <a:lnSpc>
                <a:spcPts val="2352"/>
              </a:lnSpc>
              <a:spcBef>
                <a:spcPts val="1698"/>
              </a:spcBef>
            </a:pPr>
            <a:r>
              <a:rPr sz="2012" dirty="0" err="1">
                <a:solidFill>
                  <a:srgbClr val="2A2929"/>
                </a:solidFill>
                <a:cs typeface="Calibri"/>
              </a:rPr>
              <a:t>Торговля</a:t>
            </a:r>
            <a:endParaRPr sz="2012" dirty="0">
              <a:cs typeface="Calibri"/>
            </a:endParaRPr>
          </a:p>
          <a:p>
            <a:pPr marL="1015869">
              <a:lnSpc>
                <a:spcPts val="4465"/>
              </a:lnSpc>
            </a:pPr>
            <a:r>
              <a:rPr lang="ru-RU" sz="3773" dirty="0">
                <a:solidFill>
                  <a:srgbClr val="E74933"/>
                </a:solidFill>
                <a:cs typeface="Calibri"/>
              </a:rPr>
              <a:t>23,4</a:t>
            </a:r>
            <a:r>
              <a:rPr sz="3773" dirty="0">
                <a:solidFill>
                  <a:srgbClr val="E74933"/>
                </a:solidFill>
                <a:cs typeface="Calibri"/>
              </a:rPr>
              <a:t>%</a:t>
            </a:r>
            <a:endParaRPr sz="3773" dirty="0">
              <a:cs typeface="Calibri"/>
            </a:endParaRPr>
          </a:p>
          <a:p>
            <a:pPr marL="1015869">
              <a:lnSpc>
                <a:spcPts val="2352"/>
              </a:lnSpc>
              <a:spcBef>
                <a:spcPts val="1453"/>
              </a:spcBef>
            </a:pPr>
            <a:r>
              <a:rPr lang="ru-RU" sz="2012" dirty="0">
                <a:solidFill>
                  <a:srgbClr val="2A2929"/>
                </a:solidFill>
                <a:cs typeface="Calibri"/>
              </a:rPr>
              <a:t>Услуги</a:t>
            </a:r>
            <a:endParaRPr sz="2012" dirty="0">
              <a:cs typeface="Calibri"/>
            </a:endParaRPr>
          </a:p>
          <a:p>
            <a:pPr marL="1015869">
              <a:lnSpc>
                <a:spcPts val="4465"/>
              </a:lnSpc>
            </a:pPr>
            <a:r>
              <a:rPr lang="ru-RU" sz="3773" dirty="0">
                <a:solidFill>
                  <a:srgbClr val="E74933"/>
                </a:solidFill>
                <a:cs typeface="Calibri"/>
              </a:rPr>
              <a:t>25,0</a:t>
            </a:r>
            <a:r>
              <a:rPr sz="3773" dirty="0">
                <a:solidFill>
                  <a:srgbClr val="E74933"/>
                </a:solidFill>
                <a:cs typeface="Calibri"/>
              </a:rPr>
              <a:t>%</a:t>
            </a:r>
            <a:endParaRPr lang="ru-RU" sz="3773" dirty="0">
              <a:solidFill>
                <a:srgbClr val="E74933"/>
              </a:solidFill>
              <a:cs typeface="Calibri"/>
            </a:endParaRPr>
          </a:p>
          <a:p>
            <a:pPr marL="1015869" marR="0" lvl="0" indent="0" algn="l" defTabSz="914400" rtl="0" eaLnBrk="1" fontAlgn="auto" latinLnBrk="0" hangingPunct="1">
              <a:lnSpc>
                <a:spcPts val="2352"/>
              </a:lnSpc>
              <a:spcBef>
                <a:spcPts val="14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12" i="0" u="none" strike="noStrike" kern="1200" cap="none" spc="0" normalizeH="0" baseline="0" noProof="0" dirty="0">
                <a:ln>
                  <a:noFill/>
                </a:ln>
                <a:solidFill>
                  <a:srgbClr val="2A2929"/>
                </a:solidFill>
                <a:effectLst/>
                <a:uLnTx/>
                <a:uFillTx/>
                <a:ea typeface="+mn-ea"/>
                <a:cs typeface="Calibri"/>
              </a:rPr>
              <a:t>Сельское хозяйство</a:t>
            </a:r>
            <a:endParaRPr kumimoji="0" lang="ru-RU" sz="2012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libri"/>
            </a:endParaRPr>
          </a:p>
          <a:p>
            <a:pPr marL="1009480" marR="0" lvl="0" indent="0" algn="l" defTabSz="914400" rtl="0" eaLnBrk="1" fontAlgn="auto" latinLnBrk="0" hangingPunct="1">
              <a:lnSpc>
                <a:spcPts val="44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773" i="0" u="none" strike="noStrike" kern="1200" cap="none" spc="0" normalizeH="0" baseline="0" noProof="0" dirty="0">
                <a:ln>
                  <a:noFill/>
                </a:ln>
                <a:solidFill>
                  <a:srgbClr val="E74933"/>
                </a:solidFill>
                <a:effectLst/>
                <a:uLnTx/>
                <a:uFillTx/>
                <a:ea typeface="+mn-ea"/>
                <a:cs typeface="Calibri"/>
              </a:rPr>
              <a:t>15,0%</a:t>
            </a:r>
            <a:endParaRPr kumimoji="0" lang="ru-RU" sz="3773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700393" y="639433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973282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1542DAB-F3C9-FD16-EA36-30403E747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181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F168375-1D39-76D7-3767-72E9492B041B}"/>
              </a:ext>
            </a:extLst>
          </p:cNvPr>
          <p:cNvSpPr txBox="1"/>
          <p:nvPr/>
        </p:nvSpPr>
        <p:spPr>
          <a:xfrm>
            <a:off x="701275" y="2742633"/>
            <a:ext cx="4179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+mj-lt"/>
              </a:rPr>
              <a:t>Проблемы предпринимателей: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A693A05-7378-B004-68B0-5866C2A8615B}"/>
              </a:ext>
            </a:extLst>
          </p:cNvPr>
          <p:cNvSpPr txBox="1"/>
          <p:nvPr/>
        </p:nvSpPr>
        <p:spPr>
          <a:xfrm>
            <a:off x="701275" y="3373252"/>
            <a:ext cx="4317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+mj-lt"/>
              </a:rPr>
              <a:t>- Недостаточность залогового обеспечения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7129E91-30C9-1663-12F6-606B54B3B982}"/>
              </a:ext>
            </a:extLst>
          </p:cNvPr>
          <p:cNvSpPr txBox="1"/>
          <p:nvPr/>
        </p:nvSpPr>
        <p:spPr>
          <a:xfrm>
            <a:off x="716076" y="3842280"/>
            <a:ext cx="4431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+mj-lt"/>
              </a:rPr>
              <a:t>- Дисконт при оценке залогового имущества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1DF910E-E123-6438-9221-B4CD5C490B01}"/>
              </a:ext>
            </a:extLst>
          </p:cNvPr>
          <p:cNvSpPr txBox="1"/>
          <p:nvPr/>
        </p:nvSpPr>
        <p:spPr>
          <a:xfrm>
            <a:off x="754054" y="4281164"/>
            <a:ext cx="3597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+mj-lt"/>
              </a:rPr>
              <a:t>- Высокая процентная ставка банка,</a:t>
            </a:r>
          </a:p>
          <a:p>
            <a:r>
              <a:rPr lang="ru-RU" b="1" dirty="0">
                <a:solidFill>
                  <a:schemeClr val="bg1"/>
                </a:solidFill>
                <a:latin typeface="+mj-lt"/>
              </a:rPr>
              <a:t> при беззалоговом кредитовании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564D1EF-470D-1D83-86A2-6BCE32D8C161}"/>
              </a:ext>
            </a:extLst>
          </p:cNvPr>
          <p:cNvSpPr txBox="1"/>
          <p:nvPr/>
        </p:nvSpPr>
        <p:spPr>
          <a:xfrm>
            <a:off x="5468619" y="2004641"/>
            <a:ext cx="2949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Решение проблемы: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DFD395B-370E-9A1C-1578-F4772FF92174}"/>
              </a:ext>
            </a:extLst>
          </p:cNvPr>
          <p:cNvSpPr txBox="1"/>
          <p:nvPr/>
        </p:nvSpPr>
        <p:spPr>
          <a:xfrm>
            <a:off x="5812677" y="2678560"/>
            <a:ext cx="3492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+mj-lt"/>
              </a:rPr>
              <a:t>Поручительство до </a:t>
            </a:r>
            <a:r>
              <a:rPr lang="ru-RU" sz="2000" b="1" dirty="0">
                <a:solidFill>
                  <a:schemeClr val="bg1"/>
                </a:solidFill>
              </a:rPr>
              <a:t>70 млн руб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F5B99A1-8BFD-8B56-AA18-C272DABA04D8}"/>
              </a:ext>
            </a:extLst>
          </p:cNvPr>
          <p:cNvSpPr txBox="1"/>
          <p:nvPr/>
        </p:nvSpPr>
        <p:spPr>
          <a:xfrm>
            <a:off x="5818949" y="3097149"/>
            <a:ext cx="4467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+mj-lt"/>
                <a:sym typeface="Arial"/>
              </a:rPr>
              <a:t>Поручительство до </a:t>
            </a:r>
            <a:r>
              <a:rPr lang="ru-RU" sz="2000" b="1" dirty="0">
                <a:solidFill>
                  <a:schemeClr val="bg1"/>
                </a:solidFill>
                <a:sym typeface="Arial"/>
              </a:rPr>
              <a:t>70%</a:t>
            </a:r>
            <a:r>
              <a:rPr lang="ru-RU" sz="2000" b="1" dirty="0">
                <a:solidFill>
                  <a:schemeClr val="bg1"/>
                </a:solidFill>
                <a:latin typeface="+mj-lt"/>
                <a:sym typeface="Arial"/>
              </a:rPr>
              <a:t> от суммы займа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0B4C39E-8C66-109C-AFFF-A3547065BBCB}"/>
              </a:ext>
            </a:extLst>
          </p:cNvPr>
          <p:cNvSpPr txBox="1"/>
          <p:nvPr/>
        </p:nvSpPr>
        <p:spPr>
          <a:xfrm>
            <a:off x="5822363" y="3515738"/>
            <a:ext cx="3988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+mj-lt"/>
                <a:ea typeface="Open Sans"/>
                <a:cs typeface="Open Sans"/>
              </a:rPr>
              <a:t>Поручительство в соотношение </a:t>
            </a:r>
            <a:r>
              <a:rPr lang="ru-RU" sz="2000" b="1" dirty="0">
                <a:solidFill>
                  <a:schemeClr val="bg1"/>
                </a:solidFill>
                <a:ea typeface="Open Sans"/>
                <a:cs typeface="Open Sans"/>
              </a:rPr>
              <a:t>1:1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E71C0B1-B25D-D3CB-8F1C-650BA2CFD8A0}"/>
              </a:ext>
            </a:extLst>
          </p:cNvPr>
          <p:cNvSpPr txBox="1"/>
          <p:nvPr/>
        </p:nvSpPr>
        <p:spPr>
          <a:xfrm>
            <a:off x="5822363" y="3913943"/>
            <a:ext cx="3760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+mj-lt"/>
              </a:rPr>
              <a:t>Рассматриваем заявку за </a:t>
            </a:r>
            <a:r>
              <a:rPr lang="ru-RU" sz="2000" b="1" dirty="0">
                <a:solidFill>
                  <a:schemeClr val="bg1"/>
                </a:solidFill>
              </a:rPr>
              <a:t>1-3 дня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551A3B3-BF61-61FD-2DF6-ECD342ECD63D}"/>
              </a:ext>
            </a:extLst>
          </p:cNvPr>
          <p:cNvSpPr txBox="1"/>
          <p:nvPr/>
        </p:nvSpPr>
        <p:spPr>
          <a:xfrm>
            <a:off x="5822362" y="4333468"/>
            <a:ext cx="53989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+mj-lt"/>
              </a:rPr>
              <a:t>Комиссионное вознаграждение – от </a:t>
            </a:r>
            <a:r>
              <a:rPr lang="ru-RU" sz="2000" b="1" dirty="0">
                <a:solidFill>
                  <a:schemeClr val="bg1"/>
                </a:solidFill>
              </a:rPr>
              <a:t>0,5%</a:t>
            </a:r>
            <a:r>
              <a:rPr lang="ru-RU" sz="2000" b="1" dirty="0">
                <a:solidFill>
                  <a:schemeClr val="bg1"/>
                </a:solidFill>
                <a:latin typeface="+mj-lt"/>
              </a:rPr>
              <a:t> до </a:t>
            </a:r>
            <a:r>
              <a:rPr lang="ru-RU" sz="2000" b="1" dirty="0">
                <a:solidFill>
                  <a:schemeClr val="bg1"/>
                </a:solidFill>
              </a:rPr>
              <a:t>1%</a:t>
            </a:r>
            <a:r>
              <a:rPr lang="ru-RU" sz="2000" b="1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C03ACC3-201C-34C8-006D-DDC0F6659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480" y="2797242"/>
            <a:ext cx="190500" cy="1524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B39AAA5F-E3E7-7873-2E84-5CF2F7BF3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480" y="3221004"/>
            <a:ext cx="190500" cy="1524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297E4D97-3E53-24F4-091F-EEA2B2364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700" y="3654066"/>
            <a:ext cx="190500" cy="1524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1712F71D-87DA-D75D-0019-4B0C6AFC6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994" y="4064478"/>
            <a:ext cx="190500" cy="1524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94648AE4-0030-A708-1B37-A5438D142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994" y="4488240"/>
            <a:ext cx="190500" cy="152400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6CA86E9E-20F8-E180-6A57-78DEE9CBED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642395"/>
              </p:ext>
            </p:extLst>
          </p:nvPr>
        </p:nvGraphicFramePr>
        <p:xfrm>
          <a:off x="381159" y="1173818"/>
          <a:ext cx="10377082" cy="549518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{C083E6E3-FA7D-4D7B-A595-EF9225AFEA82}</a:tableStyleId>
              </a:tblPr>
              <a:tblGrid>
                <a:gridCol w="29103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985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91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10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280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466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продукта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90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Максимальный размер поручительства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90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Максимальная сумма поручительства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90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Размер вознаграждения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90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Обеспеченность обязательства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90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16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 Стандартный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50%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E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70 000 000,00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E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1%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E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50%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E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33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2. Предпринимательство на селе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70%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5 000 000,00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E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0,5%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E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30%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E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50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3. </a:t>
                      </a:r>
                      <a:r>
                        <a:rPr lang="ru-RU" sz="1600" dirty="0" err="1">
                          <a:effectLst/>
                        </a:rPr>
                        <a:t>Согарантия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70% (совместно с АО «Корпорация «МСП»)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70 000 000,00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E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0,75%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E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30%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E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16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4. Ускоренный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50%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15 000 000,00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E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0,75%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E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30%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E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33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5. Банковская гарантия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50%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70 000 000,00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E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0,5%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E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50%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E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850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6. Механизм без повторного андеррайтинга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50%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25 000 000,00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E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0,75-1%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E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E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33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7. Гарантированный экспорт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60%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50 000 000,00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E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0,5%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E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40%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E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5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8. Промышленное развитие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60%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50 000 000,00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E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0,75%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E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40%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E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9. Поддержка - 2023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50%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70 000 000,00</a:t>
                      </a:r>
                    </a:p>
                  </a:txBody>
                  <a:tcPr marL="68580" marR="68580" marT="0" marB="0">
                    <a:solidFill>
                      <a:srgbClr val="FFE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0,5%</a:t>
                      </a:r>
                    </a:p>
                  </a:txBody>
                  <a:tcPr marL="68580" marR="68580" marT="0" marB="0">
                    <a:solidFill>
                      <a:srgbClr val="FFE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50%</a:t>
                      </a:r>
                    </a:p>
                  </a:txBody>
                  <a:tcPr marL="68580" marR="68580" marT="0" marB="0">
                    <a:solidFill>
                      <a:srgbClr val="FFE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6" name="Полилиния 34">
            <a:extLst>
              <a:ext uri="{FF2B5EF4-FFF2-40B4-BE49-F238E27FC236}">
                <a16:creationId xmlns:a16="http://schemas.microsoft.com/office/drawing/2014/main" xmlns="" id="{B4DE2DD4-6206-5B89-6FE8-AB8D3120E672}"/>
              </a:ext>
            </a:extLst>
          </p:cNvPr>
          <p:cNvSpPr/>
          <p:nvPr/>
        </p:nvSpPr>
        <p:spPr>
          <a:xfrm>
            <a:off x="-5996" y="213195"/>
            <a:ext cx="9233169" cy="712053"/>
          </a:xfrm>
          <a:custGeom>
            <a:avLst/>
            <a:gdLst>
              <a:gd name="connsiteX0" fmla="*/ 0 w 6735069"/>
              <a:gd name="connsiteY0" fmla="*/ 0 h 1032801"/>
              <a:gd name="connsiteX1" fmla="*/ 6735069 w 6735069"/>
              <a:gd name="connsiteY1" fmla="*/ 0 h 1032801"/>
              <a:gd name="connsiteX2" fmla="*/ 6580262 w 6735069"/>
              <a:gd name="connsiteY2" fmla="*/ 1032801 h 1032801"/>
              <a:gd name="connsiteX3" fmla="*/ 0 w 6735069"/>
              <a:gd name="connsiteY3" fmla="*/ 1032801 h 103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35069" h="1032801">
                <a:moveTo>
                  <a:pt x="0" y="0"/>
                </a:moveTo>
                <a:lnTo>
                  <a:pt x="6735069" y="0"/>
                </a:lnTo>
                <a:lnTo>
                  <a:pt x="6580262" y="1032801"/>
                </a:lnTo>
                <a:lnTo>
                  <a:pt x="0" y="1032801"/>
                </a:lnTo>
                <a:close/>
              </a:path>
            </a:pathLst>
          </a:custGeom>
          <a:solidFill>
            <a:srgbClr val="F05828"/>
          </a:solidFill>
          <a:ln>
            <a:noFill/>
          </a:ln>
          <a:effectLst>
            <a:innerShdw blurRad="27659">
              <a:prstClr val="black">
                <a:alpha val="59872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BE13B113-3665-2D77-B24A-761AAD076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086" y="59181"/>
            <a:ext cx="10166913" cy="959005"/>
          </a:xfrm>
          <a:noFill/>
        </p:spPr>
        <p:txBody>
          <a:bodyPr>
            <a:noAutofit/>
          </a:bodyPr>
          <a:lstStyle/>
          <a:p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Региональные меры поддержки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956000" y="-59181"/>
            <a:ext cx="1235999" cy="6858000"/>
          </a:xfrm>
          <a:prstGeom prst="rect">
            <a:avLst/>
          </a:prstGeom>
          <a:solidFill>
            <a:srgbClr val="F053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1700393" y="639433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8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227299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1A0F263A-0F58-B4CE-E261-7DD96869F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00" y="10254"/>
            <a:ext cx="12244064" cy="69447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F168375-1D39-76D7-3767-72E9492B041B}"/>
              </a:ext>
            </a:extLst>
          </p:cNvPr>
          <p:cNvSpPr txBox="1"/>
          <p:nvPr/>
        </p:nvSpPr>
        <p:spPr>
          <a:xfrm>
            <a:off x="701275" y="2742633"/>
            <a:ext cx="4179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+mj-lt"/>
              </a:rPr>
              <a:t>Проблемы предпринимателей: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A693A05-7378-B004-68B0-5866C2A8615B}"/>
              </a:ext>
            </a:extLst>
          </p:cNvPr>
          <p:cNvSpPr txBox="1"/>
          <p:nvPr/>
        </p:nvSpPr>
        <p:spPr>
          <a:xfrm>
            <a:off x="701275" y="3373252"/>
            <a:ext cx="4317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+mj-lt"/>
              </a:rPr>
              <a:t>- Недостаточность залогового обеспечения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7129E91-30C9-1663-12F6-606B54B3B982}"/>
              </a:ext>
            </a:extLst>
          </p:cNvPr>
          <p:cNvSpPr txBox="1"/>
          <p:nvPr/>
        </p:nvSpPr>
        <p:spPr>
          <a:xfrm>
            <a:off x="716076" y="3842280"/>
            <a:ext cx="4431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+mj-lt"/>
              </a:rPr>
              <a:t>- Дисконт при оценке залогового имущества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1DF910E-E123-6438-9221-B4CD5C490B01}"/>
              </a:ext>
            </a:extLst>
          </p:cNvPr>
          <p:cNvSpPr txBox="1"/>
          <p:nvPr/>
        </p:nvSpPr>
        <p:spPr>
          <a:xfrm>
            <a:off x="754054" y="4281164"/>
            <a:ext cx="3597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+mj-lt"/>
              </a:rPr>
              <a:t>- Высокая процентная ставка банка,</a:t>
            </a:r>
          </a:p>
          <a:p>
            <a:r>
              <a:rPr lang="ru-RU" b="1" dirty="0">
                <a:solidFill>
                  <a:schemeClr val="bg1"/>
                </a:solidFill>
                <a:latin typeface="+mj-lt"/>
              </a:rPr>
              <a:t> при беззалоговом кредитовании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564D1EF-470D-1D83-86A2-6BCE32D8C161}"/>
              </a:ext>
            </a:extLst>
          </p:cNvPr>
          <p:cNvSpPr txBox="1"/>
          <p:nvPr/>
        </p:nvSpPr>
        <p:spPr>
          <a:xfrm>
            <a:off x="5468619" y="2004641"/>
            <a:ext cx="2949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Решение проблемы: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DFD395B-370E-9A1C-1578-F4772FF92174}"/>
              </a:ext>
            </a:extLst>
          </p:cNvPr>
          <p:cNvSpPr txBox="1"/>
          <p:nvPr/>
        </p:nvSpPr>
        <p:spPr>
          <a:xfrm>
            <a:off x="5812677" y="2678560"/>
            <a:ext cx="3492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+mj-lt"/>
              </a:rPr>
              <a:t>Поручительство до </a:t>
            </a:r>
            <a:r>
              <a:rPr lang="ru-RU" sz="2000" b="1" dirty="0">
                <a:solidFill>
                  <a:schemeClr val="bg1"/>
                </a:solidFill>
              </a:rPr>
              <a:t>70 млн руб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F5B99A1-8BFD-8B56-AA18-C272DABA04D8}"/>
              </a:ext>
            </a:extLst>
          </p:cNvPr>
          <p:cNvSpPr txBox="1"/>
          <p:nvPr/>
        </p:nvSpPr>
        <p:spPr>
          <a:xfrm>
            <a:off x="5818949" y="3097149"/>
            <a:ext cx="4467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+mj-lt"/>
                <a:sym typeface="Arial"/>
              </a:rPr>
              <a:t>Поручительство до </a:t>
            </a:r>
            <a:r>
              <a:rPr lang="ru-RU" sz="2000" b="1" dirty="0">
                <a:solidFill>
                  <a:schemeClr val="bg1"/>
                </a:solidFill>
                <a:sym typeface="Arial"/>
              </a:rPr>
              <a:t>70%</a:t>
            </a:r>
            <a:r>
              <a:rPr lang="ru-RU" sz="2000" b="1" dirty="0">
                <a:solidFill>
                  <a:schemeClr val="bg1"/>
                </a:solidFill>
                <a:latin typeface="+mj-lt"/>
                <a:sym typeface="Arial"/>
              </a:rPr>
              <a:t> от суммы займа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0B4C39E-8C66-109C-AFFF-A3547065BBCB}"/>
              </a:ext>
            </a:extLst>
          </p:cNvPr>
          <p:cNvSpPr txBox="1"/>
          <p:nvPr/>
        </p:nvSpPr>
        <p:spPr>
          <a:xfrm>
            <a:off x="5822363" y="3515738"/>
            <a:ext cx="3988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+mj-lt"/>
                <a:ea typeface="Open Sans"/>
                <a:cs typeface="Open Sans"/>
              </a:rPr>
              <a:t>Поручительство в соотношение </a:t>
            </a:r>
            <a:r>
              <a:rPr lang="ru-RU" sz="2000" b="1" dirty="0">
                <a:solidFill>
                  <a:schemeClr val="bg1"/>
                </a:solidFill>
                <a:ea typeface="Open Sans"/>
                <a:cs typeface="Open Sans"/>
              </a:rPr>
              <a:t>1:1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551A3B3-BF61-61FD-2DF6-ECD342ECD63D}"/>
              </a:ext>
            </a:extLst>
          </p:cNvPr>
          <p:cNvSpPr txBox="1"/>
          <p:nvPr/>
        </p:nvSpPr>
        <p:spPr>
          <a:xfrm>
            <a:off x="5822362" y="4333468"/>
            <a:ext cx="53989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+mj-lt"/>
              </a:rPr>
              <a:t>Комиссионное вознаграждение – от </a:t>
            </a:r>
            <a:r>
              <a:rPr lang="ru-RU" sz="2000" b="1" dirty="0">
                <a:solidFill>
                  <a:schemeClr val="bg1"/>
                </a:solidFill>
              </a:rPr>
              <a:t>0,5%</a:t>
            </a:r>
            <a:r>
              <a:rPr lang="ru-RU" sz="2000" b="1" dirty="0">
                <a:solidFill>
                  <a:schemeClr val="bg1"/>
                </a:solidFill>
                <a:latin typeface="+mj-lt"/>
              </a:rPr>
              <a:t> до </a:t>
            </a:r>
            <a:r>
              <a:rPr lang="ru-RU" sz="2000" b="1" dirty="0">
                <a:solidFill>
                  <a:schemeClr val="bg1"/>
                </a:solidFill>
              </a:rPr>
              <a:t>1%</a:t>
            </a:r>
            <a:r>
              <a:rPr lang="ru-RU" sz="2000" b="1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C03ACC3-201C-34C8-006D-DDC0F6659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480" y="2797242"/>
            <a:ext cx="190500" cy="1524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B39AAA5F-E3E7-7873-2E84-5CF2F7BF3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480" y="3221004"/>
            <a:ext cx="190500" cy="1524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297E4D97-3E53-24F4-091F-EEA2B2364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700" y="3654066"/>
            <a:ext cx="190500" cy="1524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1712F71D-87DA-D75D-0019-4B0C6AFC6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994" y="4064478"/>
            <a:ext cx="190500" cy="1524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94648AE4-0030-A708-1B37-A5438D142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994" y="4488240"/>
            <a:ext cx="190500" cy="152400"/>
          </a:xfrm>
          <a:prstGeom prst="rect">
            <a:avLst/>
          </a:prstGeom>
        </p:spPr>
      </p:pic>
      <p:grpSp>
        <p:nvGrpSpPr>
          <p:cNvPr id="53" name="Группа 52">
            <a:extLst>
              <a:ext uri="{FF2B5EF4-FFF2-40B4-BE49-F238E27FC236}">
                <a16:creationId xmlns:a16="http://schemas.microsoft.com/office/drawing/2014/main" xmlns="" id="{D6B96D21-AFB4-9225-2E55-240BEBA29AA7}"/>
              </a:ext>
            </a:extLst>
          </p:cNvPr>
          <p:cNvGrpSpPr/>
          <p:nvPr/>
        </p:nvGrpSpPr>
        <p:grpSpPr>
          <a:xfrm>
            <a:off x="28467" y="925248"/>
            <a:ext cx="11257553" cy="4939643"/>
            <a:chOff x="294086" y="1038333"/>
            <a:chExt cx="11257553" cy="4939643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xmlns="" id="{B3C1E9B2-872B-5463-3085-76EE99F99C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412" r="5252" b="8341"/>
            <a:stretch/>
          </p:blipFill>
          <p:spPr>
            <a:xfrm>
              <a:off x="294086" y="1038333"/>
              <a:ext cx="11257553" cy="49396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</p:pic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xmlns="" id="{62EF06B2-8380-9E71-A348-62D05F7A086D}"/>
                </a:ext>
              </a:extLst>
            </p:cNvPr>
            <p:cNvSpPr/>
            <p:nvPr/>
          </p:nvSpPr>
          <p:spPr>
            <a:xfrm>
              <a:off x="2172677" y="4011410"/>
              <a:ext cx="3540369" cy="9187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rgbClr val="FF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xmlns="" id="{2751CE9B-5DB7-A246-6DFA-2CD0FDE031B9}"/>
                </a:ext>
              </a:extLst>
            </p:cNvPr>
            <p:cNvSpPr/>
            <p:nvPr/>
          </p:nvSpPr>
          <p:spPr>
            <a:xfrm>
              <a:off x="8637576" y="3951603"/>
              <a:ext cx="1709958" cy="494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10,25%</a:t>
              </a:r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xmlns="" id="{77FF67E7-152F-F891-85D5-08F04486C75C}"/>
                </a:ext>
              </a:extLst>
            </p:cNvPr>
            <p:cNvSpPr/>
            <p:nvPr/>
          </p:nvSpPr>
          <p:spPr>
            <a:xfrm>
              <a:off x="2592207" y="3186746"/>
              <a:ext cx="2024926" cy="4089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>
                  <a:solidFill>
                    <a:srgbClr val="19191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ru-RU" sz="2800" dirty="0">
                  <a:solidFill>
                    <a:srgbClr val="19191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dirty="0">
                  <a:solidFill>
                    <a:srgbClr val="191919"/>
                  </a:solidFill>
                  <a:cs typeface="Arial" panose="020B0604020202020204" pitchFamily="34" charset="0"/>
                </a:rPr>
                <a:t>млрд</a:t>
              </a:r>
              <a:r>
                <a:rPr lang="ru-RU" sz="2800" dirty="0">
                  <a:solidFill>
                    <a:srgbClr val="19191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dirty="0">
                  <a:solidFill>
                    <a:srgbClr val="191919"/>
                  </a:solidFill>
                  <a:cs typeface="Arial" panose="020B0604020202020204" pitchFamily="34" charset="0"/>
                </a:rPr>
                <a:t>руб.</a:t>
              </a:r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xmlns="" id="{AA41A0AA-55D8-9139-3669-A17829362823}"/>
                </a:ext>
              </a:extLst>
            </p:cNvPr>
            <p:cNvSpPr/>
            <p:nvPr/>
          </p:nvSpPr>
          <p:spPr>
            <a:xfrm>
              <a:off x="2039815" y="3813804"/>
              <a:ext cx="367323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rgbClr val="820000"/>
                  </a:solidFill>
                </a:rPr>
                <a:t>12%</a:t>
              </a:r>
              <a:r>
                <a:rPr lang="ru-RU" sz="2000" dirty="0">
                  <a:solidFill>
                    <a:srgbClr val="820000"/>
                  </a:solidFill>
                </a:rPr>
                <a:t> </a:t>
              </a:r>
              <a:r>
                <a:rPr lang="ru-RU" dirty="0">
                  <a:solidFill>
                    <a:srgbClr val="820000"/>
                  </a:solidFill>
                </a:rPr>
                <a:t>- </a:t>
              </a:r>
              <a:r>
                <a:rPr lang="ru-RU" b="1" dirty="0">
                  <a:solidFill>
                    <a:srgbClr val="820000"/>
                  </a:solidFill>
                </a:rPr>
                <a:t>для </a:t>
              </a:r>
              <a:r>
                <a:rPr lang="ru-RU" b="1" dirty="0" err="1">
                  <a:solidFill>
                    <a:srgbClr val="820000"/>
                  </a:solidFill>
                </a:rPr>
                <a:t>микробизнеса</a:t>
              </a:r>
              <a:r>
                <a:rPr lang="ru-RU" dirty="0">
                  <a:solidFill>
                    <a:srgbClr val="820000"/>
                  </a:solidFill>
                </a:rPr>
                <a:t/>
              </a:r>
              <a:br>
                <a:rPr lang="ru-RU" dirty="0">
                  <a:solidFill>
                    <a:srgbClr val="820000"/>
                  </a:solidFill>
                </a:rPr>
              </a:br>
              <a:r>
                <a:rPr lang="ru-RU" sz="2400" b="1" dirty="0">
                  <a:solidFill>
                    <a:srgbClr val="820000"/>
                  </a:solidFill>
                </a:rPr>
                <a:t>11,5%</a:t>
              </a:r>
              <a:r>
                <a:rPr lang="ru-RU" dirty="0">
                  <a:solidFill>
                    <a:srgbClr val="820000"/>
                  </a:solidFill>
                </a:rPr>
                <a:t> - </a:t>
              </a:r>
              <a:r>
                <a:rPr lang="ru-RU" b="1" dirty="0">
                  <a:solidFill>
                    <a:srgbClr val="820000"/>
                  </a:solidFill>
                </a:rPr>
                <a:t>для малого бизнеса</a:t>
              </a:r>
              <a:r>
                <a:rPr lang="ru-RU" dirty="0">
                  <a:solidFill>
                    <a:srgbClr val="820000"/>
                  </a:solidFill>
                </a:rPr>
                <a:t/>
              </a:r>
              <a:br>
                <a:rPr lang="ru-RU" dirty="0">
                  <a:solidFill>
                    <a:srgbClr val="820000"/>
                  </a:solidFill>
                </a:rPr>
              </a:br>
              <a:r>
                <a:rPr lang="ru-RU" sz="2400" b="1" dirty="0">
                  <a:solidFill>
                    <a:srgbClr val="820000"/>
                  </a:solidFill>
                </a:rPr>
                <a:t>10,5 %</a:t>
              </a:r>
              <a:r>
                <a:rPr lang="ru-RU" sz="2000" dirty="0">
                  <a:solidFill>
                    <a:srgbClr val="820000"/>
                  </a:solidFill>
                </a:rPr>
                <a:t> - </a:t>
              </a:r>
              <a:r>
                <a:rPr lang="ru-RU" b="1" dirty="0">
                  <a:solidFill>
                    <a:srgbClr val="820000"/>
                  </a:solidFill>
                </a:rPr>
                <a:t>для среднего бизнеса</a:t>
              </a:r>
            </a:p>
          </p:txBody>
        </p:sp>
      </p:grpSp>
      <p:sp>
        <p:nvSpPr>
          <p:cNvPr id="75" name="Полилиния 34">
            <a:extLst>
              <a:ext uri="{FF2B5EF4-FFF2-40B4-BE49-F238E27FC236}">
                <a16:creationId xmlns:a16="http://schemas.microsoft.com/office/drawing/2014/main" xmlns="" id="{9085543F-7B2A-4887-D2B5-0C786EE71F8E}"/>
              </a:ext>
            </a:extLst>
          </p:cNvPr>
          <p:cNvSpPr/>
          <p:nvPr/>
        </p:nvSpPr>
        <p:spPr>
          <a:xfrm>
            <a:off x="45849" y="999377"/>
            <a:ext cx="9233169" cy="712053"/>
          </a:xfrm>
          <a:custGeom>
            <a:avLst/>
            <a:gdLst>
              <a:gd name="connsiteX0" fmla="*/ 0 w 6735069"/>
              <a:gd name="connsiteY0" fmla="*/ 0 h 1032801"/>
              <a:gd name="connsiteX1" fmla="*/ 6735069 w 6735069"/>
              <a:gd name="connsiteY1" fmla="*/ 0 h 1032801"/>
              <a:gd name="connsiteX2" fmla="*/ 6580262 w 6735069"/>
              <a:gd name="connsiteY2" fmla="*/ 1032801 h 1032801"/>
              <a:gd name="connsiteX3" fmla="*/ 0 w 6735069"/>
              <a:gd name="connsiteY3" fmla="*/ 1032801 h 103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35069" h="1032801">
                <a:moveTo>
                  <a:pt x="0" y="0"/>
                </a:moveTo>
                <a:lnTo>
                  <a:pt x="6735069" y="0"/>
                </a:lnTo>
                <a:lnTo>
                  <a:pt x="6580262" y="1032801"/>
                </a:lnTo>
                <a:lnTo>
                  <a:pt x="0" y="1032801"/>
                </a:lnTo>
                <a:close/>
              </a:path>
            </a:pathLst>
          </a:custGeom>
          <a:solidFill>
            <a:srgbClr val="F05323"/>
          </a:solidFill>
          <a:ln>
            <a:noFill/>
          </a:ln>
          <a:effectLst>
            <a:innerShdw blurRad="27659">
              <a:prstClr val="black">
                <a:alpha val="59872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6" name="Заголовок 1">
            <a:extLst>
              <a:ext uri="{FF2B5EF4-FFF2-40B4-BE49-F238E27FC236}">
                <a16:creationId xmlns:a16="http://schemas.microsoft.com/office/drawing/2014/main" xmlns="" id="{16781638-8860-6A99-AFD5-64F3009A8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45" y="639000"/>
            <a:ext cx="8933086" cy="1245253"/>
          </a:xfrm>
          <a:noFill/>
        </p:spPr>
        <p:txBody>
          <a:bodyPr>
            <a:noAutofit/>
          </a:bodyPr>
          <a:lstStyle/>
          <a:p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Федеральные меры поддержки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FBF89FE-615B-7AB9-39AC-0DAEEA9BF19D}"/>
              </a:ext>
            </a:extLst>
          </p:cNvPr>
          <p:cNvSpPr/>
          <p:nvPr/>
        </p:nvSpPr>
        <p:spPr>
          <a:xfrm>
            <a:off x="39692" y="1711430"/>
            <a:ext cx="5631266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u="sng" dirty="0">
                <a:solidFill>
                  <a:srgbClr val="54291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Программа стимулирования кредитования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EF9D654-8FE0-B00C-21AA-C61A9757989A}"/>
              </a:ext>
            </a:extLst>
          </p:cNvPr>
          <p:cNvSpPr/>
          <p:nvPr/>
        </p:nvSpPr>
        <p:spPr>
          <a:xfrm>
            <a:off x="5904994" y="1705382"/>
            <a:ext cx="5631266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u="sng" dirty="0">
                <a:solidFill>
                  <a:srgbClr val="54291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Программа субсидирования кредитования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2" y="189000"/>
            <a:ext cx="5067300" cy="5715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72739" y="4927495"/>
            <a:ext cx="3673231" cy="9133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5A1606"/>
                </a:solidFill>
              </a:rPr>
              <a:t>инвестиционные, оборотные, рефинансирование ранее полученных кредитов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683871" y="4640640"/>
            <a:ext cx="3242088" cy="858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5A1606"/>
                </a:solidFill>
              </a:rPr>
              <a:t>оборотные, инвестиционные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052894" y="3700719"/>
            <a:ext cx="3233126" cy="1129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821F08"/>
                </a:solidFill>
              </a:rPr>
              <a:t>10,25%</a:t>
            </a:r>
          </a:p>
          <a:p>
            <a:pPr algn="ctr"/>
            <a:r>
              <a:rPr lang="ru-RU" b="1" dirty="0">
                <a:solidFill>
                  <a:srgbClr val="821F08"/>
                </a:solidFill>
              </a:rPr>
              <a:t>для микро, малого и среднего бизнеса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151" y="2088844"/>
            <a:ext cx="6876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821F08"/>
                </a:solidFill>
              </a:rPr>
              <a:t>      реализована Банком России и АО «Корпорация «МСП»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11935" y="2030296"/>
            <a:ext cx="8845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821F08"/>
                </a:solidFill>
              </a:rPr>
              <a:t> реализована Минэкономразвития России по Постановлению</a:t>
            </a:r>
          </a:p>
          <a:p>
            <a:pPr algn="ctr"/>
            <a:r>
              <a:rPr lang="ru-RU" sz="1400" dirty="0">
                <a:solidFill>
                  <a:srgbClr val="821F08"/>
                </a:solidFill>
              </a:rPr>
              <a:t>                   Правительства РФ 1764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747648" y="639433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9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86002" y="2334444"/>
            <a:ext cx="3506097" cy="1223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2181000" y="2633524"/>
            <a:ext cx="266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До </a:t>
            </a:r>
            <a:r>
              <a:rPr lang="ru-RU" sz="3600" b="1" dirty="0"/>
              <a:t>2</a:t>
            </a:r>
            <a:r>
              <a:rPr lang="ru-RU" sz="2800" dirty="0"/>
              <a:t> млрд руб.</a:t>
            </a:r>
          </a:p>
        </p:txBody>
      </p:sp>
    </p:spTree>
    <p:extLst>
      <p:ext uri="{BB962C8B-B14F-4D97-AF65-F5344CB8AC3E}">
        <p14:creationId xmlns:p14="http://schemas.microsoft.com/office/powerpoint/2010/main" val="11767367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0">
      <a:dk1>
        <a:sysClr val="windowText" lastClr="000000"/>
      </a:dk1>
      <a:lt1>
        <a:sysClr val="window" lastClr="FFFFFF"/>
      </a:lt1>
      <a:dk2>
        <a:srgbClr val="FFE8A7"/>
      </a:dk2>
      <a:lt2>
        <a:srgbClr val="E7E6E6"/>
      </a:lt2>
      <a:accent1>
        <a:srgbClr val="4472C4"/>
      </a:accent1>
      <a:accent2>
        <a:srgbClr val="F24C2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2505</TotalTime>
  <Words>1101</Words>
  <Application>Microsoft Office PowerPoint</Application>
  <PresentationFormat>Произвольный</PresentationFormat>
  <Paragraphs>303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 Цели </vt:lpstr>
      <vt:lpstr>Презентация PowerPoint</vt:lpstr>
      <vt:lpstr>Презентация PowerPoint</vt:lpstr>
      <vt:lpstr>Презентация PowerPoint</vt:lpstr>
      <vt:lpstr>Презентация PowerPoint</vt:lpstr>
      <vt:lpstr>ОТРАСЛЕВАЯ СТРУКТУРА ВЫДАННЫХ ПОРУЧИТЕЛЬСТВ НА 31.12.2022 ГОД</vt:lpstr>
      <vt:lpstr>Региональные меры поддержки</vt:lpstr>
      <vt:lpstr>Федеральные меры поддержки</vt:lpstr>
      <vt:lpstr>Федеральные меры поддержки</vt:lpstr>
      <vt:lpstr>Федеральные меры поддержки</vt:lpstr>
      <vt:lpstr>Федеральные меры поддержки</vt:lpstr>
      <vt:lpstr>Федеральные меры поддержки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Гумерова</cp:lastModifiedBy>
  <cp:revision>112</cp:revision>
  <cp:lastPrinted>2023-01-25T13:39:18Z</cp:lastPrinted>
  <dcterms:created xsi:type="dcterms:W3CDTF">2020-06-15T10:11:26Z</dcterms:created>
  <dcterms:modified xsi:type="dcterms:W3CDTF">2023-03-21T13:09:48Z</dcterms:modified>
</cp:coreProperties>
</file>