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306" r:id="rId3"/>
    <p:sldId id="552" r:id="rId4"/>
    <p:sldId id="544" r:id="rId5"/>
    <p:sldId id="562" r:id="rId6"/>
    <p:sldId id="563" r:id="rId7"/>
    <p:sldId id="548" r:id="rId8"/>
    <p:sldId id="526" r:id="rId9"/>
    <p:sldId id="569" r:id="rId10"/>
    <p:sldId id="474" r:id="rId11"/>
    <p:sldId id="469" r:id="rId12"/>
    <p:sldId id="482" r:id="rId13"/>
    <p:sldId id="570" r:id="rId14"/>
    <p:sldId id="484" r:id="rId15"/>
    <p:sldId id="571" r:id="rId16"/>
    <p:sldId id="565" r:id="rId17"/>
    <p:sldId id="488" r:id="rId18"/>
    <p:sldId id="572" r:id="rId19"/>
    <p:sldId id="512" r:id="rId20"/>
    <p:sldId id="554" r:id="rId21"/>
    <p:sldId id="530" r:id="rId22"/>
    <p:sldId id="531" r:id="rId23"/>
    <p:sldId id="574" r:id="rId24"/>
    <p:sldId id="555" r:id="rId25"/>
    <p:sldId id="533" r:id="rId26"/>
    <p:sldId id="576" r:id="rId27"/>
    <p:sldId id="534" r:id="rId28"/>
    <p:sldId id="567" r:id="rId29"/>
    <p:sldId id="568" r:id="rId30"/>
    <p:sldId id="561" r:id="rId31"/>
    <p:sldId id="560" r:id="rId32"/>
    <p:sldId id="542" r:id="rId33"/>
  </p:sldIdLst>
  <p:sldSz cx="12192000" cy="6858000"/>
  <p:notesSz cx="6797675" cy="9926638"/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4197AE"/>
    <a:srgbClr val="88A44D"/>
    <a:srgbClr val="DCE6F2"/>
    <a:srgbClr val="70588C"/>
    <a:srgbClr val="F4FAFE"/>
    <a:srgbClr val="E9F1F5"/>
    <a:srgbClr val="459EB6"/>
    <a:srgbClr val="FF9900"/>
    <a:srgbClr val="508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706" autoAdjust="0"/>
  </p:normalViewPr>
  <p:slideViewPr>
    <p:cSldViewPr>
      <p:cViewPr varScale="1">
        <p:scale>
          <a:sx n="114" d="100"/>
          <a:sy n="114" d="100"/>
        </p:scale>
        <p:origin x="52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5022943265661149E-2"/>
          <c:w val="1"/>
          <c:h val="0.74604160335965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Лист1!$F$5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07950"/>
            </a:sp3d>
          </c:spPr>
          <c:invertIfNegative val="0"/>
          <c:cat>
            <c:strRef>
              <c:f>Лист1!$G$4:$I$4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Лист1!$G$5:$I$5</c:f>
              <c:numCache>
                <c:formatCode>#,##0</c:formatCode>
                <c:ptCount val="3"/>
                <c:pt idx="0">
                  <c:v>8119</c:v>
                </c:pt>
                <c:pt idx="1">
                  <c:v>8809</c:v>
                </c:pt>
                <c:pt idx="2">
                  <c:v>9561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B5-418D-A889-5C8227046232}"/>
            </c:ext>
          </c:extLst>
        </c:ser>
        <c:ser>
          <c:idx val="1"/>
          <c:order val="1"/>
          <c:tx>
            <c:strRef>
              <c:f>Лист1!$F$6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7950"/>
            </a:sp3d>
          </c:spPr>
          <c:invertIfNegative val="0"/>
          <c:cat>
            <c:strRef>
              <c:f>Лист1!$G$4:$I$4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Лист1!$G$6:$I$6</c:f>
              <c:numCache>
                <c:formatCode>#,##0</c:formatCode>
                <c:ptCount val="3"/>
                <c:pt idx="0">
                  <c:v>805.6</c:v>
                </c:pt>
                <c:pt idx="1">
                  <c:v>812.7</c:v>
                </c:pt>
                <c:pt idx="2">
                  <c:v>823.6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B5-418D-A889-5C8227046232}"/>
            </c:ext>
          </c:extLst>
        </c:ser>
        <c:ser>
          <c:idx val="2"/>
          <c:order val="2"/>
          <c:tx>
            <c:strRef>
              <c:f>Лист1!$F$7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Лист1!$G$4:$I$4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Лист1!$G$7:$I$7</c:f>
              <c:numCache>
                <c:formatCode>#,##0</c:formatCode>
                <c:ptCount val="3"/>
                <c:pt idx="0">
                  <c:v>9359.5</c:v>
                </c:pt>
                <c:pt idx="1">
                  <c:v>9910.7999999999993</c:v>
                </c:pt>
                <c:pt idx="2">
                  <c:v>10473.299999999999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7B-4E16-810C-C2F8351A8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100"/>
        <c:axId val="178138536"/>
        <c:axId val="178139712"/>
      </c:barChart>
      <c:catAx>
        <c:axId val="17813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78139712"/>
        <c:crosses val="autoZero"/>
        <c:auto val="1"/>
        <c:lblAlgn val="ctr"/>
        <c:lblOffset val="100"/>
        <c:noMultiLvlLbl val="0"/>
      </c:catAx>
      <c:valAx>
        <c:axId val="178139712"/>
        <c:scaling>
          <c:orientation val="minMax"/>
          <c:max val="23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78138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28887064008892E-2"/>
          <c:y val="3.7606746031746033E-2"/>
          <c:w val="0.97250728894953564"/>
          <c:h val="0.82129126984126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Лист1!$J$5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859A-456F-A866-C15F241811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859A-456F-A866-C15F241811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859A-456F-A866-C15F2418117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9B33-4B4F-AFEC-203A56277C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98DE749-F822-4605-B3E1-C1A5D86195BD}" type="VALUE">
                      <a:rPr lang="en-US" sz="20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9A-456F-A866-C15F24181175}"/>
                </c:ext>
              </c:extLst>
            </c:dLbl>
            <c:dLbl>
              <c:idx val="2"/>
              <c:layout>
                <c:manualLayout>
                  <c:x val="-2.920815232230132E-3"/>
                  <c:y val="2.2696007726570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495329345019102E-2"/>
                      <c:h val="9.9396004231822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59A-456F-A866-C15F24181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Лист1!$I$6</c:f>
              <c:strCache>
                <c:ptCount val="1"/>
                <c:pt idx="0">
                  <c:v>Всего ДОХОДЫ</c:v>
                </c:pt>
              </c:strCache>
            </c:strRef>
          </c:cat>
          <c:val>
            <c:numRef>
              <c:f>Лист1!$J$6</c:f>
              <c:numCache>
                <c:formatCode>#,##0</c:formatCode>
                <c:ptCount val="1"/>
                <c:pt idx="0">
                  <c:v>14535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9A-456F-A866-C15F24181175}"/>
            </c:ext>
          </c:extLst>
        </c:ser>
        <c:ser>
          <c:idx val="1"/>
          <c:order val="1"/>
          <c:tx>
            <c:strRef>
              <c:f>Лист1!$K$5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8-E0D1-43CE-AA09-D1E9469916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Лист1!$I$6</c:f>
              <c:strCache>
                <c:ptCount val="1"/>
                <c:pt idx="0">
                  <c:v>Всего ДОХОДЫ</c:v>
                </c:pt>
              </c:strCache>
            </c:strRef>
          </c:cat>
          <c:val>
            <c:numRef>
              <c:f>Лист1!$K$6</c:f>
              <c:numCache>
                <c:formatCode>#,##0</c:formatCode>
                <c:ptCount val="1"/>
                <c:pt idx="0">
                  <c:v>16093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9A-456F-A866-C15F24181175}"/>
            </c:ext>
          </c:extLst>
        </c:ser>
        <c:ser>
          <c:idx val="2"/>
          <c:order val="2"/>
          <c:tx>
            <c:strRef>
              <c:f>Лист1!$L$5</c:f>
              <c:strCache>
                <c:ptCount val="1"/>
                <c:pt idx="0">
                  <c:v>2025 год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Лист1!$I$6</c:f>
              <c:strCache>
                <c:ptCount val="1"/>
                <c:pt idx="0">
                  <c:v>Всего ДОХОДЫ</c:v>
                </c:pt>
              </c:strCache>
            </c:strRef>
          </c:cat>
          <c:val>
            <c:numRef>
              <c:f>Лист1!$L$6</c:f>
              <c:numCache>
                <c:formatCode>#,##0</c:formatCode>
                <c:ptCount val="1"/>
                <c:pt idx="0">
                  <c:v>18284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C90-4485-9B24-BE0723A0C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3"/>
        <c:overlap val="-100"/>
        <c:axId val="226019376"/>
        <c:axId val="226019768"/>
      </c:barChart>
      <c:catAx>
        <c:axId val="226019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6019768"/>
        <c:crosses val="autoZero"/>
        <c:auto val="1"/>
        <c:lblAlgn val="l"/>
        <c:lblOffset val="100"/>
        <c:noMultiLvlLbl val="0"/>
      </c:catAx>
      <c:valAx>
        <c:axId val="226019768"/>
        <c:scaling>
          <c:orientation val="minMax"/>
          <c:max val="19000"/>
          <c:min val="1000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26019376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339937402152713"/>
          <c:y val="0.89928343347148798"/>
          <c:w val="0.59222642335629783"/>
          <c:h val="8.4934166472838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42364094191931E-2"/>
          <c:y val="5.5580915950730198E-2"/>
          <c:w val="0.92959942129380757"/>
          <c:h val="0.81910191599443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Лист3!$D$24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glow>
                <a:schemeClr val="accent1">
                  <a:alpha val="78000"/>
                </a:schemeClr>
              </a:glow>
              <a:outerShdw blurRad="38100" dir="5400000" algn="ctr" rotWithShape="0">
                <a:srgbClr val="000000">
                  <a:alpha val="63000"/>
                </a:srgbClr>
              </a:outerShdw>
              <a:softEdge rad="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glow>
                  <a:schemeClr val="accent1">
                    <a:alpha val="78000"/>
                  </a:schemeClr>
                </a:glow>
                <a:outerShdw blurRad="38100" dir="5400000" algn="ctr" rotWithShape="0">
                  <a:srgbClr val="000000">
                    <a:alpha val="63000"/>
                  </a:srgbClr>
                </a:outerShdw>
                <a:softEdge rad="0"/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01600" h="101600"/>
                <a:bevelB w="101600" h="101600"/>
              </a:sp3d>
            </c:spPr>
            <c:extLst>
              <c:ext xmlns:c16="http://schemas.microsoft.com/office/drawing/2014/chart" uri="{C3380CC4-5D6E-409C-BE32-E72D297353CC}">
                <c16:uniqueId val="{00000001-1CDF-4DB5-A3DC-120C963AAE1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CDF-4DB5-A3DC-120C963AAE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Лист3!$D$25</c:f>
              <c:numCache>
                <c:formatCode>#,##0</c:formatCode>
                <c:ptCount val="1"/>
                <c:pt idx="0">
                  <c:v>4165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DF-4DB5-A3DC-120C963AAE12}"/>
            </c:ext>
          </c:extLst>
        </c:ser>
        <c:ser>
          <c:idx val="1"/>
          <c:order val="1"/>
          <c:tx>
            <c:strRef>
              <c:f>Лист3!$E$24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1600" h="101600"/>
              <a:bevelB w="101600" h="1016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Лист3!$E$25</c:f>
              <c:numCache>
                <c:formatCode>#,##0</c:formatCode>
                <c:ptCount val="1"/>
                <c:pt idx="0">
                  <c:v>4811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F-4DB5-A3DC-120C963AAE12}"/>
            </c:ext>
          </c:extLst>
        </c:ser>
        <c:ser>
          <c:idx val="2"/>
          <c:order val="2"/>
          <c:tx>
            <c:strRef>
              <c:f>Лист3!$F$24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1600" h="101600"/>
              <a:bevelB w="101600" h="1016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27000" h="101600"/>
                <a:bevelB w="101600" h="101600"/>
              </a:sp3d>
            </c:spPr>
            <c:extLst>
              <c:ext xmlns:c16="http://schemas.microsoft.com/office/drawing/2014/chart" uri="{C3380CC4-5D6E-409C-BE32-E72D297353CC}">
                <c16:uniqueId val="{00000005-1CDF-4DB5-A3DC-120C963AAE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Лист3!$F$25</c:f>
              <c:numCache>
                <c:formatCode>#,##0</c:formatCode>
                <c:ptCount val="1"/>
                <c:pt idx="0">
                  <c:v>6867.6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DF-4DB5-A3DC-120C963AAE12}"/>
            </c:ext>
          </c:extLst>
        </c:ser>
        <c:ser>
          <c:idx val="3"/>
          <c:order val="3"/>
          <c:tx>
            <c:strRef>
              <c:f>Лист3!$G$24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val>
            <c:numRef>
              <c:f>Лист3!$G$25</c:f>
              <c:numCache>
                <c:formatCode>#,##0</c:formatCode>
                <c:ptCount val="1"/>
                <c:pt idx="0">
                  <c:v>7352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DE-49CF-A044-0C126FD61A4B}"/>
            </c:ext>
          </c:extLst>
        </c:ser>
        <c:ser>
          <c:idx val="4"/>
          <c:order val="4"/>
          <c:tx>
            <c:strRef>
              <c:f>Лист3!$H$24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val>
            <c:numRef>
              <c:f>Лист3!$H$25</c:f>
              <c:numCache>
                <c:formatCode>#,##0</c:formatCode>
                <c:ptCount val="1"/>
                <c:pt idx="0">
                  <c:v>7845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F-49A8-A7C4-D04A9A1CE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100"/>
        <c:axId val="225969328"/>
        <c:axId val="225969720"/>
      </c:barChart>
      <c:catAx>
        <c:axId val="22596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5969720"/>
        <c:crosses val="autoZero"/>
        <c:auto val="1"/>
        <c:lblAlgn val="ctr"/>
        <c:lblOffset val="100"/>
        <c:noMultiLvlLbl val="0"/>
      </c:catAx>
      <c:valAx>
        <c:axId val="225969720"/>
        <c:scaling>
          <c:orientation val="minMax"/>
          <c:min val="300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2596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957514623198725E-2"/>
          <c:y val="0.91466867718659928"/>
          <c:w val="0.89999996793685522"/>
          <c:h val="7.8940710269306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36203997194591E-2"/>
          <c:y val="7.0389791522375927E-2"/>
          <c:w val="0.90067865723252993"/>
          <c:h val="0.687695189637753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Лист1!$J$5</c:f>
              <c:strCache>
                <c:ptCount val="1"/>
                <c:pt idx="0">
                  <c:v>2025 год - 18 284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65000">
                    <a:schemeClr val="accent1">
                      <a:lumMod val="45000"/>
                      <a:lumOff val="55000"/>
                    </a:schemeClr>
                  </a:gs>
                  <a:gs pos="84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1000">
                      <a:schemeClr val="accent1">
                        <a:lumMod val="45000"/>
                        <a:lumOff val="55000"/>
                      </a:schemeClr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85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0"/>
                </a:gra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59A-456F-A866-C15F2418117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3000">
                      <a:schemeClr val="accent1">
                        <a:lumMod val="45000"/>
                        <a:lumOff val="55000"/>
                      </a:schemeClr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59A-456F-A866-C15F2418117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3000">
                      <a:schemeClr val="accent1">
                        <a:lumMod val="45000"/>
                        <a:lumOff val="55000"/>
                      </a:schemeClr>
                    </a:gs>
                    <a:gs pos="65000">
                      <a:schemeClr val="accent1">
                        <a:lumMod val="45000"/>
                        <a:lumOff val="55000"/>
                      </a:schemeClr>
                    </a:gs>
                    <a:gs pos="84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59A-456F-A866-C15F2418117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598DE749-F822-4605-B3E1-C1A5D86195BD}" type="VALUE">
                      <a:rPr lang="en-US" sz="160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9A-456F-A866-C15F24181175}"/>
                </c:ext>
              </c:extLst>
            </c:dLbl>
            <c:dLbl>
              <c:idx val="2"/>
              <c:layout>
                <c:manualLayout>
                  <c:x val="-2.920815232230132E-3"/>
                  <c:y val="2.26960077265708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495329345019102E-2"/>
                      <c:h val="9.93960042318225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59A-456F-A866-C15F24181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Лист1!$I$6:$I$8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Лист1!$J$6:$J$8</c:f>
              <c:numCache>
                <c:formatCode>#,##0</c:formatCode>
                <c:ptCount val="3"/>
                <c:pt idx="0">
                  <c:v>9359.5</c:v>
                </c:pt>
                <c:pt idx="1">
                  <c:v>805.6</c:v>
                </c:pt>
                <c:pt idx="2">
                  <c:v>8119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9A-456F-A866-C15F24181175}"/>
            </c:ext>
          </c:extLst>
        </c:ser>
        <c:ser>
          <c:idx val="1"/>
          <c:order val="1"/>
          <c:tx>
            <c:strRef>
              <c:f>Лист1!$K$5</c:f>
              <c:strCache>
                <c:ptCount val="1"/>
                <c:pt idx="0">
                  <c:v>2026 год - 19 533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rgbClr val="70588C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Лист1!$I$6:$I$8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Лист1!$K$6:$K$8</c:f>
              <c:numCache>
                <c:formatCode>#,##0</c:formatCode>
                <c:ptCount val="3"/>
                <c:pt idx="0">
                  <c:v>9910.7999999999993</c:v>
                </c:pt>
                <c:pt idx="1">
                  <c:v>812.7</c:v>
                </c:pt>
                <c:pt idx="2">
                  <c:v>8809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9A-456F-A866-C15F24181175}"/>
            </c:ext>
          </c:extLst>
        </c:ser>
        <c:ser>
          <c:idx val="2"/>
          <c:order val="2"/>
          <c:tx>
            <c:strRef>
              <c:f>Лист1!$L$5</c:f>
              <c:strCache>
                <c:ptCount val="1"/>
                <c:pt idx="0">
                  <c:v>2027 год - 20 858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88A44D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Лист1!$I$6:$I$8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Лист1!$L$6:$L$8</c:f>
              <c:numCache>
                <c:formatCode>#,##0</c:formatCode>
                <c:ptCount val="3"/>
                <c:pt idx="0">
                  <c:v>10473.299999999999</c:v>
                </c:pt>
                <c:pt idx="1">
                  <c:v>823.6</c:v>
                </c:pt>
                <c:pt idx="2">
                  <c:v>9561.2000000000007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9A-456F-A866-C15F241811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-68"/>
        <c:axId val="225970504"/>
        <c:axId val="225971680"/>
      </c:barChart>
      <c:catAx>
        <c:axId val="22597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225971680"/>
        <c:crosses val="autoZero"/>
        <c:auto val="1"/>
        <c:lblAlgn val="ctr"/>
        <c:lblOffset val="100"/>
        <c:noMultiLvlLbl val="0"/>
      </c:catAx>
      <c:valAx>
        <c:axId val="22597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25970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413929702255313E-2"/>
          <c:y val="0.84318825891637383"/>
          <c:w val="0.87381905482724143"/>
          <c:h val="0.14168106926591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1" i="0" u="none" strike="noStrike" kern="1200" baseline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7760114563514E-2"/>
          <c:y val="0.14433413935382647"/>
          <c:w val="0.91083885007204368"/>
          <c:h val="0.61720646868684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Дополнительный норматив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2060</c:v>
                </c:pt>
                <c:pt idx="1">
                  <c:v>2121.4</c:v>
                </c:pt>
                <c:pt idx="2">
                  <c:v>3117.6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5-4AD1-AB88-49088F18D5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отчисления в бюджет города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2105</c:v>
                </c:pt>
                <c:pt idx="1">
                  <c:v>2689.5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F5-4AD1-AB88-49088F18D5B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9"/>
        <c:overlap val="100"/>
        <c:axId val="225972464"/>
        <c:axId val="224701408"/>
      </c:barChart>
      <c:catAx>
        <c:axId val="22597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224701408"/>
        <c:crosses val="autoZero"/>
        <c:auto val="0"/>
        <c:lblAlgn val="ctr"/>
        <c:lblOffset val="100"/>
        <c:noMultiLvlLbl val="0"/>
      </c:catAx>
      <c:valAx>
        <c:axId val="224701408"/>
        <c:scaling>
          <c:orientation val="minMax"/>
          <c:max val="8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2597246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00634058420757"/>
          <c:w val="1"/>
          <c:h val="7.1373429128951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4691700922119E-3"/>
          <c:y val="7.3677204118342996E-3"/>
          <c:w val="0.96944783912898569"/>
          <c:h val="0.85079089868011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Лист3!$F$44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8255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1-D68B-47AF-B356-8448F1E66D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Лист3!$F$45</c:f>
              <c:numCache>
                <c:formatCode>General</c:formatCode>
                <c:ptCount val="1"/>
                <c:pt idx="0">
                  <c:v>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8B-47AF-B356-8448F1E66D72}"/>
            </c:ext>
          </c:extLst>
        </c:ser>
        <c:ser>
          <c:idx val="1"/>
          <c:order val="1"/>
          <c:tx>
            <c:strRef>
              <c:f>Лист3!$G$44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Лист3!$G$45</c:f>
              <c:numCache>
                <c:formatCode>General</c:formatCode>
                <c:ptCount val="1"/>
                <c:pt idx="0">
                  <c:v>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8B-47AF-B356-8448F1E66D72}"/>
            </c:ext>
          </c:extLst>
        </c:ser>
        <c:ser>
          <c:idx val="2"/>
          <c:order val="2"/>
          <c:tx>
            <c:strRef>
              <c:f>Лист3!$H$44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6-D68B-47AF-B356-8448F1E66D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Лист3!$H$45</c:f>
              <c:numCache>
                <c:formatCode>#,##0</c:formatCode>
                <c:ptCount val="1"/>
                <c:pt idx="0">
                  <c:v>805.6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8B-47AF-B356-8448F1E66D72}"/>
            </c:ext>
          </c:extLst>
        </c:ser>
        <c:ser>
          <c:idx val="3"/>
          <c:order val="3"/>
          <c:tx>
            <c:strRef>
              <c:f>Лист3!$I$44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Lbls>
            <c:dLbl>
              <c:idx val="0"/>
              <c:layout>
                <c:manualLayout>
                  <c:x val="-1.0183935977973998E-16"/>
                  <c:y val="4.9118136078895331E-3"/>
                </c:manualLayout>
              </c:layout>
              <c:tx>
                <c:rich>
                  <a:bodyPr/>
                  <a:lstStyle/>
                  <a:p>
                    <a:fld id="{4C8EFAFB-45E8-4782-ADA3-509FE5E973FC}" type="VALUE">
                      <a:rPr lang="en-US" sz="2000" b="1" i="0" u="none" strike="noStrike" kern="1200" baseline="0">
                        <a:solidFill>
                          <a:srgbClr val="4F81BD">
                            <a:lumMod val="50000"/>
                          </a:srgb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16B-4CB2-983D-5196DF7695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Лист3!$I$45</c:f>
              <c:numCache>
                <c:formatCode>#,##0</c:formatCode>
                <c:ptCount val="1"/>
                <c:pt idx="0">
                  <c:v>812.7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6B-4CB2-983D-5196DF769541}"/>
            </c:ext>
          </c:extLst>
        </c:ser>
        <c:ser>
          <c:idx val="4"/>
          <c:order val="4"/>
          <c:tx>
            <c:strRef>
              <c:f>Лист3!$J$44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c:spPr>
            <c:extLst>
              <c:ext xmlns:c16="http://schemas.microsoft.com/office/drawing/2014/chart" uri="{C3380CC4-5D6E-409C-BE32-E72D297353CC}">
                <c16:uniqueId val="{00000005-FA06-4105-A081-A9FC0A0C96B8}"/>
              </c:ext>
            </c:extLst>
          </c:dPt>
          <c:val>
            <c:numRef>
              <c:f>Лист3!$J$45</c:f>
              <c:numCache>
                <c:formatCode>#,##0</c:formatCode>
                <c:ptCount val="1"/>
                <c:pt idx="0">
                  <c:v>823.6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F5-4CD1-A907-4141FB302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100"/>
        <c:axId val="228103608"/>
        <c:axId val="229633136"/>
      </c:barChart>
      <c:catAx>
        <c:axId val="228103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633136"/>
        <c:crosses val="autoZero"/>
        <c:auto val="1"/>
        <c:lblAlgn val="ctr"/>
        <c:lblOffset val="100"/>
        <c:noMultiLvlLbl val="0"/>
      </c:catAx>
      <c:valAx>
        <c:axId val="229633136"/>
        <c:scaling>
          <c:orientation val="minMax"/>
          <c:max val="1200"/>
          <c:min val="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28103608"/>
        <c:crosses val="autoZero"/>
        <c:crossBetween val="between"/>
        <c:majorUnit val="500"/>
        <c:min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4101012622847047E-2"/>
          <c:w val="0.97193191366843434"/>
          <c:h val="0.81640820342488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Лист3!$G$44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7950" h="107950"/>
              <a:bevelB w="107950" h="1079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8255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07950" h="107950"/>
                <a:bevelB w="107950" h="107950"/>
              </a:sp3d>
            </c:spPr>
            <c:extLst>
              <c:ext xmlns:c16="http://schemas.microsoft.com/office/drawing/2014/chart" uri="{C3380CC4-5D6E-409C-BE32-E72D297353CC}">
                <c16:uniqueId val="{00000001-EC16-46A3-B4C2-20FF1C3AE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Лист3!$G$45</c:f>
              <c:numCache>
                <c:formatCode>#,##0</c:formatCode>
                <c:ptCount val="1"/>
                <c:pt idx="0">
                  <c:v>16093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16-46A3-B4C2-20FF1C3AEA12}"/>
            </c:ext>
          </c:extLst>
        </c:ser>
        <c:ser>
          <c:idx val="1"/>
          <c:order val="1"/>
          <c:tx>
            <c:strRef>
              <c:f>Лист3!$H$44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7950" h="107950"/>
              <a:bevelB w="107950" h="1079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Лист3!$H$45</c:f>
              <c:numCache>
                <c:formatCode>#,##0</c:formatCode>
                <c:ptCount val="1"/>
                <c:pt idx="0">
                  <c:v>18284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16-46A3-B4C2-20FF1C3AEA12}"/>
            </c:ext>
          </c:extLst>
        </c:ser>
        <c:ser>
          <c:idx val="2"/>
          <c:order val="2"/>
          <c:tx>
            <c:strRef>
              <c:f>Лист3!$I$44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7950" h="107950"/>
              <a:bevelB w="107950" h="1079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07950" h="107950"/>
                <a:bevelB w="107950" h="107950"/>
              </a:sp3d>
            </c:spPr>
            <c:extLst>
              <c:ext xmlns:c16="http://schemas.microsoft.com/office/drawing/2014/chart" uri="{C3380CC4-5D6E-409C-BE32-E72D297353CC}">
                <c16:uniqueId val="{00000006-EC16-46A3-B4C2-20FF1C3AEA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Лист3!$I$45</c:f>
              <c:numCache>
                <c:formatCode>#,##0</c:formatCode>
                <c:ptCount val="1"/>
                <c:pt idx="0">
                  <c:v>19533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16-46A3-B4C2-20FF1C3AEA12}"/>
            </c:ext>
          </c:extLst>
        </c:ser>
        <c:ser>
          <c:idx val="3"/>
          <c:order val="3"/>
          <c:tx>
            <c:strRef>
              <c:f>Лист3!$J$44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Лист3!$J$45</c:f>
              <c:numCache>
                <c:formatCode>#,##0</c:formatCode>
                <c:ptCount val="1"/>
                <c:pt idx="0">
                  <c:v>20858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16-46A3-B4C2-20FF1C3AEA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-100"/>
        <c:axId val="224701800"/>
        <c:axId val="226020944"/>
      </c:barChart>
      <c:catAx>
        <c:axId val="224701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6020944"/>
        <c:crosses val="autoZero"/>
        <c:auto val="1"/>
        <c:lblAlgn val="ctr"/>
        <c:lblOffset val="100"/>
        <c:noMultiLvlLbl val="0"/>
      </c:catAx>
      <c:valAx>
        <c:axId val="226020944"/>
        <c:scaling>
          <c:orientation val="minMax"/>
          <c:min val="10500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24701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77704355228136E-2"/>
          <c:y val="0.88482145170778348"/>
          <c:w val="0.90190399423538214"/>
          <c:h val="7.3428132625155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90489296809682"/>
          <c:y val="0.14426241002406176"/>
          <c:w val="0.62669679038095527"/>
          <c:h val="0.632094226823173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097-4C94-877B-FCE9A4D65C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097-4C94-877B-FCE9A4D65C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097-4C94-877B-FCE9A4D65C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097-4C94-877B-FCE9A4D65C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097-4C94-877B-FCE9A4D65CE2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097-4C94-877B-FCE9A4D65C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097-4C94-877B-FCE9A4D65CE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097-4C94-877B-FCE9A4D65CE2}"/>
              </c:ext>
            </c:extLst>
          </c:dPt>
          <c:dLbls>
            <c:dLbl>
              <c:idx val="0"/>
              <c:layout>
                <c:manualLayout>
                  <c:x val="-0.31640162939411959"/>
                  <c:y val="8.69875543789148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Оплата труда с начислениями
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13 801</a:t>
                    </a:r>
                    <a:endParaRPr lang="ru-RU" sz="1400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13616167546672"/>
                      <c:h val="0.163484969713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97-4C94-877B-FCE9A4D65CE2}"/>
                </c:ext>
              </c:extLst>
            </c:dLbl>
            <c:dLbl>
              <c:idx val="1"/>
              <c:layout>
                <c:manualLayout>
                  <c:x val="6.9498647318009962E-2"/>
                  <c:y val="-0.189961884368042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Коммунальные расходы
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1 137</a:t>
                    </a:r>
                    <a:endParaRPr lang="ru-RU" sz="1400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135940880622737"/>
                      <c:h val="0.173050385528753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097-4C94-877B-FCE9A4D65CE2}"/>
                </c:ext>
              </c:extLst>
            </c:dLbl>
            <c:dLbl>
              <c:idx val="2"/>
              <c:layout>
                <c:manualLayout>
                  <c:x val="3.719449365857614E-2"/>
                  <c:y val="-0.114300483986038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Расходы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на благоустройство и содержание городского хозяйства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1 284</a:t>
                    </a:r>
                    <a:endParaRPr lang="ru-RU" sz="1400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68274782324998"/>
                      <c:h val="0.251044887632586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097-4C94-877B-FCE9A4D65CE2}"/>
                </c:ext>
              </c:extLst>
            </c:dLbl>
            <c:dLbl>
              <c:idx val="3"/>
              <c:layout>
                <c:manualLayout>
                  <c:x val="-2.5743106576171741E-2"/>
                  <c:y val="9.71277761595063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Расходы на питание и медикаменты, выплату компенсации части родительской платы за посещение ДОУ, выплаты опекунам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916</a:t>
                    </a:r>
                    <a:endParaRPr lang="ru-RU" sz="1400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582158106303492"/>
                      <c:h val="0.19908755679770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097-4C94-877B-FCE9A4D65CE2}"/>
                </c:ext>
              </c:extLst>
            </c:dLbl>
            <c:dLbl>
              <c:idx val="4"/>
              <c:layout>
                <c:manualLayout>
                  <c:x val="-0.37426461539055533"/>
                  <c:y val="5.07703649462707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FAB0A1EF-10E3-4844-B3B2-49CB076880C4}" type="CATEGORYNAME">
                      <a:rPr lang="ru-RU" sz="1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1 268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59262330171027"/>
                      <c:h val="0.1773351638980443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097-4C94-877B-FCE9A4D65CE2}"/>
                </c:ext>
              </c:extLst>
            </c:dLbl>
            <c:dLbl>
              <c:idx val="5"/>
              <c:layout>
                <c:manualLayout>
                  <c:x val="-0.27518232287376854"/>
                  <c:y val="-0.143609331414561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Обязательные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платежи </a:t>
                    </a:r>
                  </a:p>
                  <a:p>
                    <a:pPr>
                      <a:def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503</a:t>
                    </a:r>
                    <a:endParaRPr lang="ru-RU" sz="1400" dirty="0">
                      <a:solidFill>
                        <a:srgbClr val="C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267495201521615"/>
                      <c:h val="0.188211050246189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8097-4C94-877B-FCE9A4D65CE2}"/>
                </c:ext>
              </c:extLst>
            </c:dLbl>
            <c:dLbl>
              <c:idx val="6"/>
              <c:layout>
                <c:manualLayout>
                  <c:x val="-0.12510762693034105"/>
                  <c:y val="-0.253473810775537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74A8C28-77FA-4D29-860A-88152FC54C1C}" type="CATEGORYNAME">
                      <a:rPr lang="ru-RU" sz="1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b="1" i="0" u="none" strike="noStrike" kern="1200" spc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муниципальных организаций 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baseline="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310639095656039"/>
                      <c:h val="0.2740263168829901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8097-4C94-877B-FCE9A4D65CE2}"/>
                </c:ext>
              </c:extLst>
            </c:dLbl>
            <c:dLbl>
              <c:idx val="7"/>
              <c:layout>
                <c:manualLayout>
                  <c:x val="-2.8406101584581359E-2"/>
                  <c:y val="-0.5307624407110492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Расходы на укрепление материально – технической базы муниципальных организаций </a:t>
                    </a:r>
                  </a:p>
                  <a:p>
                    <a:pPr>
                      <a:def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baseline="0" dirty="0" smtClean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2 %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980754180908001"/>
                      <c:h val="0.28120103623579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8097-4C94-877B-FCE9A4D65C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Оплата труда с начислениями</c:v>
                </c:pt>
                <c:pt idx="1">
                  <c:v>Коммунальные расходы</c:v>
                </c:pt>
                <c:pt idx="2">
                  <c:v>Расходы на ЖКХ</c:v>
                </c:pt>
                <c:pt idx="3">
                  <c:v>Расходы на питание детей и выплату компенсации части родительской платы за посещение дошкольных образовательных учреждений</c:v>
                </c:pt>
                <c:pt idx="4">
                  <c:v>Содержание имущества и прочие услуги</c:v>
                </c:pt>
                <c:pt idx="5">
                  <c:v>Обязательные платежи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13801.165000000001</c:v>
                </c:pt>
                <c:pt idx="1">
                  <c:v>1136.5999999999999</c:v>
                </c:pt>
                <c:pt idx="2">
                  <c:v>1283.896</c:v>
                </c:pt>
                <c:pt idx="3">
                  <c:v>915.86699999999996</c:v>
                </c:pt>
                <c:pt idx="4">
                  <c:v>1268.1120000000001</c:v>
                </c:pt>
                <c:pt idx="5">
                  <c:v>503.4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6"/>
                  <c:pt idx="0">
                    <c:v>13 801,2</c:v>
                  </c:pt>
                  <c:pt idx="1">
                    <c:v>1 136,6</c:v>
                  </c:pt>
                  <c:pt idx="2">
                    <c:v>1 283,9</c:v>
                  </c:pt>
                  <c:pt idx="3">
                    <c:v>915,9</c:v>
                  </c:pt>
                  <c:pt idx="4">
                    <c:v>1 268,1</c:v>
                  </c:pt>
                  <c:pt idx="5">
                    <c:v>503,4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8097-4C94-877B-FCE9A4D65CE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675018162023"/>
          <c:y val="0.12973816005667185"/>
          <c:w val="0.73604859105271991"/>
          <c:h val="0.7371465833307842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1FE-4B55-8020-664B4C6CEEDD}"/>
              </c:ext>
            </c:extLst>
          </c:dPt>
          <c:dPt>
            <c:idx val="1"/>
            <c:bubble3D val="0"/>
            <c:explosion val="1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1FE-4B55-8020-664B4C6CEE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1FE-4B55-8020-664B4C6CEE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1FE-4B55-8020-664B4C6CEE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1FE-4B55-8020-664B4C6CEEDD}"/>
              </c:ext>
            </c:extLst>
          </c:dPt>
          <c:dPt>
            <c:idx val="5"/>
            <c:bubble3D val="0"/>
            <c:explosion val="1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1FE-4B55-8020-664B4C6CEE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1FE-4B55-8020-664B4C6CEE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B1FE-4B55-8020-664B4C6CEED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B1FE-4B55-8020-664B4C6CEEDD}"/>
              </c:ext>
            </c:extLst>
          </c:dPt>
          <c:dLbls>
            <c:dLbl>
              <c:idx val="0"/>
              <c:layout>
                <c:manualLayout>
                  <c:x val="2.6323774970276933E-3"/>
                  <c:y val="-6.55736486045514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Общее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40 %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734425859813254"/>
                      <c:h val="0.17820294744772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1FE-4B55-8020-664B4C6CEEDD}"/>
                </c:ext>
              </c:extLst>
            </c:dLbl>
            <c:dLbl>
              <c:idx val="1"/>
              <c:layout>
                <c:manualLayout>
                  <c:x val="0"/>
                  <c:y val="-0.153457751045327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Дошкольное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29 %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312335113677254"/>
                      <c:h val="0.191934172731110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1FE-4B55-8020-664B4C6CEEDD}"/>
                </c:ext>
              </c:extLst>
            </c:dLbl>
            <c:dLbl>
              <c:idx val="2"/>
              <c:layout>
                <c:manualLayout>
                  <c:x val="7.6857257142632099E-2"/>
                  <c:y val="-8.09690855180675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Дополнит.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образование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6 %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FE-4B55-8020-664B4C6CEEDD}"/>
                </c:ext>
              </c:extLst>
            </c:dLbl>
            <c:dLbl>
              <c:idx val="3"/>
              <c:layout>
                <c:manualLayout>
                  <c:x val="3.6687407285584249E-2"/>
                  <c:y val="9.54848678888982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Молодежная политика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FE-4B55-8020-664B4C6CEEDD}"/>
                </c:ext>
              </c:extLst>
            </c:dLbl>
            <c:dLbl>
              <c:idx val="4"/>
              <c:layout>
                <c:manualLayout>
                  <c:x val="2.1141565823052507E-3"/>
                  <c:y val="5.79320646718749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ЖКХ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8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7.6720570697619186E-2"/>
                      <c:h val="9.56521932896031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1FE-4B55-8020-664B4C6CEEDD}"/>
                </c:ext>
              </c:extLst>
            </c:dLbl>
            <c:dLbl>
              <c:idx val="5"/>
              <c:layout>
                <c:manualLayout>
                  <c:x val="6.251381899959077E-2"/>
                  <c:y val="5.20007235912001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Культура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4 %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FE-4B55-8020-664B4C6CEEDD}"/>
                </c:ext>
              </c:extLst>
            </c:dLbl>
            <c:dLbl>
              <c:idx val="6"/>
              <c:layout>
                <c:manualLayout>
                  <c:x val="-4.0378542721293736E-2"/>
                  <c:y val="2.66685492462355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Социальная </a:t>
                    </a:r>
                    <a:r>
                      <a: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политика
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405896224331163"/>
                      <c:h val="0.159985635124362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B1FE-4B55-8020-664B4C6CEEDD}"/>
                </c:ext>
              </c:extLst>
            </c:dLbl>
            <c:dLbl>
              <c:idx val="7"/>
              <c:layout>
                <c:manualLayout>
                  <c:x val="-0.15558636277087787"/>
                  <c:y val="-7.14824848186637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прочие </a:t>
                    </a:r>
                  </a:p>
                  <a:p>
                    <a:pPr>
                      <a:defRPr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4</a:t>
                    </a:r>
                    <a:r>
                      <a:rPr lang="ru-RU" sz="14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ru-RU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%</a:t>
                    </a:r>
                    <a:endParaRPr lang="ru-RU" sz="140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835572358713228"/>
                      <c:h val="0.14432558175797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B1FE-4B55-8020-664B4C6CEEDD}"/>
                </c:ext>
              </c:extLst>
            </c:dLbl>
            <c:dLbl>
              <c:idx val="8"/>
              <c:layout>
                <c:manualLayout>
                  <c:x val="-6.2871226716010836E-2"/>
                  <c:y val="-0.250680189908252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8183D75-3F38-400C-9815-B59767D48281}" type="CATEGORYNAME">
                      <a:rPr lang="ru-RU" sz="140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[ИМЯ КАТЕГОРИИ]</a:t>
                    </a:fld>
                    <a:r>
                      <a:rPr lang="ru-RU" sz="14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
</a:t>
                    </a:r>
                    <a:fld id="{8C7A5B79-F94C-41B5-9BA1-6770E371BE1E}" type="PERCENTAGE">
                      <a:rPr lang="ru-RU" sz="1400" baseline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[ПРОЦЕНТ]</a:t>
                    </a:fld>
                    <a:endParaRPr lang="ru-RU" sz="1400" baseline="0" dirty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818301362230417"/>
                      <c:h val="0.187106159744433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B1FE-4B55-8020-664B4C6CEE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25400" cap="flat" cmpd="sng" algn="ctr">
                  <a:solidFill>
                    <a:schemeClr val="accent1">
                      <a:alpha val="75000"/>
                    </a:schemeClr>
                  </a:solidFill>
                  <a:prstDash val="solid"/>
                  <a:round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</c:v>
                </c:pt>
                <c:pt idx="3">
                  <c:v>Молодежна политика</c:v>
                </c:pt>
                <c:pt idx="4">
                  <c:v> Национальная политика и 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Прочие</c:v>
                </c:pt>
                <c:pt idx="8">
                  <c:v>Спортивные школы</c:v>
                </c:pt>
              </c:strCache>
            </c:strRef>
          </c:cat>
          <c:val>
            <c:numRef>
              <c:f>Лист1!$C$2:$C$10</c:f>
              <c:numCache>
                <c:formatCode>#,##0</c:formatCode>
                <c:ptCount val="9"/>
                <c:pt idx="0">
                  <c:v>40.277641046508329</c:v>
                </c:pt>
                <c:pt idx="1">
                  <c:v>28.630269896587414</c:v>
                </c:pt>
                <c:pt idx="2">
                  <c:v>5.541718351086522</c:v>
                </c:pt>
                <c:pt idx="3">
                  <c:v>1.2410823866060237</c:v>
                </c:pt>
                <c:pt idx="4">
                  <c:v>7.9283900057098995</c:v>
                </c:pt>
                <c:pt idx="5">
                  <c:v>4.008523280412863</c:v>
                </c:pt>
                <c:pt idx="6">
                  <c:v>3.3244293930663034</c:v>
                </c:pt>
                <c:pt idx="7">
                  <c:v>4.4792070023911572</c:v>
                </c:pt>
                <c:pt idx="8">
                  <c:v>4.5687386376315082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1FE-4B55-8020-664B4C6CEED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FF535-3FDC-49CA-941D-7A128E81E8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BA2D2-8F55-4FF4-9659-D871766F329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2025 год</a:t>
          </a:r>
          <a:endParaRPr lang="ru-RU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FBC2B8-147F-4DF7-A186-98E4CD316125}" type="parTrans" cxnId="{400A3454-39F4-4A0F-B180-432A7AA5AB50}">
      <dgm:prSet/>
      <dgm:spPr/>
      <dgm:t>
        <a:bodyPr/>
        <a:lstStyle/>
        <a:p>
          <a:endParaRPr lang="ru-RU"/>
        </a:p>
      </dgm:t>
    </dgm:pt>
    <dgm:pt modelId="{5DFBF5C2-6E1B-4697-AB75-45A709E4F92F}" type="sibTrans" cxnId="{400A3454-39F4-4A0F-B180-432A7AA5AB50}">
      <dgm:prSet/>
      <dgm:spPr/>
      <dgm:t>
        <a:bodyPr/>
        <a:lstStyle/>
        <a:p>
          <a:endParaRPr lang="ru-RU"/>
        </a:p>
      </dgm:t>
    </dgm:pt>
    <dgm:pt modelId="{751CDA26-E2BD-4013-B95F-F7C0484952FB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2026 год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D7E91A-31F6-4BFE-AAF3-D4696B7AC646}" type="parTrans" cxnId="{C360C805-CBB0-4EC9-B57B-28E5AF38577E}">
      <dgm:prSet/>
      <dgm:spPr/>
      <dgm:t>
        <a:bodyPr/>
        <a:lstStyle/>
        <a:p>
          <a:endParaRPr lang="ru-RU"/>
        </a:p>
      </dgm:t>
    </dgm:pt>
    <dgm:pt modelId="{5126259D-6499-4E6F-B5E2-926AF3AC852F}" type="sibTrans" cxnId="{C360C805-CBB0-4EC9-B57B-28E5AF38577E}">
      <dgm:prSet/>
      <dgm:spPr/>
      <dgm:t>
        <a:bodyPr/>
        <a:lstStyle/>
        <a:p>
          <a:endParaRPr lang="ru-RU"/>
        </a:p>
      </dgm:t>
    </dgm:pt>
    <dgm:pt modelId="{0F8808C9-FBE2-48F0-ABEE-4F9E6516E4F9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2027 год</a:t>
          </a:r>
          <a:endParaRPr lang="ru-RU" b="1" i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EAB80C-B47C-4101-B893-C1B93991480D}" type="parTrans" cxnId="{F01EFB39-27DF-49CA-8C70-23C7912C5668}">
      <dgm:prSet/>
      <dgm:spPr/>
      <dgm:t>
        <a:bodyPr/>
        <a:lstStyle/>
        <a:p>
          <a:endParaRPr lang="ru-RU"/>
        </a:p>
      </dgm:t>
    </dgm:pt>
    <dgm:pt modelId="{B5A5E671-D183-4F04-B0E9-523A15F63918}" type="sibTrans" cxnId="{F01EFB39-27DF-49CA-8C70-23C7912C5668}">
      <dgm:prSet/>
      <dgm:spPr/>
      <dgm:t>
        <a:bodyPr/>
        <a:lstStyle/>
        <a:p>
          <a:endParaRPr lang="ru-RU"/>
        </a:p>
      </dgm:t>
    </dgm:pt>
    <dgm:pt modelId="{953B8015-A1C3-49A7-B817-67BDBCC06AE4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18 284 049,47</a:t>
          </a:r>
          <a:endParaRPr lang="ru-RU" b="1" i="0" u="none" strike="noStrike" baseline="0" dirty="0">
            <a:solidFill>
              <a:schemeClr val="accent1">
                <a:lumMod val="75000"/>
              </a:schemeClr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39A407-D69E-4592-95B8-07743BA016FF}" type="parTrans" cxnId="{F91F5848-67EA-49C7-B981-8CF022668ED4}">
      <dgm:prSet/>
      <dgm:spPr/>
      <dgm:t>
        <a:bodyPr/>
        <a:lstStyle/>
        <a:p>
          <a:endParaRPr lang="ru-RU"/>
        </a:p>
      </dgm:t>
    </dgm:pt>
    <dgm:pt modelId="{4747D2F1-FC3E-4D04-88C4-B84FF2E7FD2F}" type="sibTrans" cxnId="{F91F5848-67EA-49C7-B981-8CF022668ED4}">
      <dgm:prSet/>
      <dgm:spPr/>
      <dgm:t>
        <a:bodyPr/>
        <a:lstStyle/>
        <a:p>
          <a:endParaRPr lang="ru-RU"/>
        </a:p>
      </dgm:t>
    </dgm:pt>
    <dgm:pt modelId="{B29DABCB-7B3F-46AF-A019-F470F42FBD0F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19 532 556,94</a:t>
          </a:r>
          <a:endParaRPr lang="ru-RU" b="1" i="0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281DFB-31D1-4D9E-ACC1-87DEA0EAD5EA}" type="parTrans" cxnId="{E369C7A0-DC71-4495-990B-B235B0530A3A}">
      <dgm:prSet/>
      <dgm:spPr/>
      <dgm:t>
        <a:bodyPr/>
        <a:lstStyle/>
        <a:p>
          <a:endParaRPr lang="ru-RU"/>
        </a:p>
      </dgm:t>
    </dgm:pt>
    <dgm:pt modelId="{DC051E8D-B5F4-41A6-A539-DDB949F63590}" type="sibTrans" cxnId="{E369C7A0-DC71-4495-990B-B235B0530A3A}">
      <dgm:prSet/>
      <dgm:spPr/>
      <dgm:t>
        <a:bodyPr/>
        <a:lstStyle/>
        <a:p>
          <a:endParaRPr lang="ru-RU"/>
        </a:p>
      </dgm:t>
    </dgm:pt>
    <dgm:pt modelId="{E0A030F7-034E-40C7-A31B-B8780864552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b="1" i="0" u="none" strike="noStrike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20 858 150,18</a:t>
          </a:r>
          <a:endParaRPr lang="ru-RU" b="1" i="0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7CFC9E-ECD8-4410-8F8C-74F73EDC0A8C}" type="parTrans" cxnId="{8356AE29-85AA-4D15-854A-767734DF0D24}">
      <dgm:prSet/>
      <dgm:spPr/>
      <dgm:t>
        <a:bodyPr/>
        <a:lstStyle/>
        <a:p>
          <a:endParaRPr lang="ru-RU"/>
        </a:p>
      </dgm:t>
    </dgm:pt>
    <dgm:pt modelId="{46A4FC88-8D86-4570-9E2A-51D38CF989F4}" type="sibTrans" cxnId="{8356AE29-85AA-4D15-854A-767734DF0D24}">
      <dgm:prSet/>
      <dgm:spPr/>
      <dgm:t>
        <a:bodyPr/>
        <a:lstStyle/>
        <a:p>
          <a:endParaRPr lang="ru-RU"/>
        </a:p>
      </dgm:t>
    </dgm:pt>
    <dgm:pt modelId="{581681C6-75AB-485D-8FA5-DD32577B503C}" type="pres">
      <dgm:prSet presAssocID="{9A6FF535-3FDC-49CA-941D-7A128E81E8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1A7696-7617-42B8-B258-88869DB56077}" type="pres">
      <dgm:prSet presAssocID="{A9DBA2D2-8F55-4FF4-9659-D871766F329A}" presName="parentLin" presStyleCnt="0"/>
      <dgm:spPr/>
    </dgm:pt>
    <dgm:pt modelId="{75BB0424-D4A5-496C-80D9-91CE66924836}" type="pres">
      <dgm:prSet presAssocID="{A9DBA2D2-8F55-4FF4-9659-D871766F32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85205D-0513-41C7-8E5D-FBEAA563DDA6}" type="pres">
      <dgm:prSet presAssocID="{A9DBA2D2-8F55-4FF4-9659-D871766F329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7C96E-2D41-45B2-A6DE-FE817883A212}" type="pres">
      <dgm:prSet presAssocID="{A9DBA2D2-8F55-4FF4-9659-D871766F329A}" presName="negativeSpace" presStyleCnt="0"/>
      <dgm:spPr/>
    </dgm:pt>
    <dgm:pt modelId="{CE6CAF09-1460-4DC5-9E89-DCD310383A06}" type="pres">
      <dgm:prSet presAssocID="{A9DBA2D2-8F55-4FF4-9659-D871766F329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4342-5348-4084-BBCC-E0AA59DBC06A}" type="pres">
      <dgm:prSet presAssocID="{5DFBF5C2-6E1B-4697-AB75-45A709E4F92F}" presName="spaceBetweenRectangles" presStyleCnt="0"/>
      <dgm:spPr/>
    </dgm:pt>
    <dgm:pt modelId="{D0814C9C-6FE8-43C8-A822-D0CA82BFA530}" type="pres">
      <dgm:prSet presAssocID="{751CDA26-E2BD-4013-B95F-F7C0484952FB}" presName="parentLin" presStyleCnt="0"/>
      <dgm:spPr/>
    </dgm:pt>
    <dgm:pt modelId="{1B8C3B58-4AF9-49AE-9BBC-E7B49968BB7F}" type="pres">
      <dgm:prSet presAssocID="{751CDA26-E2BD-4013-B95F-F7C0484952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0D25553-ED3C-477B-801B-3635D0A73851}" type="pres">
      <dgm:prSet presAssocID="{751CDA26-E2BD-4013-B95F-F7C0484952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A2EDC-F000-4036-9479-9F4FA3921B64}" type="pres">
      <dgm:prSet presAssocID="{751CDA26-E2BD-4013-B95F-F7C0484952FB}" presName="negativeSpace" presStyleCnt="0"/>
      <dgm:spPr/>
    </dgm:pt>
    <dgm:pt modelId="{9DBD6606-FA74-49A8-996D-6AA90EB5A90D}" type="pres">
      <dgm:prSet presAssocID="{751CDA26-E2BD-4013-B95F-F7C0484952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684A1-D64F-4179-AA62-B5F8A3A7E528}" type="pres">
      <dgm:prSet presAssocID="{5126259D-6499-4E6F-B5E2-926AF3AC852F}" presName="spaceBetweenRectangles" presStyleCnt="0"/>
      <dgm:spPr/>
    </dgm:pt>
    <dgm:pt modelId="{88D61537-A460-495C-8D2E-738134695171}" type="pres">
      <dgm:prSet presAssocID="{0F8808C9-FBE2-48F0-ABEE-4F9E6516E4F9}" presName="parentLin" presStyleCnt="0"/>
      <dgm:spPr/>
    </dgm:pt>
    <dgm:pt modelId="{3E6FD41A-645D-4BE7-95D9-B3A82DD75150}" type="pres">
      <dgm:prSet presAssocID="{0F8808C9-FBE2-48F0-ABEE-4F9E6516E4F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F09959D-09F3-4F60-BE72-8D463A52C090}" type="pres">
      <dgm:prSet presAssocID="{0F8808C9-FBE2-48F0-ABEE-4F9E6516E4F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10EFA-4D38-41E0-8ABD-F846BD928606}" type="pres">
      <dgm:prSet presAssocID="{0F8808C9-FBE2-48F0-ABEE-4F9E6516E4F9}" presName="negativeSpace" presStyleCnt="0"/>
      <dgm:spPr/>
    </dgm:pt>
    <dgm:pt modelId="{ED5A8C55-96D0-49C9-934D-97722C91CC6E}" type="pres">
      <dgm:prSet presAssocID="{0F8808C9-FBE2-48F0-ABEE-4F9E6516E4F9}" presName="childText" presStyleLbl="conFgAcc1" presStyleIdx="2" presStyleCnt="3" custLinFactNeighborX="-174" custLinFactNeighborY="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9C7A0-DC71-4495-990B-B235B0530A3A}" srcId="{751CDA26-E2BD-4013-B95F-F7C0484952FB}" destId="{B29DABCB-7B3F-46AF-A019-F470F42FBD0F}" srcOrd="0" destOrd="0" parTransId="{D2281DFB-31D1-4D9E-ACC1-87DEA0EAD5EA}" sibTransId="{DC051E8D-B5F4-41A6-A539-DDB949F63590}"/>
    <dgm:cxn modelId="{F91F5848-67EA-49C7-B981-8CF022668ED4}" srcId="{A9DBA2D2-8F55-4FF4-9659-D871766F329A}" destId="{953B8015-A1C3-49A7-B817-67BDBCC06AE4}" srcOrd="0" destOrd="0" parTransId="{5939A407-D69E-4592-95B8-07743BA016FF}" sibTransId="{4747D2F1-FC3E-4D04-88C4-B84FF2E7FD2F}"/>
    <dgm:cxn modelId="{5F029213-76EE-4116-B0EE-1A17C51098FC}" type="presOf" srcId="{9A6FF535-3FDC-49CA-941D-7A128E81E8F0}" destId="{581681C6-75AB-485D-8FA5-DD32577B503C}" srcOrd="0" destOrd="0" presId="urn:microsoft.com/office/officeart/2005/8/layout/list1"/>
    <dgm:cxn modelId="{8736140A-6888-4F00-A417-4941726DFBA5}" type="presOf" srcId="{0F8808C9-FBE2-48F0-ABEE-4F9E6516E4F9}" destId="{9F09959D-09F3-4F60-BE72-8D463A52C090}" srcOrd="1" destOrd="0" presId="urn:microsoft.com/office/officeart/2005/8/layout/list1"/>
    <dgm:cxn modelId="{544AD077-FE9D-4E68-B4DC-0E981BCAC050}" type="presOf" srcId="{953B8015-A1C3-49A7-B817-67BDBCC06AE4}" destId="{CE6CAF09-1460-4DC5-9E89-DCD310383A06}" srcOrd="0" destOrd="0" presId="urn:microsoft.com/office/officeart/2005/8/layout/list1"/>
    <dgm:cxn modelId="{9CCB74A8-22A4-428C-8612-09A389AFDE29}" type="presOf" srcId="{751CDA26-E2BD-4013-B95F-F7C0484952FB}" destId="{1B8C3B58-4AF9-49AE-9BBC-E7B49968BB7F}" srcOrd="0" destOrd="0" presId="urn:microsoft.com/office/officeart/2005/8/layout/list1"/>
    <dgm:cxn modelId="{C360C805-CBB0-4EC9-B57B-28E5AF38577E}" srcId="{9A6FF535-3FDC-49CA-941D-7A128E81E8F0}" destId="{751CDA26-E2BD-4013-B95F-F7C0484952FB}" srcOrd="1" destOrd="0" parTransId="{1DD7E91A-31F6-4BFE-AAF3-D4696B7AC646}" sibTransId="{5126259D-6499-4E6F-B5E2-926AF3AC852F}"/>
    <dgm:cxn modelId="{8356AE29-85AA-4D15-854A-767734DF0D24}" srcId="{0F8808C9-FBE2-48F0-ABEE-4F9E6516E4F9}" destId="{E0A030F7-034E-40C7-A31B-B8780864552E}" srcOrd="0" destOrd="0" parTransId="{2F7CFC9E-ECD8-4410-8F8C-74F73EDC0A8C}" sibTransId="{46A4FC88-8D86-4570-9E2A-51D38CF989F4}"/>
    <dgm:cxn modelId="{3D011042-2DDC-48C9-BDD7-EBBBA2449039}" type="presOf" srcId="{E0A030F7-034E-40C7-A31B-B8780864552E}" destId="{ED5A8C55-96D0-49C9-934D-97722C91CC6E}" srcOrd="0" destOrd="0" presId="urn:microsoft.com/office/officeart/2005/8/layout/list1"/>
    <dgm:cxn modelId="{400A3454-39F4-4A0F-B180-432A7AA5AB50}" srcId="{9A6FF535-3FDC-49CA-941D-7A128E81E8F0}" destId="{A9DBA2D2-8F55-4FF4-9659-D871766F329A}" srcOrd="0" destOrd="0" parTransId="{3EFBC2B8-147F-4DF7-A186-98E4CD316125}" sibTransId="{5DFBF5C2-6E1B-4697-AB75-45A709E4F92F}"/>
    <dgm:cxn modelId="{AAD868AC-BDC8-459B-A064-9814518BC728}" type="presOf" srcId="{B29DABCB-7B3F-46AF-A019-F470F42FBD0F}" destId="{9DBD6606-FA74-49A8-996D-6AA90EB5A90D}" srcOrd="0" destOrd="0" presId="urn:microsoft.com/office/officeart/2005/8/layout/list1"/>
    <dgm:cxn modelId="{E24565AE-A10B-4B2F-8E60-B229FFFF5DAE}" type="presOf" srcId="{A9DBA2D2-8F55-4FF4-9659-D871766F329A}" destId="{1D85205D-0513-41C7-8E5D-FBEAA563DDA6}" srcOrd="1" destOrd="0" presId="urn:microsoft.com/office/officeart/2005/8/layout/list1"/>
    <dgm:cxn modelId="{F01EFB39-27DF-49CA-8C70-23C7912C5668}" srcId="{9A6FF535-3FDC-49CA-941D-7A128E81E8F0}" destId="{0F8808C9-FBE2-48F0-ABEE-4F9E6516E4F9}" srcOrd="2" destOrd="0" parTransId="{76EAB80C-B47C-4101-B893-C1B93991480D}" sibTransId="{B5A5E671-D183-4F04-B0E9-523A15F63918}"/>
    <dgm:cxn modelId="{AFE15C78-E44C-4A50-9B9B-7EE00BF0D847}" type="presOf" srcId="{751CDA26-E2BD-4013-B95F-F7C0484952FB}" destId="{A0D25553-ED3C-477B-801B-3635D0A73851}" srcOrd="1" destOrd="0" presId="urn:microsoft.com/office/officeart/2005/8/layout/list1"/>
    <dgm:cxn modelId="{DEA04293-781C-4E21-A576-A8EDF5CF2378}" type="presOf" srcId="{0F8808C9-FBE2-48F0-ABEE-4F9E6516E4F9}" destId="{3E6FD41A-645D-4BE7-95D9-B3A82DD75150}" srcOrd="0" destOrd="0" presId="urn:microsoft.com/office/officeart/2005/8/layout/list1"/>
    <dgm:cxn modelId="{95362338-53B9-4223-B38B-35BC8EE6AB11}" type="presOf" srcId="{A9DBA2D2-8F55-4FF4-9659-D871766F329A}" destId="{75BB0424-D4A5-496C-80D9-91CE66924836}" srcOrd="0" destOrd="0" presId="urn:microsoft.com/office/officeart/2005/8/layout/list1"/>
    <dgm:cxn modelId="{56170661-85C4-4AAE-90CD-38B41668C61C}" type="presParOf" srcId="{581681C6-75AB-485D-8FA5-DD32577B503C}" destId="{271A7696-7617-42B8-B258-88869DB56077}" srcOrd="0" destOrd="0" presId="urn:microsoft.com/office/officeart/2005/8/layout/list1"/>
    <dgm:cxn modelId="{D190BD28-5817-43CE-B280-7D0065356FBD}" type="presParOf" srcId="{271A7696-7617-42B8-B258-88869DB56077}" destId="{75BB0424-D4A5-496C-80D9-91CE66924836}" srcOrd="0" destOrd="0" presId="urn:microsoft.com/office/officeart/2005/8/layout/list1"/>
    <dgm:cxn modelId="{F34DA78E-FBA2-4C01-86E1-7A76A178C1F2}" type="presParOf" srcId="{271A7696-7617-42B8-B258-88869DB56077}" destId="{1D85205D-0513-41C7-8E5D-FBEAA563DDA6}" srcOrd="1" destOrd="0" presId="urn:microsoft.com/office/officeart/2005/8/layout/list1"/>
    <dgm:cxn modelId="{888879A8-AB85-4C0B-AAF4-7240276B047A}" type="presParOf" srcId="{581681C6-75AB-485D-8FA5-DD32577B503C}" destId="{4D27C96E-2D41-45B2-A6DE-FE817883A212}" srcOrd="1" destOrd="0" presId="urn:microsoft.com/office/officeart/2005/8/layout/list1"/>
    <dgm:cxn modelId="{7D7A40A0-BD45-4C4F-8944-8A409871009F}" type="presParOf" srcId="{581681C6-75AB-485D-8FA5-DD32577B503C}" destId="{CE6CAF09-1460-4DC5-9E89-DCD310383A06}" srcOrd="2" destOrd="0" presId="urn:microsoft.com/office/officeart/2005/8/layout/list1"/>
    <dgm:cxn modelId="{11AC640F-4D29-4479-8A31-C5E6B23A432B}" type="presParOf" srcId="{581681C6-75AB-485D-8FA5-DD32577B503C}" destId="{22B04342-5348-4084-BBCC-E0AA59DBC06A}" srcOrd="3" destOrd="0" presId="urn:microsoft.com/office/officeart/2005/8/layout/list1"/>
    <dgm:cxn modelId="{23D49DAB-48AA-422F-9BAD-6AC65A3C3463}" type="presParOf" srcId="{581681C6-75AB-485D-8FA5-DD32577B503C}" destId="{D0814C9C-6FE8-43C8-A822-D0CA82BFA530}" srcOrd="4" destOrd="0" presId="urn:microsoft.com/office/officeart/2005/8/layout/list1"/>
    <dgm:cxn modelId="{F5F64326-0B50-4827-99AE-906B9F862187}" type="presParOf" srcId="{D0814C9C-6FE8-43C8-A822-D0CA82BFA530}" destId="{1B8C3B58-4AF9-49AE-9BBC-E7B49968BB7F}" srcOrd="0" destOrd="0" presId="urn:microsoft.com/office/officeart/2005/8/layout/list1"/>
    <dgm:cxn modelId="{860D38E6-4418-42DA-9649-8C9FE6AC22E8}" type="presParOf" srcId="{D0814C9C-6FE8-43C8-A822-D0CA82BFA530}" destId="{A0D25553-ED3C-477B-801B-3635D0A73851}" srcOrd="1" destOrd="0" presId="urn:microsoft.com/office/officeart/2005/8/layout/list1"/>
    <dgm:cxn modelId="{CFAEFE43-B85A-4796-AC15-3E7D3AD313A7}" type="presParOf" srcId="{581681C6-75AB-485D-8FA5-DD32577B503C}" destId="{B23A2EDC-F000-4036-9479-9F4FA3921B64}" srcOrd="5" destOrd="0" presId="urn:microsoft.com/office/officeart/2005/8/layout/list1"/>
    <dgm:cxn modelId="{B412AE6F-4160-44F3-B05E-8CA2A3E06116}" type="presParOf" srcId="{581681C6-75AB-485D-8FA5-DD32577B503C}" destId="{9DBD6606-FA74-49A8-996D-6AA90EB5A90D}" srcOrd="6" destOrd="0" presId="urn:microsoft.com/office/officeart/2005/8/layout/list1"/>
    <dgm:cxn modelId="{BF51F48D-4908-488F-8B00-53C70F354516}" type="presParOf" srcId="{581681C6-75AB-485D-8FA5-DD32577B503C}" destId="{145684A1-D64F-4179-AA62-B5F8A3A7E528}" srcOrd="7" destOrd="0" presId="urn:microsoft.com/office/officeart/2005/8/layout/list1"/>
    <dgm:cxn modelId="{9354EA63-B0ED-45EB-B20A-D0E4FA296D19}" type="presParOf" srcId="{581681C6-75AB-485D-8FA5-DD32577B503C}" destId="{88D61537-A460-495C-8D2E-738134695171}" srcOrd="8" destOrd="0" presId="urn:microsoft.com/office/officeart/2005/8/layout/list1"/>
    <dgm:cxn modelId="{946DDD15-3FB5-4AD9-BDEC-487CA617255D}" type="presParOf" srcId="{88D61537-A460-495C-8D2E-738134695171}" destId="{3E6FD41A-645D-4BE7-95D9-B3A82DD75150}" srcOrd="0" destOrd="0" presId="urn:microsoft.com/office/officeart/2005/8/layout/list1"/>
    <dgm:cxn modelId="{42DFB1B3-E0D1-451F-8DFE-7F4ACE08A1B0}" type="presParOf" srcId="{88D61537-A460-495C-8D2E-738134695171}" destId="{9F09959D-09F3-4F60-BE72-8D463A52C090}" srcOrd="1" destOrd="0" presId="urn:microsoft.com/office/officeart/2005/8/layout/list1"/>
    <dgm:cxn modelId="{1BF85176-8D27-4F7B-82F1-6F253C8A5161}" type="presParOf" srcId="{581681C6-75AB-485D-8FA5-DD32577B503C}" destId="{28A10EFA-4D38-41E0-8ABD-F846BD928606}" srcOrd="9" destOrd="0" presId="urn:microsoft.com/office/officeart/2005/8/layout/list1"/>
    <dgm:cxn modelId="{898C4566-BFFC-4BAF-B64C-35EBF94D4A08}" type="presParOf" srcId="{581681C6-75AB-485D-8FA5-DD32577B503C}" destId="{ED5A8C55-96D0-49C9-934D-97722C91CC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CAF09-1460-4DC5-9E89-DCD310383A06}">
      <dsp:nvSpPr>
        <dsp:cNvPr id="0" name=""/>
        <dsp:cNvSpPr/>
      </dsp:nvSpPr>
      <dsp:spPr>
        <a:xfrm>
          <a:off x="0" y="355393"/>
          <a:ext cx="54006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47" tIns="479044" rIns="4191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u="none" strike="noStrike" kern="1200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18 284 049,47</a:t>
          </a:r>
          <a:endParaRPr lang="ru-RU" sz="2300" b="1" i="0" u="none" strike="noStrike" kern="1200" baseline="0" dirty="0">
            <a:solidFill>
              <a:schemeClr val="accent1">
                <a:lumMod val="75000"/>
              </a:schemeClr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55393"/>
        <a:ext cx="5400600" cy="959962"/>
      </dsp:txXfrm>
    </dsp:sp>
    <dsp:sp modelId="{1D85205D-0513-41C7-8E5D-FBEAA563DDA6}">
      <dsp:nvSpPr>
        <dsp:cNvPr id="0" name=""/>
        <dsp:cNvSpPr/>
      </dsp:nvSpPr>
      <dsp:spPr>
        <a:xfrm>
          <a:off x="270030" y="15913"/>
          <a:ext cx="3780420" cy="67896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2025 год</a:t>
          </a:r>
          <a:endParaRPr lang="ru-RU" sz="23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3174" y="49057"/>
        <a:ext cx="3714132" cy="612672"/>
      </dsp:txXfrm>
    </dsp:sp>
    <dsp:sp modelId="{9DBD6606-FA74-49A8-996D-6AA90EB5A90D}">
      <dsp:nvSpPr>
        <dsp:cNvPr id="0" name=""/>
        <dsp:cNvSpPr/>
      </dsp:nvSpPr>
      <dsp:spPr>
        <a:xfrm>
          <a:off x="0" y="1779036"/>
          <a:ext cx="54006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47" tIns="479044" rIns="4191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u="none" strike="noStrike" kern="1200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19 532 556,94</a:t>
          </a:r>
          <a:endParaRPr lang="ru-RU" sz="2300" b="1" i="0" kern="1200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1779036"/>
        <a:ext cx="5400600" cy="959962"/>
      </dsp:txXfrm>
    </dsp:sp>
    <dsp:sp modelId="{A0D25553-ED3C-477B-801B-3635D0A73851}">
      <dsp:nvSpPr>
        <dsp:cNvPr id="0" name=""/>
        <dsp:cNvSpPr/>
      </dsp:nvSpPr>
      <dsp:spPr>
        <a:xfrm>
          <a:off x="270030" y="1439556"/>
          <a:ext cx="3780420" cy="67896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2026 год</a:t>
          </a:r>
          <a:endParaRPr lang="ru-RU" sz="23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3174" y="1472700"/>
        <a:ext cx="3714132" cy="612672"/>
      </dsp:txXfrm>
    </dsp:sp>
    <dsp:sp modelId="{ED5A8C55-96D0-49C9-934D-97722C91CC6E}">
      <dsp:nvSpPr>
        <dsp:cNvPr id="0" name=""/>
        <dsp:cNvSpPr/>
      </dsp:nvSpPr>
      <dsp:spPr>
        <a:xfrm>
          <a:off x="0" y="3204192"/>
          <a:ext cx="5400600" cy="959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47" tIns="479044" rIns="41914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0" u="none" strike="noStrike" kern="1200" baseline="0" dirty="0" smtClean="0">
              <a:solidFill>
                <a:schemeClr val="accent1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20 858 150,18</a:t>
          </a:r>
          <a:endParaRPr lang="ru-RU" sz="2300" b="1" i="0" kern="1200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3204192"/>
        <a:ext cx="5400600" cy="959962"/>
      </dsp:txXfrm>
    </dsp:sp>
    <dsp:sp modelId="{9F09959D-09F3-4F60-BE72-8D463A52C090}">
      <dsp:nvSpPr>
        <dsp:cNvPr id="0" name=""/>
        <dsp:cNvSpPr/>
      </dsp:nvSpPr>
      <dsp:spPr>
        <a:xfrm>
          <a:off x="270030" y="2863198"/>
          <a:ext cx="3780420" cy="67896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91" tIns="0" rIns="14289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2027 год</a:t>
          </a:r>
          <a:endParaRPr lang="ru-RU" sz="2300" b="1" i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3174" y="2896342"/>
        <a:ext cx="37141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0.63012</cdr:x>
      <cdr:y>0.28098</cdr:y>
    </cdr:from>
    <cdr:to>
      <cdr:x>0.70619</cdr:x>
      <cdr:y>0.36618</cdr:y>
    </cdr:to>
    <cdr:sp macro="" textlink="">
      <cdr:nvSpPr>
        <cdr:cNvPr id="8" name="TextBox 1"/>
        <cdr:cNvSpPr txBox="1"/>
      </cdr:nvSpPr>
      <cdr:spPr>
        <a:xfrm xmlns:a="http://schemas.openxmlformats.org/drawingml/2006/main" rot="20933063" flipH="1">
          <a:off x="6508152" y="1398094"/>
          <a:ext cx="785685" cy="423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0.32571</cdr:x>
      <cdr:y>0.05196</cdr:y>
    </cdr:from>
    <cdr:to>
      <cdr:x>0.43726</cdr:x>
      <cdr:y>0.14612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29617" y="247295"/>
          <a:ext cx="1106087" cy="448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18 284</a:t>
          </a:r>
          <a:endParaRPr lang="ru-RU" sz="24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0.57262</cdr:x>
      <cdr:y>0.02197</cdr:y>
    </cdr:from>
    <cdr:to>
      <cdr:x>0.69094</cdr:x>
      <cdr:y>0.1072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677889" y="104563"/>
          <a:ext cx="1173216" cy="405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19 533</a:t>
          </a:r>
        </a:p>
        <a:p xmlns:a="http://schemas.openxmlformats.org/drawingml/2006/main"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0.82035</cdr:x>
      <cdr:y>0</cdr:y>
    </cdr:from>
    <cdr:to>
      <cdr:x>0.94413</cdr:x>
      <cdr:y>0.08546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134266" y="0"/>
          <a:ext cx="1227347" cy="406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20 858</a:t>
          </a:r>
        </a:p>
        <a:p xmlns:a="http://schemas.openxmlformats.org/drawingml/2006/main"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0.28605</cdr:x>
      <cdr:y>0.30524</cdr:y>
    </cdr:from>
    <cdr:to>
      <cdr:x>0.39189</cdr:x>
      <cdr:y>0.38091</cdr:y>
    </cdr:to>
    <cdr:sp macro="" textlink="">
      <cdr:nvSpPr>
        <cdr:cNvPr id="14" name="TextBox 1"/>
        <cdr:cNvSpPr txBox="1"/>
      </cdr:nvSpPr>
      <cdr:spPr>
        <a:xfrm xmlns:a="http://schemas.openxmlformats.org/drawingml/2006/main" rot="20994580" flipH="1">
          <a:off x="2954406" y="1518806"/>
          <a:ext cx="1093227" cy="376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>
            <a:solidFill>
              <a:schemeClr val="tx2">
                <a:lumMod val="60000"/>
                <a:lumOff val="4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0.08897</cdr:x>
      <cdr:y>0.44237</cdr:y>
    </cdr:from>
    <cdr:to>
      <cdr:x>0.14824</cdr:x>
      <cdr:y>0.51386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7142" y="2227816"/>
          <a:ext cx="64429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0.17438</cdr:x>
      <cdr:y>0.39947</cdr:y>
    </cdr:from>
    <cdr:to>
      <cdr:x>0.23132</cdr:x>
      <cdr:y>0.48526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95585" y="2011792"/>
          <a:ext cx="618961" cy="432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0.25267</cdr:x>
      <cdr:y>0.35658</cdr:y>
    </cdr:from>
    <cdr:to>
      <cdr:x>0.30153</cdr:x>
      <cdr:y>0.42807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46630" y="1795768"/>
          <a:ext cx="531129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0.39249</cdr:x>
      <cdr:y>0.63465</cdr:y>
    </cdr:from>
    <cdr:to>
      <cdr:x>0.4853</cdr:x>
      <cdr:y>0.68878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9575" y="337735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0.3879</cdr:x>
      <cdr:y>0.68544</cdr:y>
    </cdr:from>
    <cdr:to>
      <cdr:x>0.43772</cdr:x>
      <cdr:y>0.75693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924435" y="3451952"/>
          <a:ext cx="504057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 smtClean="0">
            <a:solidFill>
              <a:schemeClr val="tx2">
                <a:lumMod val="75000"/>
              </a:schemeClr>
            </a:solidFill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0.47331</cdr:x>
      <cdr:y>0.68544</cdr:y>
    </cdr:from>
    <cdr:to>
      <cdr:x>0.52284</cdr:x>
      <cdr:y>0.75693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88531" y="3451952"/>
          <a:ext cx="501105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0.57812</cdr:x>
      <cdr:y>0.63465</cdr:y>
    </cdr:from>
    <cdr:to>
      <cdr:x>0.62874</cdr:x>
      <cdr:y>0.70231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33751" y="3377356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0.54888</cdr:x>
      <cdr:y>0.68544</cdr:y>
    </cdr:from>
    <cdr:to>
      <cdr:x>0.5995</cdr:x>
      <cdr:y>0.75693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553087" y="3451952"/>
          <a:ext cx="51212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0.69625</cdr:x>
      <cdr:y>0.26931</cdr:y>
    </cdr:from>
    <cdr:to>
      <cdr:x>0.75531</cdr:x>
      <cdr:y>0.39109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41863" y="1433140"/>
          <a:ext cx="50405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0.67898</cdr:x>
      <cdr:y>0.34228</cdr:y>
    </cdr:from>
    <cdr:to>
      <cdr:x>0.74318</cdr:x>
      <cdr:y>0.42807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380820" y="1723760"/>
          <a:ext cx="69786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0.75847</cdr:x>
      <cdr:y>0.41377</cdr:y>
    </cdr:from>
    <cdr:to>
      <cdr:x>0.81298</cdr:x>
      <cdr:y>0.52816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244915" y="2083800"/>
          <a:ext cx="592521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0.8363</cdr:x>
      <cdr:y>0.47096</cdr:y>
    </cdr:from>
    <cdr:to>
      <cdr:x>0.90786</cdr:x>
      <cdr:y>0.57105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9090936" y="2371832"/>
          <a:ext cx="77788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0.58242</cdr:x>
      <cdr:y>0.34454</cdr:y>
    </cdr:from>
    <cdr:to>
      <cdr:x>0.67033</cdr:x>
      <cdr:y>0.45417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V="1">
          <a:off x="5724660" y="1663501"/>
          <a:ext cx="864072" cy="52932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0.56219</cdr:x>
      <cdr:y>0.30723</cdr:y>
    </cdr:from>
    <cdr:to>
      <cdr:x>0.67118</cdr:x>
      <cdr:y>0.38306</cdr:y>
    </cdr:to>
    <cdr:sp macro="" textlink="">
      <cdr:nvSpPr>
        <cdr:cNvPr id="34" name="TextBox 33"/>
        <cdr:cNvSpPr txBox="1"/>
      </cdr:nvSpPr>
      <cdr:spPr>
        <a:xfrm xmlns:a="http://schemas.openxmlformats.org/drawingml/2006/main" rot="19722489">
          <a:off x="5525775" y="1483359"/>
          <a:ext cx="1071272" cy="36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+14%</a:t>
          </a:r>
          <a:endParaRPr lang="ru-RU" sz="20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0.57038</cdr:x>
      <cdr:y>0.40928</cdr:y>
    </cdr:from>
    <cdr:to>
      <cdr:x>0.69474</cdr:x>
      <cdr:y>0.49617</cdr:y>
    </cdr:to>
    <cdr:sp macro="" textlink="">
      <cdr:nvSpPr>
        <cdr:cNvPr id="22" name="TextBox 1"/>
        <cdr:cNvSpPr txBox="1"/>
      </cdr:nvSpPr>
      <cdr:spPr>
        <a:xfrm xmlns:a="http://schemas.openxmlformats.org/drawingml/2006/main" rot="19678240">
          <a:off x="5606326" y="1976069"/>
          <a:ext cx="1222346" cy="419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+2 191</a:t>
          </a:r>
          <a:endParaRPr lang="ru-RU" sz="20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0.34799</cdr:x>
      <cdr:y>0.4555</cdr:y>
    </cdr:from>
    <cdr:to>
      <cdr:x>0.45055</cdr:x>
      <cdr:y>0.58073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V="1">
          <a:off x="3420430" y="2199222"/>
          <a:ext cx="1008071" cy="60463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0.32772</cdr:x>
      <cdr:y>0.44421</cdr:y>
    </cdr:from>
    <cdr:to>
      <cdr:x>0.43671</cdr:x>
      <cdr:y>0.52004</cdr:y>
    </cdr:to>
    <cdr:sp macro="" textlink="">
      <cdr:nvSpPr>
        <cdr:cNvPr id="20" name="TextBox 19"/>
        <cdr:cNvSpPr txBox="1"/>
      </cdr:nvSpPr>
      <cdr:spPr>
        <a:xfrm xmlns:a="http://schemas.openxmlformats.org/drawingml/2006/main" rot="19713416">
          <a:off x="3221194" y="2144712"/>
          <a:ext cx="1071273" cy="36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+11%</a:t>
          </a:r>
          <a:endParaRPr lang="ru-RU" sz="20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0.34283</cdr:x>
      <cdr:y>0.51665</cdr:y>
    </cdr:from>
    <cdr:to>
      <cdr:x>0.46719</cdr:x>
      <cdr:y>0.60354</cdr:y>
    </cdr:to>
    <cdr:sp macro="" textlink="">
      <cdr:nvSpPr>
        <cdr:cNvPr id="21" name="TextBox 1"/>
        <cdr:cNvSpPr txBox="1"/>
      </cdr:nvSpPr>
      <cdr:spPr>
        <a:xfrm xmlns:a="http://schemas.openxmlformats.org/drawingml/2006/main" rot="19756569">
          <a:off x="3369712" y="2494464"/>
          <a:ext cx="1222345" cy="419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+1 558</a:t>
          </a:r>
          <a:endParaRPr lang="ru-RU" sz="20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0.82347</cdr:x>
      <cdr:y>0.11848</cdr:y>
    </cdr:from>
    <cdr:to>
      <cdr:x>0.92352</cdr:x>
      <cdr:y>0.20868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704856" y="569890"/>
          <a:ext cx="936121" cy="433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kern="1200" dirty="0" smtClean="0">
              <a:solidFill>
                <a:srgbClr val="4F81BD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7 845</a:t>
          </a:r>
          <a:endParaRPr lang="ru-RU" sz="2000" b="1" kern="1200" dirty="0">
            <a:solidFill>
              <a:srgbClr val="4F81BD">
                <a:lumMod val="75000"/>
              </a:srgb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0.55411</cdr:x>
      <cdr:y>0.51362</cdr:y>
    </cdr:from>
    <cdr:to>
      <cdr:x>0.61568</cdr:x>
      <cdr:y>0.56455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V="1">
          <a:off x="5184576" y="2470554"/>
          <a:ext cx="576064" cy="244978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0.54251</cdr:x>
      <cdr:y>0.46204</cdr:y>
    </cdr:from>
    <cdr:to>
      <cdr:x>0.62575</cdr:x>
      <cdr:y>0.53273</cdr:y>
    </cdr:to>
    <cdr:sp macro="" textlink="">
      <cdr:nvSpPr>
        <cdr:cNvPr id="14" name="TextBox 2"/>
        <cdr:cNvSpPr txBox="1"/>
      </cdr:nvSpPr>
      <cdr:spPr>
        <a:xfrm xmlns:a="http://schemas.openxmlformats.org/drawingml/2006/main" rot="20239457">
          <a:off x="5076001" y="2222458"/>
          <a:ext cx="778842" cy="34002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+7%</a:t>
          </a:r>
          <a:endParaRPr lang="ru-RU" sz="16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0.73882</cdr:x>
      <cdr:y>0.42899</cdr:y>
    </cdr:from>
    <cdr:to>
      <cdr:x>0.80039</cdr:x>
      <cdr:y>0.47653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V="1">
          <a:off x="6912768" y="2063490"/>
          <a:ext cx="576064" cy="22868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0.73537</cdr:x>
      <cdr:y>0.37222</cdr:y>
    </cdr:from>
    <cdr:to>
      <cdr:x>0.81239</cdr:x>
      <cdr:y>0.44613</cdr:y>
    </cdr:to>
    <cdr:sp macro="" textlink="">
      <cdr:nvSpPr>
        <cdr:cNvPr id="16" name="TextBox 2"/>
        <cdr:cNvSpPr txBox="1"/>
      </cdr:nvSpPr>
      <cdr:spPr>
        <a:xfrm xmlns:a="http://schemas.openxmlformats.org/drawingml/2006/main" rot="20344628">
          <a:off x="6880480" y="1790421"/>
          <a:ext cx="720687" cy="35551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+7%</a:t>
          </a:r>
          <a:endParaRPr lang="ru-RU" sz="16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0.36267</cdr:x>
      <cdr:y>0.63857</cdr:y>
    </cdr:from>
    <cdr:to>
      <cdr:x>0.43193</cdr:x>
      <cdr:y>0.69982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V="1">
          <a:off x="3393290" y="3071602"/>
          <a:ext cx="648072" cy="29461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0.34244</cdr:x>
      <cdr:y>0.57474</cdr:y>
    </cdr:from>
    <cdr:to>
      <cdr:x>0.44986</cdr:x>
      <cdr:y>0.65644</cdr:y>
    </cdr:to>
    <cdr:sp macro="" textlink="">
      <cdr:nvSpPr>
        <cdr:cNvPr id="18" name="TextBox 6"/>
        <cdr:cNvSpPr txBox="1"/>
      </cdr:nvSpPr>
      <cdr:spPr>
        <a:xfrm xmlns:a="http://schemas.openxmlformats.org/drawingml/2006/main" rot="20071943">
          <a:off x="3204008" y="2764549"/>
          <a:ext cx="1005098" cy="392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+42,7%</a:t>
          </a:r>
          <a:endParaRPr lang="ru-RU" sz="16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0.16931</cdr:x>
      <cdr:y>0.71343</cdr:y>
    </cdr:from>
    <cdr:to>
      <cdr:x>0.23858</cdr:x>
      <cdr:y>0.77933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1584176" y="3431642"/>
          <a:ext cx="648072" cy="31698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0.14945</cdr:x>
      <cdr:y>0.67497</cdr:y>
    </cdr:from>
    <cdr:to>
      <cdr:x>0.24281</cdr:x>
      <cdr:y>0.74566</cdr:y>
    </cdr:to>
    <cdr:sp macro="" textlink="">
      <cdr:nvSpPr>
        <cdr:cNvPr id="19" name="TextBox 2"/>
        <cdr:cNvSpPr txBox="1"/>
      </cdr:nvSpPr>
      <cdr:spPr>
        <a:xfrm xmlns:a="http://schemas.openxmlformats.org/drawingml/2006/main" rot="20031471">
          <a:off x="1398380" y="3246648"/>
          <a:ext cx="873527" cy="34002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+16%</a:t>
          </a:r>
          <a:endParaRPr lang="ru-RU" sz="16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0.63107</cdr:x>
      <cdr:y>0.1953</cdr:y>
    </cdr:from>
    <cdr:to>
      <cdr:x>0.73112</cdr:x>
      <cdr:y>0.2855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904656" y="939402"/>
          <a:ext cx="936121" cy="433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kern="1200" dirty="0" smtClean="0">
              <a:solidFill>
                <a:srgbClr val="4F81BD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7 352</a:t>
          </a:r>
          <a:endParaRPr lang="ru-RU" sz="2000" b="1" kern="1200" dirty="0">
            <a:solidFill>
              <a:srgbClr val="4F81BD">
                <a:lumMod val="75000"/>
              </a:srgb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0.06563</cdr:x>
      <cdr:y>0.44953</cdr:y>
    </cdr:from>
    <cdr:to>
      <cdr:x>0.11116</cdr:x>
      <cdr:y>0.52102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084" y="2263906"/>
          <a:ext cx="524564" cy="36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51%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0.18125</cdr:x>
      <cdr:y>0.39947</cdr:y>
    </cdr:from>
    <cdr:to>
      <cdr:x>0.23132</cdr:x>
      <cdr:y>0.48526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8232" y="2011782"/>
          <a:ext cx="576870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51%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0.29375</cdr:x>
      <cdr:y>0.35658</cdr:y>
    </cdr:from>
    <cdr:to>
      <cdr:x>0.35625</cdr:x>
      <cdr:y>0.42807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1795783"/>
          <a:ext cx="720080" cy="36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50%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0.39249</cdr:x>
      <cdr:y>0.63465</cdr:y>
    </cdr:from>
    <cdr:to>
      <cdr:x>0.4853</cdr:x>
      <cdr:y>0.68878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9575" y="3377356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0.375</cdr:x>
      <cdr:y>0.70124</cdr:y>
    </cdr:from>
    <cdr:to>
      <cdr:x>0.41875</cdr:x>
      <cdr:y>0.77273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79" y="3531534"/>
          <a:ext cx="504057" cy="36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</a:rPr>
            <a:t>5</a:t>
          </a:r>
          <a:r>
            <a:rPr lang="ru-RU" sz="1600" b="1" dirty="0" smtClean="0">
              <a:solidFill>
                <a:schemeClr val="bg1"/>
              </a:solidFill>
            </a:rPr>
            <a:t>%</a:t>
          </a:r>
        </a:p>
        <a:p xmlns:a="http://schemas.openxmlformats.org/drawingml/2006/main"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0.4875</cdr:x>
      <cdr:y>0.70124</cdr:y>
    </cdr:from>
    <cdr:to>
      <cdr:x>0.5375</cdr:x>
      <cdr:y>0.77273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616624" y="3531534"/>
          <a:ext cx="576064" cy="36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</a:rPr>
            <a:t>4%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0.57812</cdr:x>
      <cdr:y>0.63465</cdr:y>
    </cdr:from>
    <cdr:to>
      <cdr:x>0.62874</cdr:x>
      <cdr:y>0.70231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933751" y="3377356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</cdr:x>
      <cdr:y>0.70124</cdr:y>
    </cdr:from>
    <cdr:to>
      <cdr:x>0.65</cdr:x>
      <cdr:y>0.77273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912768" y="3531534"/>
          <a:ext cx="576064" cy="36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bg1"/>
              </a:solidFill>
            </a:rPr>
            <a:t>4%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0.69625</cdr:x>
      <cdr:y>0.26931</cdr:y>
    </cdr:from>
    <cdr:to>
      <cdr:x>0.75531</cdr:x>
      <cdr:y>0.39109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941863" y="1433140"/>
          <a:ext cx="50405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0.66875</cdr:x>
      <cdr:y>0.34228</cdr:y>
    </cdr:from>
    <cdr:to>
      <cdr:x>0.725</cdr:x>
      <cdr:y>0.42807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704856" y="1723766"/>
          <a:ext cx="648072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44%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0.78125</cdr:x>
      <cdr:y>0.38668</cdr:y>
    </cdr:from>
    <cdr:to>
      <cdr:x>0.84375</cdr:x>
      <cdr:y>0.44387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001000" y="1947345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</a:rPr>
            <a:t>45%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0.89375</cdr:x>
      <cdr:y>0.44387</cdr:y>
    </cdr:from>
    <cdr:to>
      <cdr:x>0.95625</cdr:x>
      <cdr:y>0.50106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297144" y="2235377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bg1"/>
              </a:solidFill>
            </a:rPr>
            <a:t>4</a:t>
          </a:r>
          <a:r>
            <a:rPr lang="ru-RU" sz="1800" b="1" dirty="0">
              <a:solidFill>
                <a:schemeClr val="bg1"/>
              </a:solidFill>
            </a:rPr>
            <a:t>6</a:t>
          </a:r>
          <a:r>
            <a:rPr lang="ru-RU" sz="1800" b="1" dirty="0" smtClean="0">
              <a:solidFill>
                <a:schemeClr val="bg1"/>
              </a:solidFill>
            </a:rPr>
            <a:t>%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0.125</cdr:x>
      <cdr:y>0.35808</cdr:y>
    </cdr:from>
    <cdr:to>
      <cdr:x>0.16875</cdr:x>
      <cdr:y>0.40098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V="1">
          <a:off x="1440160" y="1803329"/>
          <a:ext cx="504056" cy="21604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0.73125</cdr:x>
      <cdr:y>0.35808</cdr:y>
    </cdr:from>
    <cdr:to>
      <cdr:x>0.77019</cdr:x>
      <cdr:y>0.40097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V="1">
          <a:off x="8424936" y="1803329"/>
          <a:ext cx="448631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0.12112</cdr:x>
      <cdr:y>0.30404</cdr:y>
    </cdr:from>
    <cdr:to>
      <cdr:x>0.18</cdr:x>
      <cdr:y>0.36236</cdr:y>
    </cdr:to>
    <cdr:sp macro="" textlink="">
      <cdr:nvSpPr>
        <cdr:cNvPr id="33" name="TextBox 32"/>
        <cdr:cNvSpPr txBox="1"/>
      </cdr:nvSpPr>
      <cdr:spPr>
        <a:xfrm xmlns:a="http://schemas.openxmlformats.org/drawingml/2006/main" rot="20243136">
          <a:off x="1395505" y="1531179"/>
          <a:ext cx="678373" cy="293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+6%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0.71875</cdr:x>
      <cdr:y>0.11501</cdr:y>
    </cdr:from>
    <cdr:to>
      <cdr:x>0.79812</cdr:x>
      <cdr:y>0.29658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8280920" y="5791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0.23776</cdr:x>
      <cdr:y>0.3253</cdr:y>
    </cdr:from>
    <cdr:to>
      <cdr:x>0.28151</cdr:x>
      <cdr:y>0.36819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V="1">
          <a:off x="2739342" y="1638230"/>
          <a:ext cx="504056" cy="21604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0.23389</cdr:x>
      <cdr:y>0.27126</cdr:y>
    </cdr:from>
    <cdr:to>
      <cdr:x>0.29277</cdr:x>
      <cdr:y>0.32958</cdr:y>
    </cdr:to>
    <cdr:sp macro="" textlink="">
      <cdr:nvSpPr>
        <cdr:cNvPr id="27" name="TextBox 2"/>
        <cdr:cNvSpPr txBox="1"/>
      </cdr:nvSpPr>
      <cdr:spPr>
        <a:xfrm xmlns:a="http://schemas.openxmlformats.org/drawingml/2006/main" rot="20243136">
          <a:off x="2694687" y="1366080"/>
          <a:ext cx="678373" cy="293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+6%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0.84375</cdr:x>
      <cdr:y>0.32948</cdr:y>
    </cdr:from>
    <cdr:to>
      <cdr:x>0.88125</cdr:x>
      <cdr:y>0.37238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V="1">
          <a:off x="9721080" y="1659313"/>
          <a:ext cx="432048" cy="21602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0.72139</cdr:x>
      <cdr:y>0.31876</cdr:y>
    </cdr:from>
    <cdr:to>
      <cdr:x>0.78027</cdr:x>
      <cdr:y>0.37708</cdr:y>
    </cdr:to>
    <cdr:sp macro="" textlink="">
      <cdr:nvSpPr>
        <cdr:cNvPr id="28" name="TextBox 1"/>
        <cdr:cNvSpPr txBox="1"/>
      </cdr:nvSpPr>
      <cdr:spPr>
        <a:xfrm xmlns:a="http://schemas.openxmlformats.org/drawingml/2006/main" rot="20243136">
          <a:off x="8311310" y="1605317"/>
          <a:ext cx="678373" cy="293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+8%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0.82744</cdr:x>
      <cdr:y>0.28387</cdr:y>
    </cdr:from>
    <cdr:to>
      <cdr:x>0.89138</cdr:x>
      <cdr:y>0.34219</cdr:y>
    </cdr:to>
    <cdr:sp macro="" textlink="">
      <cdr:nvSpPr>
        <cdr:cNvPr id="31" name="TextBox 1"/>
        <cdr:cNvSpPr txBox="1"/>
      </cdr:nvSpPr>
      <cdr:spPr>
        <a:xfrm xmlns:a="http://schemas.openxmlformats.org/drawingml/2006/main" rot="19974491">
          <a:off x="9533204" y="1429621"/>
          <a:ext cx="736689" cy="2937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+8,5%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0.43286</cdr:x>
      <cdr:y>0.28097</cdr:y>
    </cdr:from>
    <cdr:to>
      <cdr:x>0.62287</cdr:x>
      <cdr:y>0.35524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66489" y="1414700"/>
          <a:ext cx="1828923" cy="373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defTabSz="914354" rtl="0" eaLnBrk="0" fontAlgn="base" hangingPunct="0">
            <a:spcAft>
              <a:spcPct val="0"/>
            </a:spcAft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rPr>
            <a:t>4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rPr>
            <a:t>811</a:t>
          </a:r>
          <a:endParaRPr lang="ru-RU" sz="2000" b="1" kern="1200" dirty="0">
            <a:solidFill>
              <a:schemeClr val="accent1">
                <a:lumMod val="75000"/>
              </a:schemeClr>
            </a:solidFill>
            <a:latin typeface="Tahoma" pitchFamily="34" charset="0"/>
            <a:ea typeface="+mj-ea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0.78447</cdr:x>
      <cdr:y>0.13291</cdr:y>
    </cdr:from>
    <cdr:to>
      <cdr:x>0.88397</cdr:x>
      <cdr:y>0.22481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550865" y="669180"/>
          <a:ext cx="957728" cy="462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6 868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0.62737</cdr:x>
      <cdr:y>0.46689</cdr:y>
    </cdr:from>
    <cdr:to>
      <cdr:x>0.70966</cdr:x>
      <cdr:y>0.54453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 flipV="1">
          <a:off x="6038697" y="2350804"/>
          <a:ext cx="792088" cy="390943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0.6083</cdr:x>
      <cdr:y>0.42357</cdr:y>
    </cdr:from>
    <cdr:to>
      <cdr:x>0.71722</cdr:x>
      <cdr:y>0.50162</cdr:y>
    </cdr:to>
    <cdr:sp macro="" textlink="">
      <cdr:nvSpPr>
        <cdr:cNvPr id="17" name="TextBox 6"/>
        <cdr:cNvSpPr txBox="1"/>
      </cdr:nvSpPr>
      <cdr:spPr>
        <a:xfrm xmlns:a="http://schemas.openxmlformats.org/drawingml/2006/main" rot="20004064">
          <a:off x="5855176" y="2132664"/>
          <a:ext cx="1048393" cy="393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+42,7%</a:t>
          </a:r>
          <a:endParaRPr lang="ru-RU" sz="16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0.32813</cdr:x>
      <cdr:y>0.5813</cdr:y>
    </cdr:from>
    <cdr:to>
      <cdr:x>0.41042</cdr:x>
      <cdr:y>0.64037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V="1">
          <a:off x="3158348" y="2926868"/>
          <a:ext cx="792117" cy="29742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0.31906</cdr:x>
      <cdr:y>0.54568</cdr:y>
    </cdr:from>
    <cdr:to>
      <cdr:x>0.40663</cdr:x>
      <cdr:y>0.59914</cdr:y>
    </cdr:to>
    <cdr:sp macro="" textlink="">
      <cdr:nvSpPr>
        <cdr:cNvPr id="25" name="TextBox 2"/>
        <cdr:cNvSpPr txBox="1"/>
      </cdr:nvSpPr>
      <cdr:spPr>
        <a:xfrm xmlns:a="http://schemas.openxmlformats.org/drawingml/2006/main" rot="20378537">
          <a:off x="3071120" y="2747532"/>
          <a:ext cx="842814" cy="26917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+16%</a:t>
          </a:r>
          <a:endParaRPr lang="ru-RU" sz="16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0.13362</cdr:x>
      <cdr:y>0.34274</cdr:y>
    </cdr:from>
    <cdr:to>
      <cdr:x>0.32363</cdr:x>
      <cdr:y>0.41701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1286169" y="1725714"/>
          <a:ext cx="1828923" cy="373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defTabSz="914354" rtl="0" eaLnBrk="0" fontAlgn="base" hangingPunct="0">
            <a:spcAft>
              <a:spcPct val="0"/>
            </a:spcAft>
          </a:pPr>
          <a:r>
            <a:rPr lang="ru-RU" sz="2000" b="1" kern="12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rPr>
            <a:t>4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rPr>
            <a:t>165</a:t>
          </a:r>
          <a:endParaRPr lang="ru-RU" sz="2000" b="1" kern="1200" dirty="0">
            <a:solidFill>
              <a:schemeClr val="accent1">
                <a:lumMod val="75000"/>
              </a:schemeClr>
            </a:solidFill>
            <a:latin typeface="Tahoma" pitchFamily="34" charset="0"/>
            <a:ea typeface="+mj-ea"/>
            <a:cs typeface="Tahom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0.33858</cdr:x>
      <cdr:y>0.52089</cdr:y>
    </cdr:from>
    <cdr:to>
      <cdr:x>0.43307</cdr:x>
      <cdr:y>0.59051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96344" y="2693629"/>
          <a:ext cx="864096" cy="3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8%</a:t>
          </a:r>
          <a:endParaRPr lang="ru-RU" sz="18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0.3622</cdr:x>
      <cdr:y>0.59051</cdr:y>
    </cdr:from>
    <cdr:to>
      <cdr:x>0.43307</cdr:x>
      <cdr:y>0.65931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3312368" y="3053655"/>
          <a:ext cx="648072" cy="35576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0.33287</cdr:x>
      <cdr:y>0.54935</cdr:y>
    </cdr:from>
    <cdr:to>
      <cdr:x>0.43298</cdr:x>
      <cdr:y>0.61514</cdr:y>
    </cdr:to>
    <cdr:sp macro="" textlink="">
      <cdr:nvSpPr>
        <cdr:cNvPr id="8" name="TextBox 7"/>
        <cdr:cNvSpPr txBox="1"/>
      </cdr:nvSpPr>
      <cdr:spPr>
        <a:xfrm xmlns:a="http://schemas.openxmlformats.org/drawingml/2006/main" rot="19812505">
          <a:off x="3044079" y="2840822"/>
          <a:ext cx="915507" cy="340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11%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0.55118</cdr:x>
      <cdr:y>0.52089</cdr:y>
    </cdr:from>
    <cdr:to>
      <cdr:x>0.62205</cdr:x>
      <cdr:y>0.58192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5040560" y="2693615"/>
          <a:ext cx="648072" cy="315617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0.52216</cdr:x>
      <cdr:y>0.48575</cdr:y>
    </cdr:from>
    <cdr:to>
      <cdr:x>0.62227</cdr:x>
      <cdr:y>0.55154</cdr:y>
    </cdr:to>
    <cdr:sp macro="" textlink="">
      <cdr:nvSpPr>
        <cdr:cNvPr id="11" name="TextBox 2"/>
        <cdr:cNvSpPr txBox="1"/>
      </cdr:nvSpPr>
      <cdr:spPr>
        <a:xfrm xmlns:a="http://schemas.openxmlformats.org/drawingml/2006/main" rot="19916463">
          <a:off x="4775193" y="2511926"/>
          <a:ext cx="915508" cy="340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+0,9%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0.74016</cdr:x>
      <cdr:y>0.47413</cdr:y>
    </cdr:from>
    <cdr:to>
      <cdr:x>0.81102</cdr:x>
      <cdr:y>0.54988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6768752" y="2451826"/>
          <a:ext cx="648072" cy="39172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0.71879</cdr:x>
      <cdr:y>0.42352</cdr:y>
    </cdr:from>
    <cdr:to>
      <cdr:x>0.8189</cdr:x>
      <cdr:y>0.48931</cdr:y>
    </cdr:to>
    <cdr:sp macro="" textlink="">
      <cdr:nvSpPr>
        <cdr:cNvPr id="13" name="TextBox 2"/>
        <cdr:cNvSpPr txBox="1"/>
      </cdr:nvSpPr>
      <cdr:spPr>
        <a:xfrm xmlns:a="http://schemas.openxmlformats.org/drawingml/2006/main" rot="19681914">
          <a:off x="6573368" y="2190093"/>
          <a:ext cx="915507" cy="340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+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1,3%</a:t>
          </a:r>
          <a:endParaRPr lang="ru-RU" sz="1800" b="1" dirty="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0.84252</cdr:x>
      <cdr:y>0.18165</cdr:y>
    </cdr:from>
    <cdr:to>
      <cdr:x>0.93519</cdr:x>
      <cdr:y>0.25128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04856" y="939330"/>
          <a:ext cx="847469" cy="360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824</a:t>
          </a:r>
          <a:endParaRPr lang="ru-RU" sz="2000" b="1" dirty="0">
            <a:solidFill>
              <a:schemeClr val="tx2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0.15748</cdr:x>
      <cdr:y>0.47911</cdr:y>
    </cdr:from>
    <cdr:to>
      <cdr:x>0.23622</cdr:x>
      <cdr:y>0.56242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>
          <a:off x="1440160" y="2477591"/>
          <a:ext cx="720080" cy="43077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0.1596</cdr:x>
      <cdr:y>0.44625</cdr:y>
    </cdr:from>
    <cdr:to>
      <cdr:x>0.25971</cdr:x>
      <cdr:y>0.51204</cdr:y>
    </cdr:to>
    <cdr:sp macro="" textlink="">
      <cdr:nvSpPr>
        <cdr:cNvPr id="19" name="TextBox 18"/>
        <cdr:cNvSpPr txBox="1"/>
      </cdr:nvSpPr>
      <cdr:spPr>
        <a:xfrm xmlns:a="http://schemas.openxmlformats.org/drawingml/2006/main" rot="1959951">
          <a:off x="1459571" y="2307650"/>
          <a:ext cx="915508" cy="340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-19%</a:t>
          </a:r>
          <a:endParaRPr lang="ru-RU" sz="18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0.43405</cdr:x>
      <cdr:y>0.44378</cdr:y>
    </cdr:from>
    <cdr:to>
      <cdr:x>0.53431</cdr:x>
      <cdr:y>0.54782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4664735" y="2200573"/>
          <a:ext cx="1077506" cy="51590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0.67567</cdr:x>
      <cdr:y>0.37468</cdr:y>
    </cdr:from>
    <cdr:to>
      <cdr:x>0.7777</cdr:x>
      <cdr:y>0.48963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7261524" y="1857918"/>
          <a:ext cx="1096528" cy="57000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0.67354</cdr:x>
      <cdr:y>0.32962</cdr:y>
    </cdr:from>
    <cdr:to>
      <cdr:x>0.76586</cdr:x>
      <cdr:y>0.41878</cdr:y>
    </cdr:to>
    <cdr:sp macro="" textlink="">
      <cdr:nvSpPr>
        <cdr:cNvPr id="9" name="TextBox 8"/>
        <cdr:cNvSpPr txBox="1"/>
      </cdr:nvSpPr>
      <cdr:spPr>
        <a:xfrm xmlns:a="http://schemas.openxmlformats.org/drawingml/2006/main" rot="19990465">
          <a:off x="7238632" y="1634478"/>
          <a:ext cx="992174" cy="442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106,8%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0.43206</cdr:x>
      <cdr:y>0.39753</cdr:y>
    </cdr:from>
    <cdr:to>
      <cdr:x>0.53131</cdr:x>
      <cdr:y>0.48669</cdr:y>
    </cdr:to>
    <cdr:sp macro="" textlink="">
      <cdr:nvSpPr>
        <cdr:cNvPr id="11" name="TextBox 1"/>
        <cdr:cNvSpPr txBox="1"/>
      </cdr:nvSpPr>
      <cdr:spPr>
        <a:xfrm xmlns:a="http://schemas.openxmlformats.org/drawingml/2006/main" rot="20089540">
          <a:off x="4643348" y="1971233"/>
          <a:ext cx="1066652" cy="442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106,8%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0.19831</cdr:x>
      <cdr:y>0.51124</cdr:y>
    </cdr:from>
    <cdr:to>
      <cdr:x>0.28731</cdr:x>
      <cdr:y>0.62295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2131212" y="2535090"/>
          <a:ext cx="956593" cy="55393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0.19779</cdr:x>
      <cdr:y>0.46191</cdr:y>
    </cdr:from>
    <cdr:to>
      <cdr:x>0.28663</cdr:x>
      <cdr:y>0.55107</cdr:y>
    </cdr:to>
    <cdr:sp macro="" textlink="">
      <cdr:nvSpPr>
        <cdr:cNvPr id="12" name="TextBox 2"/>
        <cdr:cNvSpPr txBox="1"/>
      </cdr:nvSpPr>
      <cdr:spPr>
        <a:xfrm xmlns:a="http://schemas.openxmlformats.org/drawingml/2006/main" rot="19765469">
          <a:off x="2125704" y="2290466"/>
          <a:ext cx="954696" cy="442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113,6%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0.31747</cdr:x>
      <cdr:y>0</cdr:y>
    </cdr:from>
    <cdr:to>
      <cdr:x>0.83454</cdr:x>
      <cdr:y>0.07482</cdr:y>
    </cdr:to>
    <cdr:sp macro="" textlink="">
      <cdr:nvSpPr>
        <cdr:cNvPr id="2" name="Text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61282" y="0"/>
          <a:ext cx="5148723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anchor="ctr">
          <a:spAutoFit/>
        </a:bodyPr>
        <a:lstStyle xmlns:a="http://schemas.openxmlformats.org/drawingml/2006/main">
          <a:defPPr>
            <a:defRPr lang="ru-RU"/>
          </a:defPPr>
          <a:lvl1pPr marL="0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78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54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32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09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886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062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240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418" algn="l" defTabSz="914354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Функциональная структура бюджета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/>
          <a:lstStyle>
            <a:lvl1pPr algn="r">
              <a:defRPr sz="1200"/>
            </a:lvl1pPr>
          </a:lstStyle>
          <a:p>
            <a:fld id="{54415A87-0D05-471C-A05F-A190CD3C8573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0" tIns="45874" rIns="91750" bIns="458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750" tIns="45874" rIns="91750" bIns="458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750" tIns="45874" rIns="91750" bIns="45874" rtlCol="0" anchor="b"/>
          <a:lstStyle>
            <a:lvl1pPr algn="r">
              <a:defRPr sz="1200"/>
            </a:lvl1pPr>
          </a:lstStyle>
          <a:p>
            <a:fld id="{A8C59150-21DB-46FA-974B-05C01ACF2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8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0199" indent="-2846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8768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4274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9781" indent="-22775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5288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795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2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1809" indent="-227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46936D-FC19-41E1-BE77-A967207C6264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778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preserve="1">
  <p:cSld name="1_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1"/>
            <a:ext cx="12192000" cy="1105544"/>
          </a:xfrm>
          <a:prstGeom prst="rect">
            <a:avLst/>
          </a:prstGeom>
          <a:solidFill>
            <a:srgbClr val="3477B2"/>
          </a:solidFill>
          <a:ln>
            <a:solidFill>
              <a:srgbClr val="018ABD"/>
            </a:solidFill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Shape 61"/>
          <p:cNvSpPr/>
          <p:nvPr userDrawn="1"/>
        </p:nvSpPr>
        <p:spPr>
          <a:xfrm>
            <a:off x="0" y="6265622"/>
            <a:ext cx="12192000" cy="592379"/>
          </a:xfrm>
          <a:prstGeom prst="rect">
            <a:avLst/>
          </a:prstGeom>
          <a:solidFill>
            <a:srgbClr val="DEEBF6"/>
          </a:solidFill>
          <a:ln>
            <a:noFill/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Shape 22"/>
          <p:cNvSpPr txBox="1">
            <a:spLocks/>
          </p:cNvSpPr>
          <p:nvPr userDrawn="1"/>
        </p:nvSpPr>
        <p:spPr>
          <a:xfrm>
            <a:off x="-578601" y="6364671"/>
            <a:ext cx="13225220" cy="66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6" tIns="91376" rIns="91376" bIns="91376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3600" b="1" i="0" u="none" strike="noStrike" cap="none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algn="ctr">
              <a:lnSpc>
                <a:spcPts val="2000"/>
              </a:lnSpc>
            </a:pPr>
            <a:r>
              <a:rPr lang="ru-RU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социально-экономического развития города за 9</a:t>
            </a:r>
            <a:r>
              <a:rPr lang="en-US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700" b="0" kern="0" dirty="0" smtClean="0">
                <a:solidFill>
                  <a:srgbClr val="3477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месяцев 2018 года</a:t>
            </a:r>
          </a:p>
        </p:txBody>
      </p:sp>
      <p:sp>
        <p:nvSpPr>
          <p:cNvPr id="3" name="Shape 61"/>
          <p:cNvSpPr/>
          <p:nvPr userDrawn="1"/>
        </p:nvSpPr>
        <p:spPr>
          <a:xfrm>
            <a:off x="0" y="6133706"/>
            <a:ext cx="12192000" cy="179303"/>
          </a:xfrm>
          <a:prstGeom prst="rect">
            <a:avLst/>
          </a:prstGeom>
          <a:solidFill>
            <a:srgbClr val="3477B2"/>
          </a:solidFill>
          <a:ln>
            <a:noFill/>
          </a:ln>
        </p:spPr>
        <p:txBody>
          <a:bodyPr spcFirstLastPara="1" wrap="square" lIns="91376" tIns="91376" rIns="91376" bIns="91376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" name="Picture 4" descr="C:\Users\Пользователь\Desktop\158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8834" y="205128"/>
            <a:ext cx="724388" cy="68345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2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20/11/2024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20/11/2024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25900" y="563333"/>
            <a:ext cx="43024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6" tIns="121836" rIns="121836" bIns="121836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65065" y="2115100"/>
            <a:ext cx="8122800" cy="4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36" tIns="121836" rIns="121836" bIns="121836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246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79376" y="1124744"/>
            <a:ext cx="0" cy="52356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56730" y="1618340"/>
            <a:ext cx="0" cy="424847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412" y="0"/>
            <a:ext cx="12192000" cy="6858000"/>
            <a:chOff x="-1" y="-11153"/>
            <a:chExt cx="12192002" cy="686915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-1" y="-11153"/>
              <a:ext cx="12192002" cy="2468463"/>
              <a:chOff x="-1" y="-11153"/>
              <a:chExt cx="12192002" cy="2468463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88" r="30" b="28208"/>
              <a:stretch/>
            </p:blipFill>
            <p:spPr>
              <a:xfrm>
                <a:off x="4723657" y="-11152"/>
                <a:ext cx="7468344" cy="2453269"/>
              </a:xfrm>
              <a:prstGeom prst="rect">
                <a:avLst/>
              </a:prstGeom>
            </p:spPr>
          </p:pic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3"/>
              <a:srcRect t="8990" r="52670" b="14346"/>
              <a:stretch/>
            </p:blipFill>
            <p:spPr>
              <a:xfrm flipH="1">
                <a:off x="-1" y="-11153"/>
                <a:ext cx="4723657" cy="2468463"/>
              </a:xfrm>
              <a:prstGeom prst="rect">
                <a:avLst/>
              </a:prstGeom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0" y="2442117"/>
              <a:ext cx="12192000" cy="441588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78536" y="4696029"/>
            <a:ext cx="10271352" cy="181587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Мулюкова Светлана Рафаильевна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Заместитель Руководителя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Исполнительного комитета,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начальник управления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финансов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770317" y="2563445"/>
            <a:ext cx="101015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Публичные слушания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 по проекту бюджета муниципального образования город Набережные Челны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 на 2025 год и плановый период 2026 и 2027 годов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20707" y="4573027"/>
            <a:ext cx="11350586" cy="8667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1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551384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370756" y="386056"/>
            <a:ext cx="8136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НАЛОГИ НА СОВОКУПНЫЙ ДОХОД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(млн рублей)</a:t>
            </a:r>
            <a:endParaRPr lang="ru-RU" altLang="ru-RU" sz="23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134146"/>
              </p:ext>
            </p:extLst>
          </p:nvPr>
        </p:nvGraphicFramePr>
        <p:xfrm>
          <a:off x="342241" y="1628800"/>
          <a:ext cx="11311887" cy="36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678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510595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1007063">
                  <a:extLst>
                    <a:ext uri="{9D8B030D-6E8A-4147-A177-3AD203B41FA5}">
                      <a16:colId xmlns:a16="http://schemas.microsoft.com/office/drawing/2014/main" val="510025939"/>
                    </a:ext>
                  </a:extLst>
                </a:gridCol>
                <a:gridCol w="1294796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935130">
                  <a:extLst>
                    <a:ext uri="{9D8B030D-6E8A-4147-A177-3AD203B41FA5}">
                      <a16:colId xmlns:a16="http://schemas.microsoft.com/office/drawing/2014/main" val="1306357013"/>
                    </a:ext>
                  </a:extLst>
                </a:gridCol>
                <a:gridCol w="1217970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809655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Наименование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3667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Налоги на совокупный доход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1 479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1 530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1 584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353365"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            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623359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Упрощенная система налогообложения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1 279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1 330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1 383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254877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Патентная система налогообложения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200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200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200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44025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Единый сельскохозяйственный налог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0,002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0,002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0,2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0,002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700564"/>
                  </a:ext>
                </a:extLst>
              </a:tr>
            </a:tbl>
          </a:graphicData>
        </a:graphic>
      </p:graphicFrame>
      <p:pic>
        <p:nvPicPr>
          <p:cNvPr id="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5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397478" y="363157"/>
            <a:ext cx="8136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ИМУЩЕСТВЕННЫЕ НАЛОГИ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(млн рублей)</a:t>
            </a:r>
            <a:endParaRPr lang="ru-RU" altLang="ru-RU" sz="23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64903"/>
              </p:ext>
            </p:extLst>
          </p:nvPr>
        </p:nvGraphicFramePr>
        <p:xfrm>
          <a:off x="464170" y="1844824"/>
          <a:ext cx="10881822" cy="2664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5663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581503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1031415">
                  <a:extLst>
                    <a:ext uri="{9D8B030D-6E8A-4147-A177-3AD203B41FA5}">
                      <a16:colId xmlns:a16="http://schemas.microsoft.com/office/drawing/2014/main" val="510025939"/>
                    </a:ext>
                  </a:extLst>
                </a:gridCol>
                <a:gridCol w="1237698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962655">
                  <a:extLst>
                    <a:ext uri="{9D8B030D-6E8A-4147-A177-3AD203B41FA5}">
                      <a16:colId xmlns:a16="http://schemas.microsoft.com/office/drawing/2014/main" val="1306357013"/>
                    </a:ext>
                  </a:extLst>
                </a:gridCol>
                <a:gridCol w="1168937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773951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8554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Наименование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9447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Земельный налог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406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406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406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90279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Налог на имущество                           физических лиц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448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461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475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861906"/>
                  </a:ext>
                </a:extLst>
              </a:tr>
            </a:tbl>
          </a:graphicData>
        </a:graphic>
      </p:graphicFrame>
      <p:pic>
        <p:nvPicPr>
          <p:cNvPr id="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0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381286" y="460035"/>
            <a:ext cx="736281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НАЛОГ на имущество физических лиц</a:t>
            </a:r>
            <a:endParaRPr lang="ru-RU" sz="23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57399"/>
              </p:ext>
            </p:extLst>
          </p:nvPr>
        </p:nvGraphicFramePr>
        <p:xfrm>
          <a:off x="464170" y="1844824"/>
          <a:ext cx="11032430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9622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366118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1095069">
                  <a:extLst>
                    <a:ext uri="{9D8B030D-6E8A-4147-A177-3AD203B41FA5}">
                      <a16:colId xmlns:a16="http://schemas.microsoft.com/office/drawing/2014/main" val="510025939"/>
                    </a:ext>
                  </a:extLst>
                </a:gridCol>
                <a:gridCol w="1387088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949060">
                  <a:extLst>
                    <a:ext uri="{9D8B030D-6E8A-4147-A177-3AD203B41FA5}">
                      <a16:colId xmlns:a16="http://schemas.microsoft.com/office/drawing/2014/main" val="1306357013"/>
                    </a:ext>
                  </a:extLst>
                </a:gridCol>
                <a:gridCol w="1241078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1234395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855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Наименование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8007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строений, помещений и сооружений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205 428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210 443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220 983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налогоплательщиков 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278</a:t>
                      </a:r>
                      <a:r>
                        <a:rPr lang="ru-RU" sz="2000" b="1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059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278 498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100,2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285 836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102,5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налога, подлежащая уплате 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454 401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119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445 716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475 448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106,7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902792"/>
                  </a:ext>
                </a:extLst>
              </a:tr>
            </a:tbl>
          </a:graphicData>
        </a:graphic>
      </p:graphicFrame>
      <p:pic>
        <p:nvPicPr>
          <p:cNvPr id="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6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397478" y="332656"/>
            <a:ext cx="81369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ПРОЧИЕ НАЛОГОВЫЕ ДОХОДЫ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(млн рублей)</a:t>
            </a:r>
            <a:endParaRPr lang="ru-RU" altLang="ru-RU" sz="23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6604"/>
              </p:ext>
            </p:extLst>
          </p:nvPr>
        </p:nvGraphicFramePr>
        <p:xfrm>
          <a:off x="447292" y="1844824"/>
          <a:ext cx="10881823" cy="3181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6649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496251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952160">
                  <a:extLst>
                    <a:ext uri="{9D8B030D-6E8A-4147-A177-3AD203B41FA5}">
                      <a16:colId xmlns:a16="http://schemas.microsoft.com/office/drawing/2014/main" val="510025939"/>
                    </a:ext>
                  </a:extLst>
                </a:gridCol>
                <a:gridCol w="1428239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884148">
                  <a:extLst>
                    <a:ext uri="{9D8B030D-6E8A-4147-A177-3AD203B41FA5}">
                      <a16:colId xmlns:a16="http://schemas.microsoft.com/office/drawing/2014/main" val="1306357013"/>
                    </a:ext>
                  </a:extLst>
                </a:gridCol>
                <a:gridCol w="1360228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884148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5075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Наименование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882063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Государственная пошлина</a:t>
                      </a:r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83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83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83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0,8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050958"/>
                  </a:ext>
                </a:extLst>
              </a:tr>
              <a:tr h="1130674"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Налог на добычу общераспространенных полезных</a:t>
                      </a:r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403521"/>
                  </a:ext>
                </a:extLst>
              </a:tr>
              <a:tr h="661547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Налог на игорный бизнес</a:t>
                      </a:r>
                      <a:endParaRPr lang="ru-RU" sz="20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0,01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0,01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0,01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07881"/>
                  </a:ext>
                </a:extLst>
              </a:tr>
            </a:tbl>
          </a:graphicData>
        </a:graphic>
      </p:graphicFrame>
      <p:pic>
        <p:nvPicPr>
          <p:cNvPr id="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0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15481" y="512491"/>
            <a:ext cx="7128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Налог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 игорный бизнес </a:t>
            </a:r>
            <a:endParaRPr lang="ru-RU" altLang="ru-RU" sz="23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95983"/>
              </p:ext>
            </p:extLst>
          </p:nvPr>
        </p:nvGraphicFramePr>
        <p:xfrm>
          <a:off x="464170" y="1844824"/>
          <a:ext cx="11032430" cy="2808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7666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168074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1095069">
                  <a:extLst>
                    <a:ext uri="{9D8B030D-6E8A-4147-A177-3AD203B41FA5}">
                      <a16:colId xmlns:a16="http://schemas.microsoft.com/office/drawing/2014/main" val="510025939"/>
                    </a:ext>
                  </a:extLst>
                </a:gridCol>
                <a:gridCol w="1387088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949060">
                  <a:extLst>
                    <a:ext uri="{9D8B030D-6E8A-4147-A177-3AD203B41FA5}">
                      <a16:colId xmlns:a16="http://schemas.microsoft.com/office/drawing/2014/main" val="1306357013"/>
                    </a:ext>
                  </a:extLst>
                </a:gridCol>
                <a:gridCol w="1241078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1234395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855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Наименование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Темп,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944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Количество налогоплательщиков </a:t>
                      </a:r>
                      <a:endParaRPr lang="ru-RU" sz="18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+10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+3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Пункты приема ставок букмекерских контор</a:t>
                      </a:r>
                      <a:endParaRPr lang="ru-RU" sz="18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</a:tbl>
          </a:graphicData>
        </a:graphic>
      </p:graphicFrame>
      <p:pic>
        <p:nvPicPr>
          <p:cNvPr id="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2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558537" y="332656"/>
            <a:ext cx="7992888" cy="8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НЕНАЛОГОВЫЕ ДОХОДЫ</a:t>
            </a:r>
          </a:p>
          <a:p>
            <a:pPr algn="ctr"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 (млн рублей)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734675"/>
              </p:ext>
            </p:extLst>
          </p:nvPr>
        </p:nvGraphicFramePr>
        <p:xfrm>
          <a:off x="1343472" y="1383457"/>
          <a:ext cx="9145016" cy="517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40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997812" y="352934"/>
            <a:ext cx="813910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Структура неналоговых доходов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бюджета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города (млн рублей)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26888"/>
              </p:ext>
            </p:extLst>
          </p:nvPr>
        </p:nvGraphicFramePr>
        <p:xfrm>
          <a:off x="479376" y="1571473"/>
          <a:ext cx="10898489" cy="45938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11837256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85925475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4088034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344808579"/>
                    </a:ext>
                  </a:extLst>
                </a:gridCol>
                <a:gridCol w="1221844">
                  <a:extLst>
                    <a:ext uri="{9D8B030D-6E8A-4147-A177-3AD203B41FA5}">
                      <a16:colId xmlns:a16="http://schemas.microsoft.com/office/drawing/2014/main" val="2624227863"/>
                    </a:ext>
                  </a:extLst>
                </a:gridCol>
                <a:gridCol w="747653">
                  <a:extLst>
                    <a:ext uri="{9D8B030D-6E8A-4147-A177-3AD203B41FA5}">
                      <a16:colId xmlns:a16="http://schemas.microsoft.com/office/drawing/2014/main" val="35376889"/>
                    </a:ext>
                  </a:extLst>
                </a:gridCol>
              </a:tblGrid>
              <a:tr h="534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Наименование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 </a:t>
                      </a:r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459384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НЕНАЛОГОВЫЕ ДОХОДЫ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813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824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том числе: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Доходы от использования имущества, находящегося в муниципальной собственности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584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592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03721"/>
                  </a:ext>
                </a:extLst>
              </a:tr>
              <a:tr h="339075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арендная плата за землю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459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460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254877"/>
                  </a:ext>
                </a:extLst>
              </a:tr>
              <a:tr h="411083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доходы от сдачи в аренду имущества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783199"/>
                  </a:ext>
                </a:extLst>
              </a:tr>
              <a:tr h="874008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прочие доходы от использования имущества и прав, находящихся в муниципальной собственности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049416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 поступающие в рамках договора за предоставление права на размещение и эксплуатацию НТО, рекламных конструкций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61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64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67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74960" y="206455"/>
            <a:ext cx="712879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Доходы, поступающие от размещения и эксплуатации нестационарного торгового объекта, рекламных конструкций</a:t>
            </a:r>
            <a:endParaRPr lang="ru-RU" altLang="ru-RU" sz="23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539057"/>
              </p:ext>
            </p:extLst>
          </p:nvPr>
        </p:nvGraphicFramePr>
        <p:xfrm>
          <a:off x="464170" y="1844824"/>
          <a:ext cx="10672390" cy="2664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7666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746172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855450"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договоров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algn="l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</a:t>
                      </a:r>
                      <a:r>
                        <a:rPr lang="ru-RU" sz="18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екламные </a:t>
                      </a:r>
                      <a:r>
                        <a:rPr lang="ru-RU" sz="18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конструкции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944750">
                <a:tc>
                  <a:txBody>
                    <a:bodyPr/>
                    <a:lstStyle/>
                    <a:p>
                      <a:pPr marL="0" algn="l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Объекты </a:t>
                      </a:r>
                      <a:r>
                        <a:rPr lang="ru-RU" sz="18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нестационарной торговли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152</a:t>
                      </a:r>
                      <a:endParaRPr lang="ru-RU" sz="18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6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137560" y="330126"/>
            <a:ext cx="799001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Структура неналоговых доходов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бюджета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города (млн рублей)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16770"/>
              </p:ext>
            </p:extLst>
          </p:nvPr>
        </p:nvGraphicFramePr>
        <p:xfrm>
          <a:off x="489466" y="1590872"/>
          <a:ext cx="10881824" cy="3943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0275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019529">
                  <a:extLst>
                    <a:ext uri="{9D8B030D-6E8A-4147-A177-3AD203B41FA5}">
                      <a16:colId xmlns:a16="http://schemas.microsoft.com/office/drawing/2014/main" val="73619071"/>
                    </a:ext>
                  </a:extLst>
                </a:gridCol>
                <a:gridCol w="815623">
                  <a:extLst>
                    <a:ext uri="{9D8B030D-6E8A-4147-A177-3AD203B41FA5}">
                      <a16:colId xmlns:a16="http://schemas.microsoft.com/office/drawing/2014/main" val="2843454635"/>
                    </a:ext>
                  </a:extLst>
                </a:gridCol>
                <a:gridCol w="1019529">
                  <a:extLst>
                    <a:ext uri="{9D8B030D-6E8A-4147-A177-3AD203B41FA5}">
                      <a16:colId xmlns:a16="http://schemas.microsoft.com/office/drawing/2014/main" val="485780299"/>
                    </a:ext>
                  </a:extLst>
                </a:gridCol>
                <a:gridCol w="815623">
                  <a:extLst>
                    <a:ext uri="{9D8B030D-6E8A-4147-A177-3AD203B41FA5}">
                      <a16:colId xmlns:a16="http://schemas.microsoft.com/office/drawing/2014/main" val="669395752"/>
                    </a:ext>
                  </a:extLst>
                </a:gridCol>
                <a:gridCol w="883592">
                  <a:extLst>
                    <a:ext uri="{9D8B030D-6E8A-4147-A177-3AD203B41FA5}">
                      <a16:colId xmlns:a16="http://schemas.microsoft.com/office/drawing/2014/main" val="2499874337"/>
                    </a:ext>
                  </a:extLst>
                </a:gridCol>
                <a:gridCol w="747653">
                  <a:extLst>
                    <a:ext uri="{9D8B030D-6E8A-4147-A177-3AD203B41FA5}">
                      <a16:colId xmlns:a16="http://schemas.microsoft.com/office/drawing/2014/main" val="35376889"/>
                    </a:ext>
                  </a:extLst>
                </a:gridCol>
              </a:tblGrid>
              <a:tr h="414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Наименование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 </a:t>
                      </a:r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343905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НЕНАЛОГОВЫЕ ДОХОДЫ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813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824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в том числе:</a:t>
                      </a:r>
                      <a:endParaRPr lang="ru-RU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Доходы от использования имущества, находящегося в муниципальной собственности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584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592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903721"/>
                  </a:ext>
                </a:extLst>
              </a:tr>
              <a:tr h="490986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Плата за негативное воздействие на окружающую среду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44025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Доходы от оказания платных услуг и компенсации затрат государства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723153"/>
                  </a:ext>
                </a:extLst>
              </a:tr>
              <a:tr h="661142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Доходы от продажи материальных и нематериальных активов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156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157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158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5579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Штрафы, санкции, возмещение ущерба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02792"/>
                  </a:ext>
                </a:extLst>
              </a:tr>
            </a:tbl>
          </a:graphicData>
        </a:graphic>
      </p:graphicFrame>
      <p:pic>
        <p:nvPicPr>
          <p:cNvPr id="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6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137560" y="330126"/>
            <a:ext cx="799001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Структура неналоговых доходов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бюджета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города (млн рублей)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73941"/>
              </p:ext>
            </p:extLst>
          </p:nvPr>
        </p:nvGraphicFramePr>
        <p:xfrm>
          <a:off x="489466" y="1590872"/>
          <a:ext cx="10881824" cy="4310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0275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019529">
                  <a:extLst>
                    <a:ext uri="{9D8B030D-6E8A-4147-A177-3AD203B41FA5}">
                      <a16:colId xmlns:a16="http://schemas.microsoft.com/office/drawing/2014/main" val="73619071"/>
                    </a:ext>
                  </a:extLst>
                </a:gridCol>
                <a:gridCol w="815623">
                  <a:extLst>
                    <a:ext uri="{9D8B030D-6E8A-4147-A177-3AD203B41FA5}">
                      <a16:colId xmlns:a16="http://schemas.microsoft.com/office/drawing/2014/main" val="2843454635"/>
                    </a:ext>
                  </a:extLst>
                </a:gridCol>
                <a:gridCol w="1019529">
                  <a:extLst>
                    <a:ext uri="{9D8B030D-6E8A-4147-A177-3AD203B41FA5}">
                      <a16:colId xmlns:a16="http://schemas.microsoft.com/office/drawing/2014/main" val="485780299"/>
                    </a:ext>
                  </a:extLst>
                </a:gridCol>
                <a:gridCol w="815623">
                  <a:extLst>
                    <a:ext uri="{9D8B030D-6E8A-4147-A177-3AD203B41FA5}">
                      <a16:colId xmlns:a16="http://schemas.microsoft.com/office/drawing/2014/main" val="669395752"/>
                    </a:ext>
                  </a:extLst>
                </a:gridCol>
                <a:gridCol w="883592">
                  <a:extLst>
                    <a:ext uri="{9D8B030D-6E8A-4147-A177-3AD203B41FA5}">
                      <a16:colId xmlns:a16="http://schemas.microsoft.com/office/drawing/2014/main" val="2499874337"/>
                    </a:ext>
                  </a:extLst>
                </a:gridCol>
                <a:gridCol w="747653">
                  <a:extLst>
                    <a:ext uri="{9D8B030D-6E8A-4147-A177-3AD203B41FA5}">
                      <a16:colId xmlns:a16="http://schemas.microsoft.com/office/drawing/2014/main" val="35376889"/>
                    </a:ext>
                  </a:extLst>
                </a:gridCol>
              </a:tblGrid>
              <a:tr h="414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Наименование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 </a:t>
                      </a:r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343905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НЕНАЛОГОВЫЕ ДОХОДЫ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813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824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в том числе:</a:t>
                      </a:r>
                      <a:endParaRPr lang="ru-RU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Доходы от использования имущества, находящегося в муниципальной собственности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584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592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90372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Плата за негативное воздействие на окружающую среду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0,2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44025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Доходы от оказания платных услуг и компенсации затрат государства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0,05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723153"/>
                  </a:ext>
                </a:extLst>
              </a:tr>
              <a:tr h="661142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Доходы от продажи материальных и нематериальных активов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156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157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158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5579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Штрафы, санкции, возмещение ущерба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902792"/>
                  </a:ext>
                </a:extLst>
              </a:tr>
            </a:tbl>
          </a:graphicData>
        </a:graphic>
      </p:graphicFrame>
      <p:pic>
        <p:nvPicPr>
          <p:cNvPr id="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9634" y="2174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92055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343472" y="424578"/>
            <a:ext cx="779344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Особенности формирования бюджета города </a:t>
            </a:r>
            <a:endParaRPr lang="ru-RU" altLang="ru-RU" sz="23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 2025 -2027 годы</a:t>
            </a:r>
            <a:endParaRPr lang="ru-RU" altLang="ru-RU" sz="23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34317"/>
              </p:ext>
            </p:extLst>
          </p:nvPr>
        </p:nvGraphicFramePr>
        <p:xfrm>
          <a:off x="563209" y="1701171"/>
          <a:ext cx="10797990" cy="4248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7294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800710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1667476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1602510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</a:tblGrid>
              <a:tr h="5613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2025 год ,%</a:t>
                      </a:r>
                      <a:endParaRPr lang="ru-RU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2026 год,%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2027 год,%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59040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 на доходы физических лиц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Норматив отчисления от налога в бюджет города по Бюджетному Кодексу Российской Федерации 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Дополнительный норматив отчислений, доведенный Министерством финансов Республики Татарстан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12,4705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12,2307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12,0034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554080">
                <a:tc gridSpan="4"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Акцизы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903721"/>
                  </a:ext>
                </a:extLst>
              </a:tr>
              <a:tr h="958088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Дифференцированный норматив отчислений в местные бюджеты от акцизов на нефтепродукты, формирующие дорожный фонд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4,2034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4,2034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4,2034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92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90866" y="373502"/>
            <a:ext cx="82355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Индексы – дефляторы для формирования расходной части бюджета города на 2025 – 2027 годы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76950"/>
              </p:ext>
            </p:extLst>
          </p:nvPr>
        </p:nvGraphicFramePr>
        <p:xfrm>
          <a:off x="495516" y="1493706"/>
          <a:ext cx="11001084" cy="4488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2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126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 год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80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Инфляция, (рост %)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104,0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484">
                <a:tc rowSpan="2"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Заработная плата работников муниципальных учреждений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доведение до МРОТ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+ 10,0 %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+ 10,0 %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+10,0 %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096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Заработная плата отдельных категорий работников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бюджетной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соответствии с Указами Президента РФ от 07.05.2012г. №597, от 01.06.2012г. №761, от 28.12.2012г. №1688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Заработная плата в органах муниципального управления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+ 5,0 %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+ 5,0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+ 5,0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232504"/>
                  </a:ext>
                </a:extLst>
              </a:tr>
              <a:tr h="584880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Продукты питания,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медикаменты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+ 4 %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+ 4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+ 4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3696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Коммунальные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услуги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01.07.2025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 </a:t>
                      </a:r>
                      <a:endParaRPr lang="ru-RU" sz="1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7,1 %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01.07.2026 г. 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4,5 %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01.07.2027 г.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4,0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331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Остальные расходы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на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уровне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г.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19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02153" y="377219"/>
            <a:ext cx="8100368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Расходы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 бюджета города Набережные Челны </a:t>
            </a:r>
          </a:p>
          <a:p>
            <a:pPr algn="ctr">
              <a:buNone/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 2024 - 2027 годы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(млн рублей)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965666"/>
              </p:ext>
            </p:extLst>
          </p:nvPr>
        </p:nvGraphicFramePr>
        <p:xfrm>
          <a:off x="614077" y="1494629"/>
          <a:ext cx="10747121" cy="495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02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15480" y="328108"/>
            <a:ext cx="8100368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Структура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организаций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в динамике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2023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– 2025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годы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628249"/>
              </p:ext>
            </p:extLst>
          </p:nvPr>
        </p:nvGraphicFramePr>
        <p:xfrm>
          <a:off x="533116" y="1620560"/>
          <a:ext cx="10893176" cy="3335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6620">
                  <a:extLst>
                    <a:ext uri="{9D8B030D-6E8A-4147-A177-3AD203B41FA5}">
                      <a16:colId xmlns:a16="http://schemas.microsoft.com/office/drawing/2014/main" val="51151940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442075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85970516"/>
                    </a:ext>
                  </a:extLst>
                </a:gridCol>
                <a:gridCol w="1441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8489">
                <a:tc rowSpan="3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2022/2023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2023/2024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2024/2025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62808"/>
                  </a:ext>
                </a:extLst>
              </a:tr>
              <a:tr h="269831">
                <a:tc vMerge="1"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427093"/>
                  </a:ext>
                </a:extLst>
              </a:tr>
              <a:tr h="372809">
                <a:tc vMerge="1"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учеников/</a:t>
                      </a:r>
                    </a:p>
                    <a:p>
                      <a:pPr marL="0" algn="ctr" defTabSz="914354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воспитанников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учеников/</a:t>
                      </a:r>
                    </a:p>
                    <a:p>
                      <a:pPr marL="0" algn="ctr" defTabSz="914354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воспитанников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учеников/</a:t>
                      </a:r>
                    </a:p>
                    <a:p>
                      <a:pPr marL="0" algn="ctr" defTabSz="914354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воспитанников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Школы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68 273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70 527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71 725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0242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Детские сады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31 846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30 298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28 749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84328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Учреждения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дополнительного образования</a:t>
                      </a:r>
                      <a:endParaRPr lang="ru-RU" sz="14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22 619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22 619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22 619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0203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Спортивные школы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8 681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8 632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7 965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139989"/>
                  </a:ext>
                </a:extLst>
              </a:tr>
            </a:tbl>
          </a:graphicData>
        </a:graphic>
      </p:graphicFrame>
      <p:pic>
        <p:nvPicPr>
          <p:cNvPr id="1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582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15480" y="328108"/>
            <a:ext cx="8100368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Структура бюджета</a:t>
            </a:r>
          </a:p>
          <a:p>
            <a:pPr algn="ctr"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в динамике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2023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– 2025 годы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(млн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рублей)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127451"/>
              </p:ext>
            </p:extLst>
          </p:nvPr>
        </p:nvGraphicFramePr>
        <p:xfrm>
          <a:off x="479376" y="1578842"/>
          <a:ext cx="11319048" cy="4611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51151940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1442075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285970516"/>
                    </a:ext>
                  </a:extLst>
                </a:gridCol>
                <a:gridCol w="1453952">
                  <a:extLst>
                    <a:ext uri="{9D8B030D-6E8A-4147-A177-3AD203B41FA5}">
                      <a16:colId xmlns:a16="http://schemas.microsoft.com/office/drawing/2014/main" val="907228603"/>
                    </a:ext>
                  </a:extLst>
                </a:gridCol>
              </a:tblGrid>
              <a:tr h="458489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год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,2025/2024</a:t>
                      </a:r>
                    </a:p>
                    <a:p>
                      <a:pPr marL="0" algn="ctr" defTabSz="914354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628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Фонд оплаты труда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9 932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11 343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13 801,2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121,7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42709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Коммунальные расходы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951,5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040,5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1 136,6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109,2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0242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algn="l" defTabSz="914354" rtl="0" eaLnBrk="1" latinLnBrk="0" hangingPunct="1">
                        <a:lnSpc>
                          <a:spcPts val="17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Расходы на питание детей и выплату компенсации части родительской платы за посещение дошкольных образовательных учреждений, выплаты опекунам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851,6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882,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915,9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103,8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84328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Обязательные платежи (налоги)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405,4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453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503,4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0203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 (связь, транспортные расходы, приобретение материальных запасов, резервный фонд и т. д.)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1 082,9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1 100,9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268,1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115,2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139989"/>
                  </a:ext>
                </a:extLst>
              </a:tr>
              <a:tr h="469759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Благоустройство и содержание городского хозяйства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1 043,8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005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1 016,5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101,1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5095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Капитальный ремонт жилого фонда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267,3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267,3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100,0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53513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14 534,5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16 093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18 909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113,6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26731"/>
                  </a:ext>
                </a:extLst>
              </a:tr>
            </a:tbl>
          </a:graphicData>
        </a:graphic>
      </p:graphicFrame>
      <p:pic>
        <p:nvPicPr>
          <p:cNvPr id="1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99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02153" y="356114"/>
            <a:ext cx="7713396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Расходы бюджета города Набережные Челны </a:t>
            </a:r>
          </a:p>
          <a:p>
            <a:pPr algn="ctr"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 2025 год (млн руб.)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97607321"/>
              </p:ext>
            </p:extLst>
          </p:nvPr>
        </p:nvGraphicFramePr>
        <p:xfrm>
          <a:off x="915972" y="1493706"/>
          <a:ext cx="10360055" cy="483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83632" y="1612583"/>
            <a:ext cx="6028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Экономическая структура бюджета</a:t>
            </a:r>
          </a:p>
        </p:txBody>
      </p:sp>
      <p:pic>
        <p:nvPicPr>
          <p:cNvPr id="1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371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02153" y="353947"/>
            <a:ext cx="8100368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Функциональная структура бюджета</a:t>
            </a:r>
          </a:p>
          <a:p>
            <a:pPr algn="ctr"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в динамике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2023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– 2025 годы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(млн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рублей)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819171"/>
              </p:ext>
            </p:extLst>
          </p:nvPr>
        </p:nvGraphicFramePr>
        <p:xfrm>
          <a:off x="479376" y="1532204"/>
          <a:ext cx="10873207" cy="4691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1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194">
                  <a:extLst>
                    <a:ext uri="{9D8B030D-6E8A-4147-A177-3AD203B41FA5}">
                      <a16:colId xmlns:a16="http://schemas.microsoft.com/office/drawing/2014/main" val="3473836023"/>
                    </a:ext>
                  </a:extLst>
                </a:gridCol>
                <a:gridCol w="1597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333">
                  <a:extLst>
                    <a:ext uri="{9D8B030D-6E8A-4147-A177-3AD203B41FA5}">
                      <a16:colId xmlns:a16="http://schemas.microsoft.com/office/drawing/2014/main" val="1676850746"/>
                    </a:ext>
                  </a:extLst>
                </a:gridCol>
                <a:gridCol w="1412903">
                  <a:extLst>
                    <a:ext uri="{9D8B030D-6E8A-4147-A177-3AD203B41FA5}">
                      <a16:colId xmlns:a16="http://schemas.microsoft.com/office/drawing/2014/main" val="731068141"/>
                    </a:ext>
                  </a:extLst>
                </a:gridCol>
              </a:tblGrid>
              <a:tr h="458489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,%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Общее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5 813,5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701,8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7 364,4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Дошкольное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3 912,6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4 367,3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5 234,8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119,9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Дополнительное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732,4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802,8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1 013,3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126,2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Всего </a:t>
                      </a: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10 458,5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11 871,9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13 612,5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114,7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Молодежная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169,9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226,9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125,4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Культура 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606,4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732,9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66304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Физическая культура и спорт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696,8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739,3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835,4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Социальная политика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612,7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578,3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607,8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105,1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047617"/>
                  </a:ext>
                </a:extLst>
              </a:tr>
              <a:tr h="11744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Национальная экономика 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676,4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717,4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102,5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230073"/>
                  </a:ext>
                </a:extLst>
              </a:tr>
              <a:tr h="117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Жилищно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коммунальное хозяйство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697,9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714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712,8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99,7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956958"/>
                  </a:ext>
                </a:extLst>
              </a:tr>
              <a:tr h="275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Охрана окружающей среды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19,5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129,7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849314"/>
                  </a:ext>
                </a:extLst>
              </a:tr>
              <a:tr h="275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Прочие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768,2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686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,7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818,9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119,3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03524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Итого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14 534,5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16 093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18 284 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113,6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97736"/>
                  </a:ext>
                </a:extLst>
              </a:tr>
            </a:tbl>
          </a:graphicData>
        </a:graphic>
      </p:graphicFrame>
      <p:pic>
        <p:nvPicPr>
          <p:cNvPr id="1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795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02153" y="402335"/>
            <a:ext cx="8100368" cy="80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Расходы бюджета города Набережные Челны </a:t>
            </a:r>
          </a:p>
          <a:p>
            <a:pPr algn="ctr">
              <a:buNone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 2025 год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9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81895120"/>
              </p:ext>
            </p:extLst>
          </p:nvPr>
        </p:nvGraphicFramePr>
        <p:xfrm>
          <a:off x="990502" y="1502418"/>
          <a:ext cx="9957624" cy="493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84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631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153289" y="170085"/>
            <a:ext cx="80390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Расходы бюджета по отраслям </a:t>
            </a:r>
          </a:p>
          <a:p>
            <a:pPr algn="ctr" fontAlgn="b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«Национальная экономика» и «Охрана окружающей среды» в динамике за 2023 - 20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5 годы (тыс. рублей)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47949"/>
              </p:ext>
            </p:extLst>
          </p:nvPr>
        </p:nvGraphicFramePr>
        <p:xfrm>
          <a:off x="623391" y="1556792"/>
          <a:ext cx="10737807" cy="4511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4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год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год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год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 «Национальная экономика», в том числе: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696 445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700 010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717 388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Дорожное хозяйство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565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290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539 310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539 310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93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Муниципальный дорожный фонд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55 000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64 257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66 655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41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Проектно - изыскательские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работы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78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Мероприятия по землеустройству и землепользованию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2359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Мероприятия по предупреждению </a:t>
                      </a:r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ликвидации болезней животных, их лечению, защите населения от болезней, общих для человека и  животных 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12 916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13 199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13 184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723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и ремонт гидротехнических сооружений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239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795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пассажирских перевозок городским транспортом</a:t>
                      </a:r>
                      <a:endParaRPr lang="ru-RU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40 000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60 005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80 000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325">
                <a:tc>
                  <a:txBody>
                    <a:bodyPr/>
                    <a:lstStyle/>
                    <a:p>
                      <a:pPr marL="0" algn="l" defTabSz="914354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2. «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Охрана окружающей среды» п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риродоохранные мероприятия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19 456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75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38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23549" y="196231"/>
            <a:ext cx="91178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Расходы бюджета  по отрасли </a:t>
            </a:r>
          </a:p>
          <a:p>
            <a:pPr algn="ctr" fontAlgn="b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«Жилищно-коммунальное хозяйство» </a:t>
            </a:r>
          </a:p>
          <a:p>
            <a:pPr algn="ctr" fontAlgn="b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в динамике за 2023 - 20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5 годы (тыс. рублей)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60624"/>
              </p:ext>
            </p:extLst>
          </p:nvPr>
        </p:nvGraphicFramePr>
        <p:xfrm>
          <a:off x="479376" y="1556795"/>
          <a:ext cx="10945216" cy="4176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</a:t>
                      </a: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«Жилищно-коммунальное хозяйство», </a:t>
                      </a:r>
                    </a:p>
                    <a:p>
                      <a:pPr algn="ctr" fontAlgn="ctr"/>
                      <a:r>
                        <a:rPr lang="ru-RU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том числе:</a:t>
                      </a:r>
                      <a:endParaRPr lang="ru-RU" sz="16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702 643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714 726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712 784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Капитальный ремонт жилого фонда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267 347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267 347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267 347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и ремонт сетей </a:t>
                      </a:r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уличного </a:t>
                      </a:r>
                      <a:r>
                        <a:rPr lang="ru-RU" sz="12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освещения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143 500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170 683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172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963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Озеленение </a:t>
                      </a:r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города, благоустройство </a:t>
                      </a:r>
                      <a:r>
                        <a:rPr lang="ru-RU" sz="125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придорожной инфраструктуры, </a:t>
                      </a:r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содержание парков и скверов</a:t>
                      </a:r>
                      <a:endParaRPr lang="ru-RU" sz="125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247 715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227 741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227 741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Контроль и надзор в области долевого строительства многоквартирных домов и иных объектов недвижимости</a:t>
                      </a:r>
                      <a:endParaRPr lang="ru-RU" sz="125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3 475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3 475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4 084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Водоснабжение фонтанов, полив газонов</a:t>
                      </a:r>
                      <a:endParaRPr lang="ru-RU" sz="125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1 792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1 857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2 382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и содержание мест захоронения</a:t>
                      </a: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8 142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14 800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23 000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</a:t>
                      </a:r>
                      <a:endParaRPr lang="ru-RU" sz="125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30 672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28 823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15 267</a:t>
                      </a:r>
                      <a:endParaRPr lang="ru-RU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898" marR="4898" marT="4898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21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38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66600" y="363815"/>
            <a:ext cx="91178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Финансирование социальных расходов </a:t>
            </a:r>
          </a:p>
          <a:p>
            <a:pPr algn="ctr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2023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- 20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5 годы (млн рублей)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76168"/>
              </p:ext>
            </p:extLst>
          </p:nvPr>
        </p:nvGraphicFramePr>
        <p:xfrm>
          <a:off x="479376" y="1464579"/>
          <a:ext cx="11233247" cy="4791380"/>
        </p:xfrm>
        <a:graphic>
          <a:graphicData uri="http://schemas.openxmlformats.org/drawingml/2006/table">
            <a:tbl>
              <a:tblPr/>
              <a:tblGrid>
                <a:gridCol w="6665994">
                  <a:extLst>
                    <a:ext uri="{9D8B030D-6E8A-4147-A177-3AD203B41FA5}">
                      <a16:colId xmlns:a16="http://schemas.microsoft.com/office/drawing/2014/main" val="952768432"/>
                    </a:ext>
                  </a:extLst>
                </a:gridCol>
                <a:gridCol w="1326894">
                  <a:extLst>
                    <a:ext uri="{9D8B030D-6E8A-4147-A177-3AD203B41FA5}">
                      <a16:colId xmlns:a16="http://schemas.microsoft.com/office/drawing/2014/main" val="6211847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5776808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85609174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471730940"/>
                    </a:ext>
                  </a:extLst>
                </a:gridCol>
              </a:tblGrid>
              <a:tr h="5040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Наименование расходов 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2023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2025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%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27738"/>
                  </a:ext>
                </a:extLst>
              </a:tr>
              <a:tr h="982381">
                <a:tc>
                  <a:txBody>
                    <a:bodyPr/>
                    <a:lstStyle/>
                    <a:p>
                      <a:pPr marL="198000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 бесплатное питание обучающихся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475,1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536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555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103,5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58155"/>
                  </a:ext>
                </a:extLst>
              </a:tr>
              <a:tr h="1355000">
                <a:tc>
                  <a:txBody>
                    <a:bodyPr/>
                    <a:lstStyle/>
                    <a:p>
                      <a:pPr marL="198000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 содержание детей в семье опекуна и приемной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семье, вознаграждение приемному родителю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88,7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88,1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90,0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102,2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565225"/>
                  </a:ext>
                </a:extLst>
              </a:tr>
              <a:tr h="1009953">
                <a:tc>
                  <a:txBody>
                    <a:bodyPr/>
                    <a:lstStyle/>
                    <a:p>
                      <a:pPr marL="1980000" algn="l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 возмещение части родительской платы за присмотр и уход за ребенком в детском саду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159,4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159,4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dirty="0" smtClean="0"/>
                        <a:t> 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159,4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100,0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569636"/>
                  </a:ext>
                </a:extLst>
              </a:tr>
              <a:tr h="939956">
                <a:tc>
                  <a:txBody>
                    <a:bodyPr/>
                    <a:lstStyle/>
                    <a:p>
                      <a:pPr marL="1980000" algn="l" defTabSz="914400" rtl="0" eaLnBrk="1" fontAlgn="ctr" latinLnBrk="0" hangingPunct="1"/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дотация на удешевление стоимости путевок в загородные и пришкольные лагеря</a:t>
                      </a:r>
                      <a:endParaRPr lang="ru-RU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145,8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157,1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163,0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103,8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994659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6" b="13191"/>
          <a:stretch/>
        </p:blipFill>
        <p:spPr>
          <a:xfrm>
            <a:off x="660959" y="4426722"/>
            <a:ext cx="1543739" cy="773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21914" r="9003" b="7477"/>
          <a:stretch/>
        </p:blipFill>
        <p:spPr>
          <a:xfrm>
            <a:off x="676208" y="2134206"/>
            <a:ext cx="1551903" cy="677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/>
          <a:srcRect l="-408" t="7038" r="5295" b="11413"/>
          <a:stretch/>
        </p:blipFill>
        <p:spPr>
          <a:xfrm>
            <a:off x="648917" y="5383073"/>
            <a:ext cx="1555781" cy="780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208" y="3145367"/>
            <a:ext cx="1543412" cy="1020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47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70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484784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148934" y="270553"/>
            <a:ext cx="798798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Динамика плановых показателей бюджета на </a:t>
            </a:r>
            <a:r>
              <a:rPr lang="ru-RU" alt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2025 </a:t>
            </a: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год и на плановый период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2026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и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2027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годов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(млн рублей, %)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492887"/>
              </p:ext>
            </p:extLst>
          </p:nvPr>
        </p:nvGraphicFramePr>
        <p:xfrm>
          <a:off x="1138191" y="1582135"/>
          <a:ext cx="9915618" cy="475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38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866600" y="363815"/>
            <a:ext cx="91178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Финансирование социальных расходов </a:t>
            </a:r>
          </a:p>
          <a:p>
            <a:pPr algn="ctr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2023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- 20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5 годы (млн рублей)</a:t>
            </a:r>
            <a:endParaRPr lang="en-US" sz="22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479376" y="1484784"/>
          <a:ext cx="11017225" cy="4218672"/>
        </p:xfrm>
        <a:graphic>
          <a:graphicData uri="http://schemas.openxmlformats.org/drawingml/2006/table">
            <a:tbl>
              <a:tblPr/>
              <a:tblGrid>
                <a:gridCol w="6747958">
                  <a:extLst>
                    <a:ext uri="{9D8B030D-6E8A-4147-A177-3AD203B41FA5}">
                      <a16:colId xmlns:a16="http://schemas.microsoft.com/office/drawing/2014/main" val="952768432"/>
                    </a:ext>
                  </a:extLst>
                </a:gridCol>
                <a:gridCol w="1112619">
                  <a:extLst>
                    <a:ext uri="{9D8B030D-6E8A-4147-A177-3AD203B41FA5}">
                      <a16:colId xmlns:a16="http://schemas.microsoft.com/office/drawing/2014/main" val="3622001424"/>
                    </a:ext>
                  </a:extLst>
                </a:gridCol>
                <a:gridCol w="1112619">
                  <a:extLst>
                    <a:ext uri="{9D8B030D-6E8A-4147-A177-3AD203B41FA5}">
                      <a16:colId xmlns:a16="http://schemas.microsoft.com/office/drawing/2014/main" val="1642460245"/>
                    </a:ext>
                  </a:extLst>
                </a:gridCol>
                <a:gridCol w="1072989">
                  <a:extLst>
                    <a:ext uri="{9D8B030D-6E8A-4147-A177-3AD203B41FA5}">
                      <a16:colId xmlns:a16="http://schemas.microsoft.com/office/drawing/2014/main" val="2985609174"/>
                    </a:ext>
                  </a:extLst>
                </a:gridCol>
                <a:gridCol w="971040">
                  <a:extLst>
                    <a:ext uri="{9D8B030D-6E8A-4147-A177-3AD203B41FA5}">
                      <a16:colId xmlns:a16="http://schemas.microsoft.com/office/drawing/2014/main" val="471730940"/>
                    </a:ext>
                  </a:extLst>
                </a:gridCol>
              </a:tblGrid>
              <a:tr h="6070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Наименование расходов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2023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2024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2025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%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27738"/>
                  </a:ext>
                </a:extLst>
              </a:tr>
              <a:tr h="1265190">
                <a:tc>
                  <a:txBody>
                    <a:bodyPr/>
                    <a:lstStyle/>
                    <a:p>
                      <a:pPr marL="1980000" lvl="0" fontAlgn="ctr"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cs typeface="Tahoma" pitchFamily="34" charset="0"/>
                        </a:rPr>
                        <a:t>на целевое обучение студентов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4,1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4,2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102,4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565225"/>
                  </a:ext>
                </a:extLst>
              </a:tr>
              <a:tr h="1117784">
                <a:tc>
                  <a:txBody>
                    <a:bodyPr/>
                    <a:lstStyle/>
                    <a:p>
                      <a:pPr marL="1980000" algn="l" defTabSz="914400" rtl="0" eaLnBrk="1" fontAlgn="ctr" latinLnBrk="0" hangingPunct="1"/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о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казание банных услуг льготной категории населения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4,7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5,0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5,7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114,0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217411"/>
                  </a:ext>
                </a:extLst>
              </a:tr>
              <a:tr h="1228680">
                <a:tc>
                  <a:txBody>
                    <a:bodyPr/>
                    <a:lstStyle/>
                    <a:p>
                      <a:pPr marL="1980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на социальную поддержку ветеранов и инвалидов, детей – инвалидов и на проведение мероприятий, посвященных памятным датам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6,2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6,7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6,7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j-ea"/>
                          <a:cs typeface="Tahoma" pitchFamily="34" charset="0"/>
                        </a:rPr>
                        <a:t>100,0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j-ea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994659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8" r="10484" b="8294"/>
          <a:stretch/>
        </p:blipFill>
        <p:spPr>
          <a:xfrm>
            <a:off x="657926" y="3572266"/>
            <a:ext cx="1475822" cy="687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2684" r="386" b="11690"/>
          <a:stretch/>
        </p:blipFill>
        <p:spPr>
          <a:xfrm>
            <a:off x="646616" y="4681233"/>
            <a:ext cx="1467614" cy="828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r="4324" b="12611"/>
          <a:stretch/>
        </p:blipFill>
        <p:spPr>
          <a:xfrm>
            <a:off x="632025" y="2370639"/>
            <a:ext cx="1496796" cy="69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23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656"/>
            <a:ext cx="756084" cy="94763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79376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907981" y="288278"/>
            <a:ext cx="843785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Параметры бюджета муниципального образования город Набережные Челны на 2025 год и плановый период 2026 и 2027 годы (тыс. рублей)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48915012"/>
              </p:ext>
            </p:extLst>
          </p:nvPr>
        </p:nvGraphicFramePr>
        <p:xfrm>
          <a:off x="5538500" y="1746647"/>
          <a:ext cx="5400600" cy="417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907981" y="1746647"/>
            <a:ext cx="40315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lang="ru-RU" sz="2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 </a:t>
            </a:r>
            <a:endParaRPr lang="ru-RU" sz="21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плановый период </a:t>
            </a:r>
            <a:r>
              <a:rPr lang="ru-RU" sz="2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 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2027 </a:t>
            </a:r>
            <a:r>
              <a:rPr lang="ru-RU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годы </a:t>
            </a:r>
            <a:endParaRPr lang="ru-RU" sz="21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altLang="ru-RU" sz="21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сбалансирован: </a:t>
            </a:r>
            <a:endParaRPr lang="ru-RU" altLang="ru-RU" sz="21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63252" y="3199302"/>
            <a:ext cx="1767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95729" y="4238957"/>
            <a:ext cx="1779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</a:p>
        </p:txBody>
      </p:sp>
      <p:sp>
        <p:nvSpPr>
          <p:cNvPr id="17" name="Равно 16"/>
          <p:cNvSpPr/>
          <p:nvPr/>
        </p:nvSpPr>
        <p:spPr>
          <a:xfrm>
            <a:off x="2405280" y="3740047"/>
            <a:ext cx="760552" cy="438227"/>
          </a:xfrm>
          <a:prstGeom prst="mathEqual">
            <a:avLst/>
          </a:prstGeom>
          <a:solidFill>
            <a:schemeClr val="accent1">
              <a:lumMod val="75000"/>
              <a:alpha val="45000"/>
            </a:schemeClr>
          </a:solidFill>
          <a:ln w="6350"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15549" y="361499"/>
            <a:ext cx="1116746" cy="7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52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9634" y="21742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92055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227573" y="355124"/>
            <a:ext cx="7644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Динамика плановых показателей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за 2023-2025 годы (</a:t>
            </a: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млн рублей, %)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10492"/>
              </p:ext>
            </p:extLst>
          </p:nvPr>
        </p:nvGraphicFramePr>
        <p:xfrm>
          <a:off x="1019436" y="1549475"/>
          <a:ext cx="9829092" cy="482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68767" y="164736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18 284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0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0761" y="1412776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064354" y="400477"/>
            <a:ext cx="8640960" cy="8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НАЛОГ НА ДОХОДЫ ФИЗИЧЕСКИХ ЛИЦ</a:t>
            </a:r>
          </a:p>
          <a:p>
            <a:pPr algn="ctr"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(млн рублей)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647402"/>
              </p:ext>
            </p:extLst>
          </p:nvPr>
        </p:nvGraphicFramePr>
        <p:xfrm>
          <a:off x="1343472" y="1509526"/>
          <a:ext cx="9356537" cy="481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0761" y="1412776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460703" y="579358"/>
            <a:ext cx="820799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НАЛОГИ НА СОВОКУПНЫЙ ДОХОД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93890"/>
              </p:ext>
            </p:extLst>
          </p:nvPr>
        </p:nvGraphicFramePr>
        <p:xfrm>
          <a:off x="819624" y="2208008"/>
          <a:ext cx="10532959" cy="3828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0054">
                  <a:extLst>
                    <a:ext uri="{9D8B030D-6E8A-4147-A177-3AD203B41FA5}">
                      <a16:colId xmlns:a16="http://schemas.microsoft.com/office/drawing/2014/main" val="80886245"/>
                    </a:ext>
                  </a:extLst>
                </a:gridCol>
                <a:gridCol w="1660400">
                  <a:extLst>
                    <a:ext uri="{9D8B030D-6E8A-4147-A177-3AD203B41FA5}">
                      <a16:colId xmlns:a16="http://schemas.microsoft.com/office/drawing/2014/main" val="2197840034"/>
                    </a:ext>
                  </a:extLst>
                </a:gridCol>
                <a:gridCol w="1509454">
                  <a:extLst>
                    <a:ext uri="{9D8B030D-6E8A-4147-A177-3AD203B41FA5}">
                      <a16:colId xmlns:a16="http://schemas.microsoft.com/office/drawing/2014/main" val="1966131427"/>
                    </a:ext>
                  </a:extLst>
                </a:gridCol>
                <a:gridCol w="1584927">
                  <a:extLst>
                    <a:ext uri="{9D8B030D-6E8A-4147-A177-3AD203B41FA5}">
                      <a16:colId xmlns:a16="http://schemas.microsoft.com/office/drawing/2014/main" val="1012680853"/>
                    </a:ext>
                  </a:extLst>
                </a:gridCol>
                <a:gridCol w="1778124">
                  <a:extLst>
                    <a:ext uri="{9D8B030D-6E8A-4147-A177-3AD203B41FA5}">
                      <a16:colId xmlns:a16="http://schemas.microsoft.com/office/drawing/2014/main" val="1349578469"/>
                    </a:ext>
                  </a:extLst>
                </a:gridCol>
              </a:tblGrid>
              <a:tr h="93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Оценка за 2024 год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Отклонение 2024/2023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761681"/>
                  </a:ext>
                </a:extLst>
              </a:tr>
              <a:tr h="1121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По упрощенной системе налогообложения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16 405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16 838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17 413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+575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12853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По патентной системе налогообложения </a:t>
                      </a:r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4 838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5 230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5 689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+ 320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636331"/>
                  </a:ext>
                </a:extLst>
              </a:tr>
              <a:tr h="6938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Количество 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патентов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7 315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7 977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8 147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+ 170</a:t>
                      </a:r>
                    </a:p>
                  </a:txBody>
                  <a:tcPr marL="36830" marR="368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68058"/>
                  </a:ext>
                </a:extLst>
              </a:tr>
            </a:tbl>
          </a:graphicData>
        </a:graphic>
      </p:graphicFrame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591192" y="1651553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количества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налогоплательщиков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05832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479376" y="1392055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343472" y="206306"/>
            <a:ext cx="734481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Динамика плановых показателей бюджета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на </a:t>
            </a:r>
            <a:r>
              <a:rPr lang="ru-RU" alt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2025 </a:t>
            </a: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год и на плановый период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2026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и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2027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годов </a:t>
            </a:r>
            <a:r>
              <a:rPr lang="ru-RU" alt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(млн рублей, %)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837329"/>
              </p:ext>
            </p:extLst>
          </p:nvPr>
        </p:nvGraphicFramePr>
        <p:xfrm>
          <a:off x="263352" y="1337639"/>
          <a:ext cx="11521280" cy="503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9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150-C3F6-484C-9545-3166D88AB4DD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4458" y="0"/>
            <a:ext cx="12188283" cy="6858001"/>
            <a:chOff x="0" y="-1"/>
            <a:chExt cx="12188283" cy="685800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0" y="-1"/>
              <a:ext cx="12188283" cy="6858001"/>
              <a:chOff x="0" y="-1"/>
              <a:chExt cx="12188283" cy="6858001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" b="15594"/>
              <a:stretch/>
            </p:blipFill>
            <p:spPr>
              <a:xfrm>
                <a:off x="0" y="-1"/>
                <a:ext cx="12188283" cy="6858001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178419" y="157471"/>
                <a:ext cx="11831444" cy="6564004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240" y="269230"/>
                <a:ext cx="646232" cy="810838"/>
              </a:xfrm>
              <a:prstGeom prst="rect">
                <a:avLst/>
              </a:prstGeom>
            </p:spPr>
          </p:pic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80224" y="1215483"/>
              <a:ext cx="10593659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Заголовок 4"/>
          <p:cNvSpPr txBox="1">
            <a:spLocks/>
          </p:cNvSpPr>
          <p:nvPr/>
        </p:nvSpPr>
        <p:spPr bwMode="auto">
          <a:xfrm>
            <a:off x="969810" y="398347"/>
            <a:ext cx="871479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12" tIns="45458" rIns="90912" bIns="454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453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09069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361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1813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Поступление налога на доходы </a:t>
            </a:r>
          </a:p>
          <a:p>
            <a:pPr>
              <a:spcBef>
                <a:spcPts val="0"/>
              </a:spcBef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физических лиц по годам (млн руб.)</a:t>
            </a: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88585282"/>
              </p:ext>
            </p:extLst>
          </p:nvPr>
        </p:nvGraphicFramePr>
        <p:xfrm>
          <a:off x="1281439" y="1294220"/>
          <a:ext cx="9625403" cy="503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872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6424" y="2270"/>
            <a:ext cx="12192000" cy="6855730"/>
            <a:chOff x="0" y="-1"/>
            <a:chExt cx="12188283" cy="685800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" b="15594"/>
            <a:stretch/>
          </p:blipFill>
          <p:spPr>
            <a:xfrm>
              <a:off x="0" y="-1"/>
              <a:ext cx="12188283" cy="6858001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33813" y="157471"/>
              <a:ext cx="11935169" cy="6564004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563209" y="1340768"/>
            <a:ext cx="1088182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800515" y="484856"/>
            <a:ext cx="6930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АКЦИЗЫ  (млн рублей)</a:t>
            </a:r>
            <a:endParaRPr lang="ru-RU" altLang="ru-RU" sz="23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38399"/>
              </p:ext>
            </p:extLst>
          </p:nvPr>
        </p:nvGraphicFramePr>
        <p:xfrm>
          <a:off x="563208" y="1965848"/>
          <a:ext cx="10881824" cy="2338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2585">
                  <a:extLst>
                    <a:ext uri="{9D8B030D-6E8A-4147-A177-3AD203B41FA5}">
                      <a16:colId xmlns:a16="http://schemas.microsoft.com/office/drawing/2014/main" val="3253368060"/>
                    </a:ext>
                  </a:extLst>
                </a:gridCol>
                <a:gridCol w="1318153">
                  <a:extLst>
                    <a:ext uri="{9D8B030D-6E8A-4147-A177-3AD203B41FA5}">
                      <a16:colId xmlns:a16="http://schemas.microsoft.com/office/drawing/2014/main" val="1406649589"/>
                    </a:ext>
                  </a:extLst>
                </a:gridCol>
                <a:gridCol w="901894">
                  <a:extLst>
                    <a:ext uri="{9D8B030D-6E8A-4147-A177-3AD203B41FA5}">
                      <a16:colId xmlns:a16="http://schemas.microsoft.com/office/drawing/2014/main" val="510025939"/>
                    </a:ext>
                  </a:extLst>
                </a:gridCol>
                <a:gridCol w="1396156">
                  <a:extLst>
                    <a:ext uri="{9D8B030D-6E8A-4147-A177-3AD203B41FA5}">
                      <a16:colId xmlns:a16="http://schemas.microsoft.com/office/drawing/2014/main" val="1087814080"/>
                    </a:ext>
                  </a:extLst>
                </a:gridCol>
                <a:gridCol w="893267">
                  <a:extLst>
                    <a:ext uri="{9D8B030D-6E8A-4147-A177-3AD203B41FA5}">
                      <a16:colId xmlns:a16="http://schemas.microsoft.com/office/drawing/2014/main" val="1306357013"/>
                    </a:ext>
                  </a:extLst>
                </a:gridCol>
                <a:gridCol w="1327460">
                  <a:extLst>
                    <a:ext uri="{9D8B030D-6E8A-4147-A177-3AD203B41FA5}">
                      <a16:colId xmlns:a16="http://schemas.microsoft.com/office/drawing/2014/main" val="4093848269"/>
                    </a:ext>
                  </a:extLst>
                </a:gridCol>
                <a:gridCol w="882309">
                  <a:extLst>
                    <a:ext uri="{9D8B030D-6E8A-4147-A177-3AD203B41FA5}">
                      <a16:colId xmlns:a16="http://schemas.microsoft.com/office/drawing/2014/main" val="4160955310"/>
                    </a:ext>
                  </a:extLst>
                </a:gridCol>
              </a:tblGrid>
              <a:tr h="731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Наименование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доходов бюджета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algn="ctr" rtl="0" fontAlgn="ctr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 </a:t>
                      </a:r>
                      <a:r>
                        <a:rPr lang="ru-RU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983018"/>
                  </a:ext>
                </a:extLst>
              </a:tr>
              <a:tr h="5611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НАЛОГОВЫЕ ДОХОДЫ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9 360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9 911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10 473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93</a:t>
                      </a:r>
                      <a:endParaRPr lang="ru-RU" sz="16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998455"/>
                  </a:ext>
                </a:extLst>
              </a:tr>
              <a:tr h="314469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           в том числе:</a:t>
                      </a:r>
                      <a:endParaRPr lang="ru-RU" sz="1600" b="0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44085"/>
                  </a:ext>
                </a:extLst>
              </a:tr>
              <a:tr h="7315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kern="1200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 Акцизы</a:t>
                      </a:r>
                      <a:endParaRPr lang="ru-RU" sz="1600" b="1" i="0" u="none" strike="noStrike" kern="1200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67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0,6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69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0,6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71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376092"/>
                          </a:solidFill>
                          <a:effectLst/>
                          <a:latin typeface="Tahoma" panose="020B0604030504040204" pitchFamily="34" charset="0"/>
                        </a:rPr>
                        <a:t>0,6</a:t>
                      </a:r>
                      <a:endParaRPr lang="ru-RU" sz="2000" b="1" i="0" u="none" strike="noStrike" dirty="0">
                        <a:solidFill>
                          <a:srgbClr val="376092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01773"/>
                  </a:ext>
                </a:extLst>
              </a:tr>
            </a:tbl>
          </a:graphicData>
        </a:graphic>
      </p:graphicFrame>
      <p:pic>
        <p:nvPicPr>
          <p:cNvPr id="1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27097" r="31049" b="23299"/>
          <a:stretch>
            <a:fillRect/>
          </a:stretch>
        </p:blipFill>
        <p:spPr bwMode="auto">
          <a:xfrm>
            <a:off x="9136919" y="376335"/>
            <a:ext cx="10953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6234" r="6686" b="25510"/>
          <a:stretch>
            <a:fillRect/>
          </a:stretch>
        </p:blipFill>
        <p:spPr bwMode="auto">
          <a:xfrm>
            <a:off x="10241634" y="170085"/>
            <a:ext cx="1715418" cy="96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40" y="269231"/>
            <a:ext cx="64623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54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dele templat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13245</TotalTime>
  <Words>2091</Words>
  <Application>Microsoft Office PowerPoint</Application>
  <PresentationFormat>Широкоэкранный</PresentationFormat>
  <Paragraphs>829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Titillium Web</vt:lpstr>
      <vt:lpstr>Office Theme</vt:lpstr>
      <vt:lpstr>Fidele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Елена Н. Маркелова</cp:lastModifiedBy>
  <cp:revision>954</cp:revision>
  <cp:lastPrinted>2024-11-07T08:17:37Z</cp:lastPrinted>
  <dcterms:created xsi:type="dcterms:W3CDTF">2019-04-23T08:09:55Z</dcterms:created>
  <dcterms:modified xsi:type="dcterms:W3CDTF">2024-11-20T10:48:36Z</dcterms:modified>
</cp:coreProperties>
</file>