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84" r:id="rId17"/>
    <p:sldMasterId id="214748368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</p:sldIdLst>
  <p:sldSz cx="6858000" cy="9907588"/>
  <p:notesSz cx="9872663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5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5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5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41261E6-9866-4AAC-8801-632C776162A3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3279600" y="851040"/>
            <a:ext cx="3312360" cy="229320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87120" y="3271320"/>
            <a:ext cx="7897320" cy="2675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 idx="55"/>
          </p:nvPr>
        </p:nvSpPr>
        <p:spPr>
          <a:xfrm>
            <a:off x="5592240" y="6456600"/>
            <a:ext cx="4277520" cy="34020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05B74B-5E2E-4C72-97AA-934D39D4A50C}" type="slidenum">
              <a:rPr b="0" lang="ru-RU" sz="1200" strike="noStrike" u="none">
                <a:solidFill>
                  <a:schemeClr val="dk1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3279600" y="851040"/>
            <a:ext cx="3312360" cy="22932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87120" y="3271320"/>
            <a:ext cx="7897320" cy="2675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57"/>
          </p:nvPr>
        </p:nvSpPr>
        <p:spPr>
          <a:xfrm>
            <a:off x="5592240" y="6456600"/>
            <a:ext cx="4277520" cy="34020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4E26BB-BA1A-4593-8320-EBE14ACCCD9E}" type="slidenum">
              <a:rPr b="0" lang="ru-RU" sz="1200" strike="noStrike" u="none">
                <a:solidFill>
                  <a:schemeClr val="dk1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3279600" y="851040"/>
            <a:ext cx="3312360" cy="229320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87120" y="3271320"/>
            <a:ext cx="7897320" cy="2675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56"/>
          </p:nvPr>
        </p:nvSpPr>
        <p:spPr>
          <a:xfrm>
            <a:off x="5592240" y="6456600"/>
            <a:ext cx="4277520" cy="34020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B03E1B-DEFF-49EF-A820-443C4C1499D4}" type="slidenum">
              <a:rPr b="0" lang="ru-RU" sz="1200" strike="noStrike" u="none">
                <a:solidFill>
                  <a:schemeClr val="dk1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989229-77E4-451A-8028-1F0163EFBC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5053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B9C2A43-475A-47DC-A9F4-C4B5523A52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45173C1-1E31-4D7D-9064-F92930F1F3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26A1E36-D8FC-4F05-BC9A-729B53BDAA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33E4A27-FF30-4CAC-A813-0C4BD08621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26000FCD-3B1F-49FC-BD7A-67EB5363E9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85DE73F6-A5D4-45BE-89E9-2338D923D6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053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CC04436-786A-4C35-81D7-423144B917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35E9C9D-07C8-4681-B20A-6358270471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2F16FE4A-5E2D-48D6-BFAF-9F8118B4F3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968A654-9091-4064-AE83-1420B5C002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A2A507-E365-4BB8-891D-ED1649B025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9D93C5E1-E7B1-4E85-B76A-23CB7D085A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EF4AA795-067E-46EE-B89E-21FC33560A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98A0DF0B-D8D8-491E-AA4B-A83B6AC4BF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0D9AA7E8-CD42-4B63-81F4-7E6AA774F2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6D4C9F-387C-4BFE-925C-7AD0B25B12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A01E734-13AB-4735-B697-C1F3E036A9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8D9265B-CB3A-4DD6-92AC-0C42EACCD3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427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505320" y="2318040"/>
            <a:ext cx="301176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ADB3546-7DF0-4BE3-85F2-A23B5A2928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2AB7ECA-3442-4607-BC37-ECF4F7DBE0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53F895A-5CEC-4376-B249-7D1FF24815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284760"/>
            <a:ext cx="61718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EAA7F0D-7495-434A-A3E6-5EB4EF3BBD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39EDA28-15EE-4ECB-8679-21CE7B47E04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360" y="2317680"/>
            <a:ext cx="301140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4960" y="2317680"/>
            <a:ext cx="301140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8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29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872B83D-FB8A-4B92-9682-8B281274420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30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31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32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AC96826-4C64-4332-9E74-ACFF9A8DD14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3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ftr" idx="34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ldNum" idx="35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2276F46-9251-4E67-9939-0809ABEC61C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6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ftr" idx="37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38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45AAFC2-7C9A-45DB-B04B-02A5CFFCC70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39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42360" y="2317680"/>
            <a:ext cx="617148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40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41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30F174A-E41E-42AC-8CBB-0EF844AA753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dt" idx="42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ftr" idx="43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ldNum" idx="44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466494B-2F3E-4EF6-B5B6-657B5FF3D87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45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342720" y="395280"/>
            <a:ext cx="6171840" cy="165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2318040"/>
            <a:ext cx="6171840" cy="57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ftr" idx="46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47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4A6A954-17A4-4134-BED4-CBC2814E4D2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8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ftr" idx="49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50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A408E9F-9296-46C2-A0BA-5B0CC065448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51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FB8E9A7-4BE7-4E75-B766-C1D1410F1D1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0A907D6-B786-4BA8-951D-A408F36E038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2360" y="2317680"/>
            <a:ext cx="617148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E2CA54C-257C-4845-8CC9-B6CA156A4C5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41DB57B-15A6-4331-B582-F71B10BA8C3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360" y="2317680"/>
            <a:ext cx="301140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4960" y="2317680"/>
            <a:ext cx="3011400" cy="57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EF69CC2-52F0-4EE3-AF11-DFDD23257A4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011D8B3-17FD-451B-88D0-92E0C4137DE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CEAFF70-42C9-4F85-83B8-F9F76ED5655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480" cy="16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 idx="25"/>
          </p:nvPr>
        </p:nvSpPr>
        <p:spPr>
          <a:xfrm>
            <a:off x="2271600" y="9182520"/>
            <a:ext cx="231408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6"/>
          </p:nvPr>
        </p:nvSpPr>
        <p:spPr>
          <a:xfrm>
            <a:off x="48434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7A8ECDC-8BC1-4B7D-8631-83DA8827053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7"/>
          </p:nvPr>
        </p:nvSpPr>
        <p:spPr>
          <a:xfrm>
            <a:off x="471240" y="9182520"/>
            <a:ext cx="1542240" cy="52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7"/>
          <p:cNvSpPr/>
          <p:nvPr/>
        </p:nvSpPr>
        <p:spPr>
          <a:xfrm>
            <a:off x="720000" y="2520000"/>
            <a:ext cx="5219640" cy="24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Arial Black"/>
              </a:rPr>
              <a:t>Строительство ИЖС подрядными организациями по договорам строительного подряда с использованием счетов эскроу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/>
          <p:cNvSpPr/>
          <p:nvPr/>
        </p:nvSpPr>
        <p:spPr>
          <a:xfrm>
            <a:off x="540000" y="720000"/>
            <a:ext cx="5940000" cy="67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Arial Black"/>
                <a:ea typeface="Tahoma"/>
              </a:rPr>
              <a:t>Текстовые и графические информационные материалы о возможности применения с 1 марта 2025 г. (Федеральный закон от 22 июля 2024 г. № 186-ФЗ «О строительстве жилых домов по договорам строительного подряда с использованием счетов эскроу») нового механизма расчетов с юридическими лицами и индивидуальными предпринимателями, осуществляющими строительство жилых домов по договорам строительного подряда с использованием счетов эскроу подготовлены  и расположены по ссылке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Arial Black"/>
                <a:ea typeface="Tahoma"/>
              </a:rPr>
              <a:t>https://disk.yandex.ru/d/ny-siVVu4styuQ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1"/>
          <p:cNvSpPr/>
          <p:nvPr/>
        </p:nvSpPr>
        <p:spPr>
          <a:xfrm>
            <a:off x="540000" y="720000"/>
            <a:ext cx="5940000" cy="70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tabLst>
                <a:tab algn="l" pos="73728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Arial Black"/>
                <a:ea typeface="Tahoma"/>
              </a:rPr>
              <a:t>Федеральный закон от 22 июля 2024 г. № 186-ФЗ «О строительстве жилых домов по договорам строительного подряда с использованием счетов эскроу» создает гарантированную защиту вложенных средств граждан на период строительства жилых домов, нивелирует риски потери заказчиками своих денежных средств в случае неисполнения подрядными организациями своих обязательств, а также риски незавершения строительства индивидуальных жилых домов и позволяет сократить число граждан, пострадавших от недобросовестных подрядных организаций.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89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6857280" cy="990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89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5404</TotalTime>
  <Application>LibreOffice/24.8.4.2$Linux_X86_64 LibreOffice_project/480$Build-2</Application>
  <AppVersion>15.0000</AppVersion>
  <Words>170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2021-01-15T08:39:23Z</dcterms:created>
  <dc:creator>Регина Гардисламова Алмазовна</dc:creator>
  <dc:description/>
  <dc:language>ru-RU</dc:language>
  <cp:lastModifiedBy/>
  <cp:lastPrinted>2023-08-21T10:25:34Z</cp:lastPrinted>
  <dcterms:modified xsi:type="dcterms:W3CDTF">2025-10-14T15:02:25Z</dcterms:modified>
  <cp:revision>444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Лист A4 (210x297 мм)</vt:lpwstr>
  </property>
  <property fmtid="{D5CDD505-2E9C-101B-9397-08002B2CF9AE}" pid="4" name="Slides">
    <vt:i4>4</vt:i4>
  </property>
</Properties>
</file>