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1" r:id="rId2"/>
    <p:sldId id="413" r:id="rId3"/>
    <p:sldId id="414" r:id="rId4"/>
    <p:sldId id="415" r:id="rId5"/>
    <p:sldId id="416" r:id="rId6"/>
    <p:sldId id="386" r:id="rId7"/>
    <p:sldId id="387" r:id="rId8"/>
    <p:sldId id="424" r:id="rId9"/>
    <p:sldId id="389" r:id="rId10"/>
    <p:sldId id="388" r:id="rId11"/>
    <p:sldId id="390" r:id="rId12"/>
    <p:sldId id="391" r:id="rId13"/>
    <p:sldId id="417" r:id="rId14"/>
    <p:sldId id="395" r:id="rId15"/>
    <p:sldId id="396" r:id="rId16"/>
    <p:sldId id="397" r:id="rId17"/>
    <p:sldId id="398" r:id="rId18"/>
    <p:sldId id="399" r:id="rId19"/>
    <p:sldId id="401" r:id="rId20"/>
    <p:sldId id="400" r:id="rId21"/>
    <p:sldId id="392" r:id="rId22"/>
    <p:sldId id="423" r:id="rId23"/>
    <p:sldId id="393" r:id="rId24"/>
    <p:sldId id="394" r:id="rId25"/>
    <p:sldId id="403" r:id="rId26"/>
    <p:sldId id="404" r:id="rId27"/>
    <p:sldId id="402" r:id="rId28"/>
    <p:sldId id="407" r:id="rId29"/>
    <p:sldId id="408" r:id="rId30"/>
    <p:sldId id="419" r:id="rId31"/>
    <p:sldId id="420" r:id="rId32"/>
    <p:sldId id="421" r:id="rId33"/>
    <p:sldId id="422" r:id="rId34"/>
    <p:sldId id="412" r:id="rId35"/>
    <p:sldId id="418" r:id="rId36"/>
    <p:sldId id="411" r:id="rId37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E6AF00"/>
    <a:srgbClr val="599AD5"/>
    <a:srgbClr val="71B6F5"/>
    <a:srgbClr val="E96035"/>
    <a:srgbClr val="FFFFFF"/>
    <a:srgbClr val="28B311"/>
    <a:srgbClr val="9900FF"/>
    <a:srgbClr val="66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1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0729988579513226"/>
          <c:y val="0.14143227341857006"/>
          <c:w val="0.82122793057039045"/>
          <c:h val="0.707237292594418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Lbls>
            <c:dLbl>
              <c:idx val="0"/>
              <c:layout>
                <c:manualLayout>
                  <c:x val="-7.3285057522999679E-3"/>
                  <c:y val="0.1640345353858543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5B-43C6-970C-6443BE8ECF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49309724437417E-3"/>
                  <c:y val="0.1678069031972311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5B-43C6-970C-6443BE8ECF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13943650850045E-3"/>
                  <c:y val="0.2174767577472908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5B-43C6-970C-6443BE8ECF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_-* #\ ##0_р_._-;\-* #\ ##0_р_._-;_-* "-"??_р_._-;_-@_-</c:formatCode>
                <c:ptCount val="3"/>
                <c:pt idx="0">
                  <c:v>7266.2</c:v>
                </c:pt>
                <c:pt idx="1">
                  <c:v>7546</c:v>
                </c:pt>
                <c:pt idx="2">
                  <c:v>10169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3-155B-43C6-970C-6443BE8ECF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Lbls>
            <c:dLbl>
              <c:idx val="0"/>
              <c:layout>
                <c:manualLayout>
                  <c:x val="-4.4784795572941932E-17"/>
                  <c:y val="0.192981806336299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55B-43C6-970C-6443BE8ECF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39904401827628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55B-43C6-970C-6443BE8ECF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428352507665663E-3"/>
                  <c:y val="0.2894727095044489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55B-43C6-970C-6443BE8ECF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_-* #\ ##0_р_._-;\-* #\ ##0_р_._-;_-* "-"??_р_._-;_-@_-</c:formatCode>
                <c:ptCount val="3"/>
                <c:pt idx="0">
                  <c:v>8594.5</c:v>
                </c:pt>
                <c:pt idx="1">
                  <c:v>10626</c:v>
                </c:pt>
                <c:pt idx="2">
                  <c:v>12346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7-155B-43C6-970C-6443BE8ECF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0"/>
        <c:shape val="cylinder"/>
        <c:axId val="-1333708784"/>
        <c:axId val="-1333700624"/>
        <c:axId val="0"/>
      </c:bar3DChart>
      <c:catAx>
        <c:axId val="-133370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-1333700624"/>
        <c:crosses val="autoZero"/>
        <c:auto val="1"/>
        <c:lblAlgn val="ctr"/>
        <c:lblOffset val="100"/>
        <c:noMultiLvlLbl val="0"/>
      </c:catAx>
      <c:valAx>
        <c:axId val="-1333700624"/>
        <c:scaling>
          <c:orientation val="minMax"/>
          <c:max val="13000"/>
          <c:min val="0"/>
        </c:scaling>
        <c:delete val="1"/>
        <c:axPos val="l"/>
        <c:numFmt formatCode="_-* #\ ##0_р_._-;\-* #\ ##0_р_._-;_-* &quot;-&quot;??_р_._-;_-@_-" sourceLinked="1"/>
        <c:majorTickMark val="out"/>
        <c:minorTickMark val="none"/>
        <c:tickLblPos val="nextTo"/>
        <c:crossAx val="-1333708784"/>
        <c:crosses val="autoZero"/>
        <c:crossBetween val="between"/>
        <c:majorUnit val="2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970182540569121"/>
          <c:y val="0.91029649335723084"/>
          <c:w val="0.54459429732952713"/>
          <c:h val="8.9703489912616854E-2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422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760114563514E-2"/>
          <c:y val="7.1186538299214022E-2"/>
          <c:w val="0.90952313223417647"/>
          <c:h val="0.7643462973143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17872</c:v>
                </c:pt>
                <c:pt idx="1">
                  <c:v>21841</c:v>
                </c:pt>
                <c:pt idx="2">
                  <c:v>24876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F5-4AD1-AB88-49088F18D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81"/>
        <c:axId val="-1333710960"/>
        <c:axId val="-1333704432"/>
      </c:barChart>
      <c:catAx>
        <c:axId val="-133371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1333704432"/>
        <c:crosses val="autoZero"/>
        <c:auto val="0"/>
        <c:lblAlgn val="ctr"/>
        <c:lblOffset val="100"/>
        <c:noMultiLvlLbl val="0"/>
      </c:catAx>
      <c:valAx>
        <c:axId val="-1333704432"/>
        <c:scaling>
          <c:orientation val="minMax"/>
          <c:max val="25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133371096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06903541724049E-2"/>
          <c:y val="0.10930391014792185"/>
          <c:w val="0.93548151444245664"/>
          <c:h val="0.66805467411129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'Задолженнсть '!$E$6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CD-49BF-B855-9915D322AA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CD-49BF-B855-9915D322AA1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CD-49BF-B855-9915D322AA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'Задолженнсть '!$F$5:$G$5</c:f>
              <c:strCache>
                <c:ptCount val="2"/>
                <c:pt idx="0">
                  <c:v>Утвержденный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'Задолженнсть '!$F$6:$G$6</c:f>
              <c:numCache>
                <c:formatCode>#,##0</c:formatCode>
                <c:ptCount val="2"/>
                <c:pt idx="0">
                  <c:v>10168.6</c:v>
                </c:pt>
                <c:pt idx="1">
                  <c:v>15445.6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CD-49BF-B855-9915D322AA1F}"/>
            </c:ext>
          </c:extLst>
        </c:ser>
        <c:ser>
          <c:idx val="1"/>
          <c:order val="1"/>
          <c:tx>
            <c:strRef>
              <c:f>'Задолженнсть '!$E$7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'Задолженнсть '!$F$5:$G$5</c:f>
              <c:strCache>
                <c:ptCount val="2"/>
                <c:pt idx="0">
                  <c:v>Утвержденный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'Задолженнсть '!$F$7:$G$7</c:f>
              <c:numCache>
                <c:formatCode>#,##0</c:formatCode>
                <c:ptCount val="2"/>
                <c:pt idx="0">
                  <c:v>8740.4</c:v>
                </c:pt>
                <c:pt idx="1">
                  <c:v>9930.2999999999993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CD-49BF-B855-9915D322A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-1333702256"/>
        <c:axId val="-1333704976"/>
      </c:barChart>
      <c:catAx>
        <c:axId val="-133370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1333704976"/>
        <c:crosses val="autoZero"/>
        <c:auto val="1"/>
        <c:lblAlgn val="ctr"/>
        <c:lblOffset val="100"/>
        <c:noMultiLvlLbl val="0"/>
      </c:catAx>
      <c:valAx>
        <c:axId val="-1333704976"/>
        <c:scaling>
          <c:orientation val="minMax"/>
          <c:max val="25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-133370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075896681468824E-3"/>
          <c:y val="0.38253829158372504"/>
          <c:w val="0.19799116309527773"/>
          <c:h val="0.30988425516521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04513646304848"/>
          <c:y val="3.5776050837005184E-2"/>
          <c:w val="0.45808669435517452"/>
          <c:h val="0.720659020928237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3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E8-48A5-BE54-73989BDEA11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E8-48A5-BE54-73989BDEA11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E8-48A5-BE54-73989BDEA110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E8-48A5-BE54-73989BDEA110}"/>
              </c:ext>
            </c:extLst>
          </c:dPt>
          <c:dPt>
            <c:idx val="4"/>
            <c:bubble3D val="0"/>
            <c:spPr>
              <a:solidFill>
                <a:srgbClr val="599AD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E8-48A5-BE54-73989BDEA110}"/>
              </c:ext>
            </c:extLst>
          </c:dPt>
          <c:dPt>
            <c:idx val="5"/>
            <c:bubble3D val="0"/>
            <c:spPr>
              <a:solidFill>
                <a:srgbClr val="E6A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E8-48A5-BE54-73989BDEA110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E8-48A5-BE54-73989BDEA110}"/>
              </c:ext>
            </c:extLst>
          </c:dPt>
          <c:dLbls>
            <c:dLbl>
              <c:idx val="0"/>
              <c:layout>
                <c:manualLayout>
                  <c:x val="-0.17336032604896001"/>
                  <c:y val="-0.175123500910409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endParaRPr lang="ru-RU" sz="1600" b="1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6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600" b="1" baseline="0" dirty="0" smtClean="0">
                        <a:solidFill>
                          <a:srgbClr val="B4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(68 %)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16025068495726313"/>
                      <c:h val="0.201198716860165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291098773400345"/>
                  <c:y val="-0.224562407698765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(15 %)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6330424903608429"/>
                      <c:h val="0.214059438181013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0038512947967788"/>
                  <c:y val="-0.139872933957098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(6 %)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3595743831494539"/>
                      <c:h val="0.23919687571686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593384535228395"/>
                  <c:y val="-4.95078284428978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(3 %)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4459239696654883"/>
                      <c:h val="0.152585239545174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24312806739668821"/>
                  <c:y val="0.126115065925438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(4 %)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17987765152338925"/>
                      <c:h val="0.118321934164401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3273332055777625E-2"/>
                  <c:y val="0.1961292420030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(2 %)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19862598235250367"/>
                      <c:h val="0.15108863555789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5786186826878448"/>
                  <c:y val="0.197524178643909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564B519-1353-4516-ADF9-52DB82316BF7}" type="CATEGORYNAME"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6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(2 %)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7E8-48A5-BE54-73989BDEA110}"/>
                </c:ext>
                <c:ext xmlns:c15="http://schemas.microsoft.com/office/drawing/2012/chart" uri="{CE6537A1-D6FC-4f65-9D91-7224C49458BB}">
                  <c15:layout>
                    <c:manualLayout>
                      <c:w val="0.27358579997802918"/>
                      <c:h val="0.19312333739402832"/>
                    </c:manualLayout>
                  </c15:layout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Оплата труда с начислениями</c:v>
                </c:pt>
                <c:pt idx="1">
                  <c:v>Жилищно-коммунальное хозяйство и Национальная политика</c:v>
                </c:pt>
                <c:pt idx="2">
                  <c:v>Коммунальные услуги и расходы на содержание имущества</c:v>
                </c:pt>
                <c:pt idx="3">
                  <c:v>Социальные расходы </c:v>
                </c:pt>
                <c:pt idx="4">
                  <c:v>Прочие расходы </c:v>
                </c:pt>
                <c:pt idx="5">
                  <c:v>Обязательные платежи (налоги)</c:v>
                </c:pt>
                <c:pt idx="6">
                  <c:v>Расходы на обеспечение материально - технической базы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15200</c:v>
                </c:pt>
                <c:pt idx="1">
                  <c:v>3434</c:v>
                </c:pt>
                <c:pt idx="2">
                  <c:v>1200</c:v>
                </c:pt>
                <c:pt idx="3">
                  <c:v>707</c:v>
                </c:pt>
                <c:pt idx="4">
                  <c:v>978</c:v>
                </c:pt>
                <c:pt idx="5">
                  <c:v>505</c:v>
                </c:pt>
                <c:pt idx="6">
                  <c:v>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7E8-48A5-BE54-73989BDEA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4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82148680206588"/>
          <c:y val="7.2485085405311442E-2"/>
          <c:w val="0.45808669435517452"/>
          <c:h val="0.720659020928237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7B-4118-89ED-C1F7DF902D3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B-4118-89ED-C1F7DF902D3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B-4118-89ED-C1F7DF902D37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7B-4118-89ED-C1F7DF902D37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7B-4118-89ED-C1F7DF902D3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7B-4118-89ED-C1F7DF902D37}"/>
              </c:ext>
            </c:extLst>
          </c:dPt>
          <c:dLbls>
            <c:dLbl>
              <c:idx val="0"/>
              <c:layout>
                <c:manualLayout>
                  <c:x val="0.28341550948987398"/>
                  <c:y val="-4.0245818188154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(664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454898817396634"/>
                      <c:h val="0.222771697077926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165928959858653"/>
                  <c:y val="2.88805483429368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(267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285305309884081"/>
                      <c:h val="0.251945280686191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547164961641175"/>
                  <c:y val="0.18632579899029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(207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050236083632554"/>
                      <c:h val="0.201399963014017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9112181500218498"/>
                  <c:y val="0.156667713414863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(49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968421867795915"/>
                      <c:h val="0.149613250960982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9591307396882954"/>
                  <c:y val="1.92792406072829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(25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148144032646559"/>
                      <c:h val="0.158605567856652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31304233117004865"/>
                  <c:y val="-0.159670745552673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806C45A9-EA23-4431-A475-9D815A9B7B52}" type="CATEGORYNAME">
                      <a:rPr lang="ru-RU" sz="16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600" b="1" i="0" u="none" strike="noStrike" kern="1200" spc="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  <a:endParaRPr lang="ru-RU" sz="1600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</a:endParaRPr>
                  </a:p>
                  <a:p>
                    <a:pPr>
                      <a:defRPr sz="16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n-ea"/>
                        <a:cs typeface="+mn-cs"/>
                      </a:defRPr>
                    </a:pPr>
                    <a:r>
                      <a:rPr lang="ru-RU" sz="1600" baseline="0" dirty="0" smtClean="0">
                        <a:solidFill>
                          <a:srgbClr val="C00000"/>
                        </a:solidFill>
                        <a:latin typeface="Arimo"/>
                      </a:rPr>
                      <a:t>(27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97B-4118-89ED-C1F7DF902D3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474700239263772"/>
                      <c:h val="0.22932346228879535"/>
                    </c:manualLayout>
                  </c15:layout>
                  <c15:dlblFieldTable/>
                  <c15:showDataLabelsRange val="0"/>
                </c:ext>
              </c:extLst>
            </c:dLbl>
            <c:numFmt formatCode="#,##0" sourceLinked="0"/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Озеленение города, содержание парков и скверов</c:v>
                </c:pt>
                <c:pt idx="1">
                  <c:v>Капитальный ремонт жилого фонда</c:v>
                </c:pt>
                <c:pt idx="2">
                  <c:v>Содержание и ремонт сетей уличного освещения</c:v>
                </c:pt>
                <c:pt idx="3">
                  <c:v>Прочие расходы в области ЖКХ</c:v>
                </c:pt>
                <c:pt idx="4">
                  <c:v>Организация и содержание мест захоронения</c:v>
                </c:pt>
                <c:pt idx="5">
                  <c:v>Проведение технического надзора по содержанию объектов благоустройства 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663578</c:v>
                </c:pt>
                <c:pt idx="1">
                  <c:v>267347</c:v>
                </c:pt>
                <c:pt idx="2">
                  <c:v>207430</c:v>
                </c:pt>
                <c:pt idx="3">
                  <c:v>49443</c:v>
                </c:pt>
                <c:pt idx="4">
                  <c:v>25055</c:v>
                </c:pt>
                <c:pt idx="5">
                  <c:v>27229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97B-4118-89ED-C1F7DF902D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5"/>
        <c:holeSize val="50"/>
      </c:doughnutChart>
      <c:spPr>
        <a:noFill/>
        <a:ln>
          <a:noFill/>
        </a:ln>
        <a:effectLst>
          <a:outerShdw blurRad="50800" dist="50800" algn="ctr" rotWithShape="0">
            <a:srgbClr val="000000">
              <a:alpha val="43137"/>
            </a:srgbClr>
          </a:outerShdw>
          <a:softEdge rad="1524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41205899269642E-2"/>
          <c:y val="3.7114166685773699E-2"/>
          <c:w val="0.93258235934611722"/>
          <c:h val="0.74278317371483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4.6925588763723413E-3"/>
                  <c:y val="-1.1427980104516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A2-4B52-8714-8BC9F383F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851177527447243E-3"/>
                  <c:y val="5.7815929037021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A2-4B52-8714-8BC9F383F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3883831455847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A2-4B52-8714-8BC9F383F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Молодежная политика</c:v>
                </c:pt>
                <c:pt idx="3">
                  <c:v>Спорт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551719</c:v>
                </c:pt>
                <c:pt idx="1">
                  <c:v>150137</c:v>
                </c:pt>
                <c:pt idx="2">
                  <c:v>11443</c:v>
                </c:pt>
                <c:pt idx="3">
                  <c:v>132563</c:v>
                </c:pt>
                <c:pt idx="4">
                  <c:v>75978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A2-4B52-8714-8BC9F383F4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3"/>
              <c:layout>
                <c:manualLayout>
                  <c:x val="7.0388383145584795E-3"/>
                  <c:y val="-2.85699502612913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A2-4B52-8714-8BC9F383F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4627943818615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A2-4B52-8714-8BC9F383F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40F0F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Молодежная политика</c:v>
                </c:pt>
                <c:pt idx="3">
                  <c:v>Спорт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642533</c:v>
                </c:pt>
                <c:pt idx="1">
                  <c:v>177578</c:v>
                </c:pt>
                <c:pt idx="2">
                  <c:v>9960</c:v>
                </c:pt>
                <c:pt idx="3">
                  <c:v>161450</c:v>
                </c:pt>
                <c:pt idx="4">
                  <c:v>90352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A2-4B52-8714-8BC9F383F4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1333715856"/>
        <c:axId val="-1333715312"/>
      </c:barChart>
      <c:catAx>
        <c:axId val="-13337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1333715312"/>
        <c:crosses val="autoZero"/>
        <c:auto val="1"/>
        <c:lblAlgn val="ctr"/>
        <c:lblOffset val="100"/>
        <c:noMultiLvlLbl val="0"/>
      </c:catAx>
      <c:valAx>
        <c:axId val="-133371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3337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4067330830021"/>
          <c:y val="0.94706615043840547"/>
          <c:w val="0.25838716381926258"/>
          <c:h val="5.2933849561594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378094564108"/>
          <c:y val="0.1029888043082844"/>
          <c:w val="0.34214166550645853"/>
          <c:h val="0.804867898997385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3"/>
          <c:dPt>
            <c:idx val="0"/>
            <c:bubble3D val="0"/>
            <c:explosion val="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3F-46EE-9793-8A0FFB16472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3F-46EE-9793-8A0FFB16472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3F-46EE-9793-8A0FFB1647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3F-46EE-9793-8A0FFB164729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6EE-9793-8A0FFB164729}"/>
              </c:ext>
            </c:extLst>
          </c:dPt>
          <c:dLbls>
            <c:dLbl>
              <c:idx val="0"/>
              <c:layout>
                <c:manualLayout>
                  <c:x val="4.6257493178490552E-2"/>
                  <c:y val="-0.41533043852589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53F-46EE-9793-8A0FFB164729}"/>
                </c:ext>
                <c:ext xmlns:c15="http://schemas.microsoft.com/office/drawing/2012/chart" uri="{CE6537A1-D6FC-4f65-9D91-7224C49458BB}">
                  <c15:layout>
                    <c:manualLayout>
                      <c:w val="7.7948702115984647E-2"/>
                      <c:h val="9.563813659248722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246086164361586"/>
                  <c:y val="1.6256475289355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53F-46EE-9793-8A0FFB164729}"/>
                </c:ext>
                <c:ext xmlns:c15="http://schemas.microsoft.com/office/drawing/2012/chart" uri="{CE6537A1-D6FC-4f65-9D91-7224C49458BB}">
                  <c15:layout>
                    <c:manualLayout>
                      <c:w val="6.282590805875006E-2"/>
                      <c:h val="0.109674146998820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8696391760771995E-2"/>
                  <c:y val="-6.14941414993092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C00000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3F-46EE-9793-8A0FFB164729}"/>
                </c:ext>
                <c:ext xmlns:c15="http://schemas.microsoft.com/office/drawing/2012/chart" uri="{CE6537A1-D6FC-4f65-9D91-7224C49458BB}">
                  <c15:layout>
                    <c:manualLayout>
                      <c:w val="5.791304290259594E-2"/>
                      <c:h val="9.80151228733459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659035146838991"/>
                  <c:y val="-0.116624565244737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53F-46EE-9793-8A0FFB164729}"/>
                </c:ext>
                <c:ext xmlns:c15="http://schemas.microsoft.com/office/drawing/2012/chart" uri="{CE6537A1-D6FC-4f65-9D91-7224C49458BB}">
                  <c15:layout>
                    <c:manualLayout>
                      <c:w val="6.1536102050296193E-2"/>
                      <c:h val="5.975743510078795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7.748038445362869E-2"/>
                  <c:y val="-0.222398749763427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2"/>
                        </a:solidFill>
                        <a:latin typeface="Arimo"/>
                        <a:ea typeface="+mn-ea"/>
                        <a:cs typeface="+mn-cs"/>
                      </a:defRPr>
                    </a:pPr>
                    <a:fld id="{B6A8FE5F-ECBE-4E86-941C-D49813E5DF90}" type="PERCENTAGE">
                      <a:rPr lang="en-US" sz="2000" baseline="0">
                        <a:solidFill>
                          <a:schemeClr val="accent2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2000">
                          <a:solidFill>
                            <a:schemeClr val="accent2"/>
                          </a:solidFill>
                          <a:latin typeface="Arimo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Arimo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53F-46EE-9793-8A0FFB164729}"/>
                </c:ext>
                <c:ext xmlns:c15="http://schemas.microsoft.com/office/drawing/2012/chart" uri="{CE6537A1-D6FC-4f65-9D91-7224C49458BB}">
                  <c15:layout>
                    <c:manualLayout>
                      <c:w val="8.2772521095281201E-2"/>
                      <c:h val="0.1146540268393568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
8 290 млн рублей</c:v>
                </c:pt>
                <c:pt idx="1">
                  <c:v>Налог на совокупный доход
1 521 млн рублей</c:v>
                </c:pt>
                <c:pt idx="2">
                  <c:v>Земельный налог
311 млн рублей</c:v>
                </c:pt>
                <c:pt idx="3">
                  <c:v>Налог на имущество физических лиц 516 млн рублей</c:v>
                </c:pt>
                <c:pt idx="4">
                  <c:v>Прочие налоги и сборы
340 млн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8290</c:v>
                </c:pt>
                <c:pt idx="1">
                  <c:v>1521</c:v>
                </c:pt>
                <c:pt idx="2">
                  <c:v>311</c:v>
                </c:pt>
                <c:pt idx="3">
                  <c:v>516</c:v>
                </c:pt>
                <c:pt idx="4">
                  <c:v>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53F-46EE-9793-8A0FFB164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2"/>
        <c:holeSize val="41"/>
      </c:doughnut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27330007028693"/>
          <c:y val="0.11540174811431994"/>
          <c:w val="0.496971495493013"/>
          <c:h val="0.82517359486421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98382274791083E-2"/>
          <c:y val="7.7680069596181262E-2"/>
          <c:w val="0.87506691316089613"/>
          <c:h val="0.694173129351851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отчисления в бюджет города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invertIfNegative val="0"/>
          <c:dLbls>
            <c:dLbl>
              <c:idx val="0"/>
              <c:layout>
                <c:manualLayout>
                  <c:x val="3.7001326997722038E-3"/>
                  <c:y val="-3.862515456384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4B-4EDC-9F98-C43C849E78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01326997722038E-3"/>
                  <c:y val="-5.700517710831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4B-4EDC-9F98-C43C849E78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001326997721136E-3"/>
                  <c:y val="-5.745657380345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4B-4EDC-9F98-C43C849E78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/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
</c:v>
                </c:pt>
                <c:pt idx="1">
                  <c:v>2024 год
</c:v>
                </c:pt>
                <c:pt idx="2">
                  <c:v>2025 год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2853</c:v>
                </c:pt>
                <c:pt idx="1">
                  <c:v>3969</c:v>
                </c:pt>
                <c:pt idx="2">
                  <c:v>4527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4B-4EDC-9F98-C43C849E78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Дополнительный норматив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dLbl>
              <c:idx val="0"/>
              <c:layout>
                <c:manualLayout>
                  <c:x val="-1.2333775665907345E-3"/>
                  <c:y val="-2.01054000549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4B-4EDC-9F98-C43C849E78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53431392353138E-3"/>
                  <c:y val="-2.69444600569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4B-4EDC-9F98-C43C849E78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222873462860597E-4"/>
                  <c:y val="-2.249548017835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4B-4EDC-9F98-C43C849E78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
</c:v>
                </c:pt>
                <c:pt idx="1">
                  <c:v>2024 год
</c:v>
                </c:pt>
                <c:pt idx="2">
                  <c:v>2025 год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2791</c:v>
                </c:pt>
                <c:pt idx="1">
                  <c:v>3130</c:v>
                </c:pt>
                <c:pt idx="2">
                  <c:v>3763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4B-4EDC-9F98-C43C849E7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33703888"/>
        <c:axId val="-1333703344"/>
      </c:barChart>
      <c:catAx>
        <c:axId val="-13337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-1333703344"/>
        <c:crossesAt val="0"/>
        <c:auto val="1"/>
        <c:lblAlgn val="ctr"/>
        <c:lblOffset val="100"/>
        <c:noMultiLvlLbl val="0"/>
      </c:catAx>
      <c:valAx>
        <c:axId val="-1333703344"/>
        <c:scaling>
          <c:orientation val="minMax"/>
          <c:max val="85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33370388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66848986416142E-2"/>
          <c:y val="0.90050373413025253"/>
          <c:w val="0.88059283312459791"/>
          <c:h val="6.8724852174005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94932867772369E-2"/>
          <c:y val="1.6770038956085049E-2"/>
          <c:w val="0.93258235934611722"/>
          <c:h val="0.74278317371483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BA-43DA-B33A-256ABA6B31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BA-43DA-B33A-256ABA6B31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Патентная система налогооблажения</c:v>
                </c:pt>
                <c:pt idx="1">
                  <c:v>Упрощенная система налогооблажения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85</c:v>
                </c:pt>
                <c:pt idx="1">
                  <c:v>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BA-43DA-B33A-256ABA6B31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Патентная система налогооблажения</c:v>
                </c:pt>
                <c:pt idx="1">
                  <c:v>Упрощенная система налогооблажения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182</c:v>
                </c:pt>
                <c:pt idx="1">
                  <c:v>1151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BA-43DA-B33A-256ABA6B31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chemeClr val="accent2">
                  <a:lumMod val="60000"/>
                  <a:lumOff val="40000"/>
                  <a:alpha val="63000"/>
                </a:scheme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1"/>
              <c:layout>
                <c:manualLayout>
                  <c:x val="2.34627943818598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FBA-43DA-B33A-256ABA6B31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Патентная система налогооблажения</c:v>
                </c:pt>
                <c:pt idx="1">
                  <c:v>Упрощенная система налогооблажения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293</c:v>
                </c:pt>
                <c:pt idx="1">
                  <c:v>1228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BA-43DA-B33A-256ABA6B3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1"/>
        <c:axId val="-1333705520"/>
        <c:axId val="-1333706064"/>
      </c:barChart>
      <c:catAx>
        <c:axId val="-133370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-1333706064"/>
        <c:crosses val="autoZero"/>
        <c:auto val="1"/>
        <c:lblAlgn val="ctr"/>
        <c:lblOffset val="100"/>
        <c:tickMarkSkip val="1"/>
        <c:noMultiLvlLbl val="0"/>
      </c:catAx>
      <c:valAx>
        <c:axId val="-1333706064"/>
        <c:scaling>
          <c:orientation val="minMax"/>
          <c:max val="1350"/>
          <c:min val="-100"/>
        </c:scaling>
        <c:delete val="1"/>
        <c:axPos val="l"/>
        <c:numFmt formatCode="#,##0" sourceLinked="1"/>
        <c:majorTickMark val="out"/>
        <c:minorTickMark val="none"/>
        <c:tickLblPos val="nextTo"/>
        <c:crossAx val="-1333705520"/>
        <c:crossesAt val="1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72085696495039"/>
          <c:y val="0.84078186185272674"/>
          <c:w val="0.51543657886593419"/>
          <c:h val="6.3884975926521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49440192521232"/>
          <c:y val="0.12858157762544009"/>
          <c:w val="0.75650559807478768"/>
          <c:h val="0.68156342447194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451905869720308E-3"/>
                  <c:y val="0.19346545246227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1E-4B77-A07B-FC9E2EA4D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680476020042949E-3"/>
                  <c:y val="0.22223641407556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1E-4B77-A07B-FC9E2EA4D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28704366498601E-3"/>
                  <c:y val="0.31804512419206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1E-4B77-A07B-FC9E2EA4D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410</c:v>
                </c:pt>
                <c:pt idx="1">
                  <c:v>442</c:v>
                </c:pt>
                <c:pt idx="2">
                  <c:v>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1E-4B77-A07B-FC9E2EA4D9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3002639584824626E-3"/>
                  <c:y val="0.27412674786373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1E-4B77-A07B-FC9E2EA4D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53203292770223E-3"/>
                  <c:y val="0.18330275059194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1E-4B77-A07B-FC9E2EA4D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959914101646385E-4"/>
                  <c:y val="0.1301545408520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01E-4B77-A07B-FC9E2EA4D9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521</c:v>
                </c:pt>
                <c:pt idx="1">
                  <c:v>410</c:v>
                </c:pt>
                <c:pt idx="2">
                  <c:v>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1E-4B77-A07B-FC9E2EA4D9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333709872"/>
        <c:axId val="-1333702800"/>
      </c:barChart>
      <c:catAx>
        <c:axId val="-13337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mo"/>
                <a:ea typeface="+mn-ea"/>
                <a:cs typeface="+mn-cs"/>
              </a:defRPr>
            </a:pPr>
            <a:endParaRPr lang="ru-RU"/>
          </a:p>
        </c:txPr>
        <c:crossAx val="-1333702800"/>
        <c:crosses val="autoZero"/>
        <c:auto val="1"/>
        <c:lblAlgn val="ctr"/>
        <c:lblOffset val="100"/>
        <c:noMultiLvlLbl val="0"/>
      </c:catAx>
      <c:valAx>
        <c:axId val="-1333702800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-1333709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7.408509305654975E-3"/>
          <c:y val="0.30302670077769944"/>
          <c:w val="0.26048847245870871"/>
          <c:h val="0.47124842923583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93739301776134"/>
          <c:y val="4.225665294826713E-2"/>
          <c:w val="0.80046383093887385"/>
          <c:h val="0.78684236427336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prst="coolSlant"/>
            </a:sp3d>
          </c:spPr>
          <c:invertIfNegative val="0"/>
          <c:dLbls>
            <c:dLbl>
              <c:idx val="0"/>
              <c:layout>
                <c:manualLayout>
                  <c:x val="4.8856705015333339E-3"/>
                  <c:y val="0.1640345353858543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EE-4861-BE82-0498EC651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642528761499839E-3"/>
                  <c:y val="0.195394078915503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EE-4861-BE82-0498EC651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569591145883863E-17"/>
                  <c:y val="0.176095898281873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EE-4861-BE82-0498EC651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_-* #\ ##0_р_._-;\-* #\ ##0_р_._-;_-* "-"??_р_._-;_-@_-</c:formatCode>
                <c:ptCount val="3"/>
                <c:pt idx="0">
                  <c:v>1006</c:v>
                </c:pt>
                <c:pt idx="1">
                  <c:v>1124</c:v>
                </c:pt>
                <c:pt idx="2">
                  <c:v>1368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3-0DEE-4861-BE82-0498EC651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gapDepth val="0"/>
        <c:shape val="cylinder"/>
        <c:axId val="-1333701168"/>
        <c:axId val="-1333713680"/>
        <c:axId val="0"/>
      </c:bar3DChart>
      <c:catAx>
        <c:axId val="-133370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33713680"/>
        <c:crosses val="autoZero"/>
        <c:auto val="1"/>
        <c:lblAlgn val="ctr"/>
        <c:lblOffset val="100"/>
        <c:noMultiLvlLbl val="0"/>
      </c:catAx>
      <c:valAx>
        <c:axId val="-1333713680"/>
        <c:scaling>
          <c:orientation val="minMax"/>
          <c:max val="2000"/>
          <c:min val="0"/>
        </c:scaling>
        <c:delete val="1"/>
        <c:axPos val="l"/>
        <c:numFmt formatCode="_-* #\ ##0_р_._-;\-* #\ ##0_р_._-;_-* &quot;-&quot;??_р_._-;_-@_-" sourceLinked="1"/>
        <c:majorTickMark val="out"/>
        <c:minorTickMark val="none"/>
        <c:tickLblPos val="nextTo"/>
        <c:crossAx val="-1333701168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429650864984881"/>
          <c:y val="0.9102965100873831"/>
          <c:w val="0.51384972177645283"/>
          <c:h val="8.9703489912616854E-2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422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3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1F-48B5-A775-46D28BD71321}"/>
              </c:ext>
            </c:extLst>
          </c:dPt>
          <c:dPt>
            <c:idx val="1"/>
            <c:bubble3D val="0"/>
            <c:spPr>
              <a:solidFill>
                <a:srgbClr val="B4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1F-48B5-A775-46D28BD713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1F-48B5-A775-46D28BD71321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1F-48B5-A775-46D28BD713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1F-48B5-A775-46D28BD71321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1F-48B5-A775-46D28BD713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1F-48B5-A775-46D28BD71321}"/>
              </c:ext>
            </c:extLst>
          </c:dPt>
          <c:dLbls>
            <c:dLbl>
              <c:idx val="0"/>
              <c:layout>
                <c:manualLayout>
                  <c:x val="-0.12527986326100413"/>
                  <c:y val="0"/>
                </c:manualLayout>
              </c:layout>
              <c:tx>
                <c:rich>
                  <a:bodyPr rot="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3035181A-8860-459A-B9B8-CED900A72C41}" type="CATEGORYNAME">
                      <a:rPr lang="ru-RU" sz="1400" b="1" smtClean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endParaRPr lang="ru-RU" sz="1400" b="1" baseline="0" dirty="0" smtClean="0"/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8695D40C-E045-4822-BDC5-81B3E8229FAF}" type="VALUE">
                      <a:rPr lang="ru-RU" sz="1400" b="1" baseline="0" smtClean="0">
                        <a:solidFill>
                          <a:srgbClr val="C00000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1F-48B5-A775-46D28BD713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301852169065031"/>
                      <c:h val="0.185397482685997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7770902106290135E-2"/>
                  <c:y val="-0.202938791440346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C205AD32-1AC2-44E1-9FE6-C1CB148E81D7}" type="CATEGORYNAME">
                      <a:rPr lang="ru-RU" sz="1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fld id="{5AF3A3FF-CB64-47DD-B8E6-ABF5B8D60D5D}" type="VALUE">
                      <a:rPr lang="ru-RU" sz="1400" b="1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1F-48B5-A775-46D28BD713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407568180330587"/>
                      <c:h val="0.190580232338736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079304337875132"/>
                  <c:y val="-0.14520410268025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7EBEAAD5-CC1C-406A-9BEF-A253321E6747}" type="CATEGORYNAME">
                      <a:rPr lang="ru-RU" sz="1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="1" baseline="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fld id="{4E0C89AA-AFB5-448D-8ACB-3DBCF7DA6605}" type="VALUE">
                      <a:rPr lang="ru-RU" sz="1400" b="1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 sz="1400" b="1" baseline="0" dirty="0" smtClean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1F-48B5-A775-46D28BD713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890605892533761"/>
                      <c:h val="0.202642232854606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5200392423503311E-2"/>
                  <c:y val="1.90917804839577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8C1A8C01-123D-4BCD-BAC8-A66492F959D7}" type="CATEGORYNAME">
                      <a:rPr lang="ru-RU" sz="1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fld id="{1F53B837-D887-46C5-9E33-7C0167B5D0B2}" type="VALUE">
                      <a:rPr lang="ru-RU" sz="1400" b="1" baseline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1F-48B5-A775-46D28BD713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9096486230930122"/>
                      <c:h val="0.15056804164155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3673428134209173"/>
                  <c:y val="3.95398640259167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BAD7040A-EACD-48DC-88E4-5403F7A0837D}" type="CATEGORYNAME">
                      <a:rPr lang="ru-RU" sz="1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fld id="{EC27AD50-7FAB-4855-B924-F7905C26640F}" type="VALUE">
                      <a:rPr lang="ru-RU" sz="1400" b="1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1F-48B5-A775-46D28BD713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5721704855264913"/>
                      <c:h val="0.156988399273981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0182744642391763"/>
                  <c:y val="-2.7588947353520576E-2"/>
                </c:manualLayout>
              </c:layout>
              <c:tx>
                <c:rich>
                  <a:bodyPr/>
                  <a:lstStyle/>
                  <a:p>
                    <a:fld id="{B76FE815-2253-4697-9137-73AB8760AD34}" type="CATEGORYNAME">
                      <a:rPr lang="ru-RU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[ИМЯ КАТЕГОРИИ]</a:t>
                    </a:fld>
                    <a:endParaRPr lang="ru-RU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r>
                      <a:rPr lang="ru-RU" sz="1600" b="1" baseline="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fld id="{BF79FE50-9F4E-4E85-83F0-061992B38F9B}" type="VALUE">
                      <a:rPr lang="ru-RU" sz="1600" b="1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[ЗНАЧЕНИЕ]</a:t>
                    </a:fld>
                    <a:endParaRPr lang="ru-RU" sz="1600" b="1" baseline="0" dirty="0" smtClean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1F-48B5-A775-46D28BD7132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5.9440009992724377E-2"/>
                  <c:y val="-0.26228317852061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C9072537-8F3C-43F1-9F28-4B9D6A6E8C80}" type="CATEGORYNAME">
                      <a:rPr lang="ru-RU" sz="1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fld id="{58BD6777-7D58-4835-B997-6B94AF3B37AC}" type="VALUE">
                      <a:rPr lang="ru-RU" sz="1400" b="1" baseline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 sz="1400" b="1" baseline="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71F-48B5-A775-46D28BD713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145078083757108"/>
                      <c:h val="0.254494182072613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</c:v>
                </c:pt>
                <c:pt idx="1">
                  <c:v>Продажа земельных участков</c:v>
                </c:pt>
                <c:pt idx="2">
                  <c:v>Аренда имущества</c:v>
                </c:pt>
                <c:pt idx="3">
                  <c:v>Арендная плата за размещение нестационарных торговых объектов </c:v>
                </c:pt>
                <c:pt idx="4">
                  <c:v>Арендная плата за использование рекламных конструкций</c:v>
                </c:pt>
                <c:pt idx="5">
                  <c:v>Доходы от реализации имущества</c:v>
                </c:pt>
                <c:pt idx="6">
                  <c:v>Прочие доходы от использования имущества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845</c:v>
                </c:pt>
                <c:pt idx="1">
                  <c:v>157</c:v>
                </c:pt>
                <c:pt idx="2">
                  <c:v>50</c:v>
                </c:pt>
                <c:pt idx="3">
                  <c:v>32</c:v>
                </c:pt>
                <c:pt idx="4">
                  <c:v>134</c:v>
                </c:pt>
                <c:pt idx="5">
                  <c:v>3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71F-48B5-A775-46D28BD713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2679544011984"/>
          <c:y val="7.4801971631182185E-2"/>
          <c:w val="0.45923845532057911"/>
          <c:h val="0.754366482223034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86-4664-BBB4-59B48B41B31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664-BBB4-59B48B41B31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664-BBB4-59B48B41B311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664-BBB4-59B48B41B311}"/>
              </c:ext>
            </c:extLst>
          </c:dPt>
          <c:dLbls>
            <c:dLbl>
              <c:idx val="0"/>
              <c:layout>
                <c:manualLayout>
                  <c:x val="-0.25941297470697205"/>
                  <c:y val="-4.921170245457158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E414B0F-C1C7-43F4-AE09-58EA725873C1}" type="CATEGORYNAME">
                      <a:rPr lang="ru-RU" sz="1600" b="1" i="0" u="none" strike="noStrike" kern="1200" spc="0" baseline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i="0" u="none" strike="noStrike" kern="1200" spc="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fld id="{89A2409D-C095-4D19-9A2E-858CD8ECC3E6}" type="VALUE">
                      <a:rPr lang="ru-RU" sz="1800" b="1" i="0" u="none" strike="noStrike" kern="1200" spc="0" baseline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ru-RU" sz="1800" b="1" i="0" u="none" strike="noStrike" kern="1200" spc="0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86-4664-BBB4-59B48B41B311}"/>
                </c:ext>
                <c:ext xmlns:c15="http://schemas.microsoft.com/office/drawing/2012/chart" uri="{CE6537A1-D6FC-4f65-9D91-7224C49458BB}">
                  <c15:layout>
                    <c:manualLayout>
                      <c:w val="0.32567074115074734"/>
                      <c:h val="0.178401800309724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375710691276045"/>
                  <c:y val="-0.152631033054044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56A435E-EFF1-4523-A917-4AF1F93DD424}" type="CATEGORYNAME">
                      <a:rPr lang="ru-RU" sz="1800" b="1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ru-RU" sz="1800" b="1" baseline="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</a:t>
                    </a:r>
                    <a:fld id="{BEBE0790-E86C-4D6A-ABBA-AB3FDB04E8B2}" type="VALUE">
                      <a:rPr lang="ru-RU" sz="1800" b="1" baseline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86-4664-BBB4-59B48B41B311}"/>
                </c:ext>
                <c:ext xmlns:c15="http://schemas.microsoft.com/office/drawing/2012/chart" uri="{CE6537A1-D6FC-4f65-9D91-7224C49458BB}">
                  <c15:layout>
                    <c:manualLayout>
                      <c:w val="0.27526547443914495"/>
                      <c:h val="0.200844614004012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994494847876646"/>
                  <c:y val="0.130007534392561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21B9C15-E0FE-4CD9-8D1A-1A806B636C2F}" type="CATEGORYNAME"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(2 925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86-4664-BBB4-59B48B41B311}"/>
                </c:ext>
                <c:ext xmlns:c15="http://schemas.microsoft.com/office/drawing/2012/chart" uri="{CE6537A1-D6FC-4f65-9D91-7224C49458BB}">
                  <c15:layout>
                    <c:manualLayout>
                      <c:w val="0.32057535762981093"/>
                      <c:h val="0.295970756677960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5176425221935833"/>
                  <c:y val="0.164494437109890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50317F63-74E1-4D07-B14D-0568F5FD4FDE}" type="CATEGORYNAME"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8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</a:rPr>
                      <a:t>(</a:t>
                    </a:r>
                    <a:fld id="{7C568044-4646-4742-8F49-51D7A0121680}" type="VALUE">
                      <a:rPr lang="ru-RU" sz="1800" b="1" baseline="0" smtClean="0">
                        <a:solidFill>
                          <a:srgbClr val="C00000"/>
                        </a:solidFill>
                        <a:latin typeface="Arimo"/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r>
                      <a:rPr lang="ru-RU" sz="1800" b="1" baseline="0" dirty="0" smtClean="0">
                        <a:solidFill>
                          <a:srgbClr val="C00000"/>
                        </a:solidFill>
                        <a:latin typeface="Arimo"/>
                      </a:rPr>
                      <a:t> млн руб.)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Arimo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86-4664-BBB4-59B48B41B311}"/>
                </c:ext>
                <c:ext xmlns:c15="http://schemas.microsoft.com/office/drawing/2012/chart" uri="{CE6537A1-D6FC-4f65-9D91-7224C49458BB}">
                  <c15:layout>
                    <c:manualLayout>
                      <c:w val="0.32424306319814777"/>
                      <c:h val="0.18729834190032565"/>
                    </c:manualLayout>
                  </c15:layout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5">
                        <a:lumMod val="75000"/>
                      </a:schemeClr>
                    </a:solidFill>
                    <a:latin typeface="Arimo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Прочие безвозмездные поступления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6103</c:v>
                </c:pt>
                <c:pt idx="1">
                  <c:v>2529</c:v>
                </c:pt>
                <c:pt idx="2">
                  <c:v>2925</c:v>
                </c:pt>
                <c:pt idx="3">
                  <c:v>1245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86-4664-BBB4-59B48B41B31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33"/>
        <c:holeSize val="3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06903541724049E-2"/>
          <c:y val="0.10930391014792185"/>
          <c:w val="0.93548151444245664"/>
          <c:h val="0.66805467411129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'Задолженнсть '!$E$6</c:f>
              <c:strCache>
                <c:ptCount val="1"/>
                <c:pt idx="0">
                  <c:v>Бюджет города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CD-49BF-B855-9915D322AA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CD-49BF-B855-9915D322AA1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BCD-49BF-B855-9915D322AA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'Задолженнсть '!$F$5:$G$5</c:f>
              <c:strCache>
                <c:ptCount val="2"/>
                <c:pt idx="0">
                  <c:v>на 01.01.2025</c:v>
                </c:pt>
                <c:pt idx="1">
                  <c:v>на 01.01.2026</c:v>
                </c:pt>
              </c:strCache>
            </c:strRef>
          </c:cat>
          <c:val>
            <c:numRef>
              <c:f>'Задолженнсть '!$F$6:$G$6</c:f>
              <c:numCache>
                <c:formatCode>#,##0</c:formatCode>
                <c:ptCount val="2"/>
                <c:pt idx="0">
                  <c:v>151</c:v>
                </c:pt>
                <c:pt idx="1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CD-49BF-B855-9915D322AA1F}"/>
            </c:ext>
          </c:extLst>
        </c:ser>
        <c:ser>
          <c:idx val="1"/>
          <c:order val="1"/>
          <c:tx>
            <c:strRef>
              <c:f>'Задолженнсть '!$E$7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'Задолженнсть '!$F$5:$G$5</c:f>
              <c:strCache>
                <c:ptCount val="2"/>
                <c:pt idx="0">
                  <c:v>на 01.01.2025</c:v>
                </c:pt>
                <c:pt idx="1">
                  <c:v>на 01.01.2026</c:v>
                </c:pt>
              </c:strCache>
            </c:strRef>
          </c:cat>
          <c:val>
            <c:numRef>
              <c:f>'Задолженнсть '!$F$7:$G$7</c:f>
              <c:numCache>
                <c:formatCode>#,##0</c:formatCode>
                <c:ptCount val="2"/>
                <c:pt idx="0">
                  <c:v>457</c:v>
                </c:pt>
                <c:pt idx="1">
                  <c:v>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CD-49BF-B855-9915D322A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-1333708240"/>
        <c:axId val="-1333711504"/>
      </c:barChart>
      <c:catAx>
        <c:axId val="-1333708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33711504"/>
        <c:crosses val="autoZero"/>
        <c:auto val="1"/>
        <c:lblAlgn val="ctr"/>
        <c:lblOffset val="100"/>
        <c:noMultiLvlLbl val="0"/>
      </c:catAx>
      <c:valAx>
        <c:axId val="-1333711504"/>
        <c:scaling>
          <c:orientation val="minMax"/>
          <c:max val="12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-133370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58048111588372E-2"/>
          <c:y val="0.88131107767567329"/>
          <c:w val="0.96374195188841161"/>
          <c:h val="0.11868892232432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0.48826</cdr:x>
      <cdr:y>0.11507</cdr:y>
    </cdr:from>
    <cdr:to>
      <cdr:x>0.59516</cdr:x>
      <cdr:y>0.24324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3242" y="613161"/>
          <a:ext cx="885230" cy="682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0.52174</cdr:x>
      <cdr:y>0.35135</cdr:y>
    </cdr:from>
    <cdr:to>
      <cdr:x>0.63216</cdr:x>
      <cdr:y>0.47297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872209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0.88958</cdr:x>
      <cdr:y>0.08108</cdr:y>
    </cdr:from>
    <cdr:to>
      <cdr:x>1</cdr:x>
      <cdr:y>0.25268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88832" y="432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0.13462</cdr:x>
      <cdr:y>0.18617</cdr:y>
    </cdr:from>
    <cdr:to>
      <cdr:x>0.39704</cdr:x>
      <cdr:y>0.26744</cdr:y>
    </cdr:to>
    <cdr:sp macro="" textlink="">
      <cdr:nvSpPr>
        <cdr:cNvPr id="3" name="TextBox 2"/>
        <cdr:cNvSpPr txBox="1"/>
      </cdr:nvSpPr>
      <cdr:spPr>
        <a:xfrm xmlns:a="http://schemas.openxmlformats.org/drawingml/2006/main" rot="20533108">
          <a:off x="1290618" y="857051"/>
          <a:ext cx="2515927" cy="374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</a:rPr>
            <a:t>+1 329 млн руб.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</a:endParaRPr>
        </a:p>
      </cdr:txBody>
    </cdr:sp>
  </cdr:relSizeAnchor>
  <cdr:relSizeAnchor xmlns:cdr="http://schemas.openxmlformats.org/drawingml/2006/chartDrawing">
    <cdr:from>
      <cdr:x>0.40304</cdr:x>
      <cdr:y>0.10952</cdr:y>
    </cdr:from>
    <cdr:to>
      <cdr:x>0.66156</cdr:x>
      <cdr:y>0.19621</cdr:y>
    </cdr:to>
    <cdr:sp macro="" textlink="">
      <cdr:nvSpPr>
        <cdr:cNvPr id="7" name="TextBox 6"/>
        <cdr:cNvSpPr txBox="1"/>
      </cdr:nvSpPr>
      <cdr:spPr>
        <a:xfrm xmlns:a="http://schemas.openxmlformats.org/drawingml/2006/main" rot="20550853">
          <a:off x="3864099" y="504180"/>
          <a:ext cx="2478532" cy="39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</a:rPr>
            <a:t>+3 080 млн руб.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</a:endParaRPr>
        </a:p>
      </cdr:txBody>
    </cdr:sp>
  </cdr:relSizeAnchor>
  <cdr:relSizeAnchor xmlns:cdr="http://schemas.openxmlformats.org/drawingml/2006/chartDrawing">
    <cdr:from>
      <cdr:x>0.67941</cdr:x>
      <cdr:y>0.03031</cdr:y>
    </cdr:from>
    <cdr:to>
      <cdr:x>0.92713</cdr:x>
      <cdr:y>0.11904</cdr:y>
    </cdr:to>
    <cdr:sp macro="" textlink="">
      <cdr:nvSpPr>
        <cdr:cNvPr id="8" name="TextBox 7"/>
        <cdr:cNvSpPr txBox="1"/>
      </cdr:nvSpPr>
      <cdr:spPr>
        <a:xfrm xmlns:a="http://schemas.openxmlformats.org/drawingml/2006/main" rot="20573099">
          <a:off x="6513762" y="139555"/>
          <a:ext cx="2374992" cy="408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mo"/>
            </a:rPr>
            <a:t>+2 177 млн руб.</a:t>
          </a:r>
          <a:endParaRPr lang="ru-RU" sz="1800" b="1" dirty="0">
            <a:solidFill>
              <a:srgbClr val="C00000"/>
            </a:solidFill>
            <a:latin typeface="Arimo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0.5943</cdr:x>
      <cdr:y>0.08819</cdr:y>
    </cdr:from>
    <cdr:to>
      <cdr:x>0.73255</cdr:x>
      <cdr:y>0.19816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0604467">
          <a:off x="5720379" y="453433"/>
          <a:ext cx="1330712" cy="56540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0.28445</cdr:x>
      <cdr:y>0.06839</cdr:y>
    </cdr:from>
    <cdr:to>
      <cdr:x>0.42208</cdr:x>
      <cdr:y>0.15652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37977" y="351626"/>
          <a:ext cx="1324744" cy="453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+ 22 %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0.56137</cdr:x>
      <cdr:y>0</cdr:y>
    </cdr:from>
    <cdr:to>
      <cdr:x>0.69681</cdr:x>
      <cdr:y>0.07569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03414" y="0"/>
          <a:ext cx="1303665" cy="389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+ 14 %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0.29958</cdr:x>
      <cdr:y>0.15111</cdr:y>
    </cdr:from>
    <cdr:to>
      <cdr:x>0.43783</cdr:x>
      <cdr:y>0.26108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20604467">
          <a:off x="2883600" y="776947"/>
          <a:ext cx="1330712" cy="56540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0.20382</cdr:x>
      <cdr:y>0.1369</cdr:y>
    </cdr:from>
    <cdr:to>
      <cdr:x>0.40482</cdr:x>
      <cdr:y>0.24344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0002" y="649426"/>
          <a:ext cx="1992012" cy="505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18 909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0.6708</cdr:x>
      <cdr:y>0</cdr:y>
    </cdr:from>
    <cdr:to>
      <cdr:x>0.87143</cdr:x>
      <cdr:y>0.10307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48128" y="-1533816"/>
          <a:ext cx="1988386" cy="488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25 376 млн руб.</a:t>
          </a:r>
        </a:p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0.6653</cdr:x>
      <cdr:y>0.5105</cdr:y>
    </cdr:from>
    <cdr:to>
      <cdr:x>0.83835</cdr:x>
      <cdr:y>0.62557</cdr:y>
    </cdr:to>
    <cdr:sp macro="" textlink="">
      <cdr:nvSpPr>
        <cdr:cNvPr id="19" name="TextBox 1"/>
        <cdr:cNvSpPr txBox="1"/>
      </cdr:nvSpPr>
      <cdr:spPr>
        <a:xfrm xmlns:a="http://schemas.openxmlformats.org/drawingml/2006/main" rot="188388" flipH="1">
          <a:off x="6593605" y="2029484"/>
          <a:ext cx="1715048" cy="457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0.37329</cdr:x>
      <cdr:y>0.70791</cdr:y>
    </cdr:from>
    <cdr:to>
      <cdr:x>0.41942</cdr:x>
      <cdr:y>0.73003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699550" y="2814284"/>
          <a:ext cx="457200" cy="87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0.47957</cdr:x>
      <cdr:y>0.2325</cdr:y>
    </cdr:from>
    <cdr:to>
      <cdr:x>0.56296</cdr:x>
      <cdr:y>0.32429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752912" y="1047215"/>
          <a:ext cx="826454" cy="413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0.44551</cdr:x>
      <cdr:y>0.5363</cdr:y>
    </cdr:from>
    <cdr:to>
      <cdr:x>0.63931</cdr:x>
      <cdr:y>0.61204</cdr:y>
    </cdr:to>
    <cdr:sp macro="" textlink="">
      <cdr:nvSpPr>
        <cdr:cNvPr id="11" name="TextBox 10"/>
        <cdr:cNvSpPr txBox="1"/>
      </cdr:nvSpPr>
      <cdr:spPr>
        <a:xfrm xmlns:a="http://schemas.openxmlformats.org/drawingml/2006/main" rot="20315868">
          <a:off x="4415272" y="2544115"/>
          <a:ext cx="1920769" cy="359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defTabSz="914354" rtl="0"/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+5 277 </a:t>
          </a:r>
          <a:r>
            <a:rPr lang="ru-RU" sz="1600" b="1" kern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0.48641</cdr:x>
      <cdr:y>0.60733</cdr:y>
    </cdr:from>
    <cdr:to>
      <cdr:x>0.57867</cdr:x>
      <cdr:y>0.69239</cdr:y>
    </cdr:to>
    <cdr:sp macro="" textlink="">
      <cdr:nvSpPr>
        <cdr:cNvPr id="12" name="TextBox 11"/>
        <cdr:cNvSpPr txBox="1"/>
      </cdr:nvSpPr>
      <cdr:spPr>
        <a:xfrm xmlns:a="http://schemas.openxmlformats.org/drawingml/2006/main" rot="247548">
          <a:off x="4820637" y="2735521"/>
          <a:ext cx="914400" cy="383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0.41999</cdr:x>
      <cdr:y>0.33389</cdr:y>
    </cdr:from>
    <cdr:to>
      <cdr:x>0.6148</cdr:x>
      <cdr:y>0.40963</cdr:y>
    </cdr:to>
    <cdr:sp macro="" textlink="">
      <cdr:nvSpPr>
        <cdr:cNvPr id="15" name="TextBox 2"/>
        <cdr:cNvSpPr txBox="1"/>
      </cdr:nvSpPr>
      <cdr:spPr>
        <a:xfrm xmlns:a="http://schemas.openxmlformats.org/drawingml/2006/main" rot="20342239">
          <a:off x="4162373" y="1583914"/>
          <a:ext cx="1930683" cy="359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14354" rtl="0"/>
          <a:r>
            <a:rPr lang="ru-RU" sz="1600" b="1" kern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1 190 млн </a:t>
          </a:r>
          <a:r>
            <a:rPr lang="ru-RU" sz="1600" b="1" kern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руб.</a:t>
          </a:r>
        </a:p>
      </cdr:txBody>
    </cdr:sp>
  </cdr:relSizeAnchor>
  <cdr:relSizeAnchor xmlns:cdr="http://schemas.openxmlformats.org/drawingml/2006/chartDrawing">
    <cdr:from>
      <cdr:x>0.45599</cdr:x>
      <cdr:y>0.3418</cdr:y>
    </cdr:from>
    <cdr:to>
      <cdr:x>0.61373</cdr:x>
      <cdr:y>0.4676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4519148" y="1621445"/>
          <a:ext cx="1563332" cy="5967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0.47277</cdr:x>
      <cdr:y>0.56786</cdr:y>
    </cdr:from>
    <cdr:to>
      <cdr:x>0.63051</cdr:x>
      <cdr:y>0.69366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4685451" y="2693799"/>
          <a:ext cx="1563332" cy="5967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0.43361</cdr:x>
      <cdr:y>0.16192</cdr:y>
    </cdr:from>
    <cdr:to>
      <cdr:x>0.59135</cdr:x>
      <cdr:y>0.28772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4297421" y="768135"/>
          <a:ext cx="1563316" cy="59676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0.40259</cdr:x>
      <cdr:y>0.13442</cdr:y>
    </cdr:from>
    <cdr:to>
      <cdr:x>0.59741</cdr:x>
      <cdr:y>0.21016</cdr:y>
    </cdr:to>
    <cdr:sp macro="" textlink="">
      <cdr:nvSpPr>
        <cdr:cNvPr id="14" name="TextBox 2"/>
        <cdr:cNvSpPr txBox="1"/>
      </cdr:nvSpPr>
      <cdr:spPr>
        <a:xfrm xmlns:a="http://schemas.openxmlformats.org/drawingml/2006/main" rot="20342239">
          <a:off x="3990002" y="637648"/>
          <a:ext cx="1930706" cy="35929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14354" rtl="0"/>
          <a:r>
            <a:rPr lang="ru-RU" sz="16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6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6 467 млн </a:t>
          </a:r>
          <a:r>
            <a:rPr lang="ru-RU" sz="16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0.61947</cdr:x>
      <cdr:y>0.71279</cdr:y>
    </cdr:from>
    <cdr:to>
      <cdr:x>0.753</cdr:x>
      <cdr:y>0.74632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6425895" y="3693196"/>
          <a:ext cx="1385153" cy="17371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</cdr:x>
      <cdr:y>0.72214</cdr:y>
    </cdr:from>
    <cdr:to>
      <cdr:x>0.59076</cdr:x>
      <cdr:y>0.79309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6176054" y="3863203"/>
          <a:ext cx="180334" cy="37955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0.64756</cdr:x>
      <cdr:y>0.60999</cdr:y>
    </cdr:from>
    <cdr:to>
      <cdr:x>0.73108</cdr:x>
      <cdr:y>0.64241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6967590" y="3263247"/>
          <a:ext cx="898636" cy="17342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0.32789</cdr:x>
      <cdr:y>0.08679</cdr:y>
    </cdr:from>
    <cdr:to>
      <cdr:x>0.42514</cdr:x>
      <cdr:y>0.14751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 flipV="1">
          <a:off x="3540155" y="466113"/>
          <a:ext cx="1049922" cy="32611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0.69421</cdr:x>
      <cdr:y>0.19446</cdr:y>
    </cdr:from>
    <cdr:to>
      <cdr:x>0.77064</cdr:x>
      <cdr:y>0.30891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V="1">
          <a:off x="7469532" y="1040309"/>
          <a:ext cx="822361" cy="61225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0.6813</cdr:x>
      <cdr:y>0.46853</cdr:y>
    </cdr:from>
    <cdr:to>
      <cdr:x>0.75452</cdr:x>
      <cdr:y>0.55995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7330613" y="2506502"/>
          <a:ext cx="787860" cy="48902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0.44078</cdr:x>
      <cdr:y>0.34046</cdr:y>
    </cdr:from>
    <cdr:to>
      <cdr:x>0.61943</cdr:x>
      <cdr:y>0.42819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759001" y="1828442"/>
          <a:ext cx="1928823" cy="471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24 876</a:t>
          </a:r>
          <a:b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</a:t>
          </a:r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0.48785</cdr:x>
      <cdr:y>0.74932</cdr:y>
    </cdr:from>
    <cdr:to>
      <cdr:x>0.56562</cdr:x>
      <cdr:y>0.83102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5249149" y="4008596"/>
          <a:ext cx="836738" cy="43706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0.4935</cdr:x>
      <cdr:y>0.37043</cdr:y>
    </cdr:from>
    <cdr:to>
      <cdr:x>0.68537</cdr:x>
      <cdr:y>0.47643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489334" y="1909225"/>
          <a:ext cx="2134219" cy="54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1 240</a:t>
          </a:r>
          <a:b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</a:t>
          </a:r>
          <a:r>
            <a:rPr lang="ru-RU" sz="2000" b="1" dirty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2000" b="1" dirty="0" smtClean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0.55758</cdr:x>
      <cdr:y>0.05387</cdr:y>
    </cdr:from>
    <cdr:to>
      <cdr:x>0.98929</cdr:x>
      <cdr:y>0.24341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5850035" y="262430"/>
          <a:ext cx="452942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2024 год – 921 840,42 тыс. руб.</a:t>
          </a:r>
        </a:p>
        <a:p xmlns:a="http://schemas.openxmlformats.org/drawingml/2006/main">
          <a:endParaRPr lang="ru-RU" b="1" dirty="0" smtClean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r>
            <a:rPr lang="ru-RU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2025 год – 1 081 872,52 тыс. руб</a:t>
          </a:r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0.08619</cdr:x>
      <cdr:y>0.29001</cdr:y>
    </cdr:from>
    <cdr:to>
      <cdr:x>0.19206</cdr:x>
      <cdr:y>0.46116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4351" y="15495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0.51018</cdr:x>
      <cdr:y>0.02239</cdr:y>
    </cdr:from>
    <cdr:to>
      <cdr:x>0.97824</cdr:x>
      <cdr:y>0.11168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518754" y="119603"/>
          <a:ext cx="5063137" cy="4770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500" b="1" cap="none" spc="0" dirty="0" smtClean="0">
              <a:ln w="0"/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Всего 10 978 млн рублей</a:t>
          </a:r>
          <a:endParaRPr lang="ru-RU" sz="2500" b="1" cap="none" spc="0" dirty="0">
            <a:ln w="0"/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0.57701</cdr:x>
      <cdr:y>0.21554</cdr:y>
    </cdr:from>
    <cdr:to>
      <cdr:x>0.7348</cdr:x>
      <cdr:y>0.29144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2899">
          <a:off x="4981216" y="994810"/>
          <a:ext cx="1362171" cy="35031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+ 17%</a:t>
          </a:r>
          <a:endParaRPr lang="ru-RU" sz="18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0.59419</cdr:x>
      <cdr:y>0.32178</cdr:y>
    </cdr:from>
    <cdr:to>
      <cdr:x>0.76329</cdr:x>
      <cdr:y>0.47037</cdr:y>
    </cdr:to>
    <cdr:sp macro="" textlink="">
      <cdr:nvSpPr>
        <cdr:cNvPr id="5" name="TextBox 1"/>
        <cdr:cNvSpPr txBox="1"/>
      </cdr:nvSpPr>
      <cdr:spPr>
        <a:xfrm xmlns:a="http://schemas.openxmlformats.org/drawingml/2006/main" rot="20091932">
          <a:off x="5129524" y="1485135"/>
          <a:ext cx="1459807" cy="685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+1 191</a:t>
          </a:r>
        </a:p>
        <a:p xmlns:a="http://schemas.openxmlformats.org/drawingml/2006/main">
          <a:pPr algn="ctr"/>
          <a:r>
            <a:rPr lang="ru-RU" sz="17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 млн руб.</a:t>
          </a:r>
          <a:endParaRPr lang="ru-RU" sz="17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0.27546</cdr:x>
      <cdr:y>0.44542</cdr:y>
    </cdr:from>
    <cdr:to>
      <cdr:x>0.50402</cdr:x>
      <cdr:y>0.5929</cdr:y>
    </cdr:to>
    <cdr:sp macro="" textlink="">
      <cdr:nvSpPr>
        <cdr:cNvPr id="6" name="TextBox 1"/>
        <cdr:cNvSpPr txBox="1"/>
      </cdr:nvSpPr>
      <cdr:spPr>
        <a:xfrm xmlns:a="http://schemas.openxmlformats.org/drawingml/2006/main" rot="20007155">
          <a:off x="2377979" y="2055813"/>
          <a:ext cx="1973114" cy="680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+1 455 </a:t>
          </a:r>
        </a:p>
        <a:p xmlns:a="http://schemas.openxmlformats.org/drawingml/2006/main">
          <a:pPr algn="ctr"/>
          <a:r>
            <a:rPr lang="ru-RU" sz="17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  <a:endParaRPr lang="ru-RU" sz="17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0.29057</cdr:x>
      <cdr:y>0.3501</cdr:y>
    </cdr:from>
    <cdr:to>
      <cdr:x>0.42589</cdr:x>
      <cdr:y>0.43319</cdr:y>
    </cdr:to>
    <cdr:sp macro="" textlink="">
      <cdr:nvSpPr>
        <cdr:cNvPr id="7" name="TextBox 1"/>
        <cdr:cNvSpPr txBox="1"/>
      </cdr:nvSpPr>
      <cdr:spPr>
        <a:xfrm xmlns:a="http://schemas.openxmlformats.org/drawingml/2006/main" rot="20037323">
          <a:off x="2760195" y="1615862"/>
          <a:ext cx="1285438" cy="383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+ 26%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0.17904</cdr:x>
      <cdr:y>0.45555</cdr:y>
    </cdr:from>
    <cdr:to>
      <cdr:x>0.28806</cdr:x>
      <cdr:y>0.52158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00784" y="2102540"/>
          <a:ext cx="1035538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+14,67%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0.75782</cdr:x>
      <cdr:y>0.28373</cdr:y>
    </cdr:from>
    <cdr:to>
      <cdr:x>0.87054</cdr:x>
      <cdr:y>0.36855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198725" y="1309557"/>
          <a:ext cx="1070755" cy="391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+12,47%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0.47011</cdr:x>
      <cdr:y>0.34626</cdr:y>
    </cdr:from>
    <cdr:to>
      <cdr:x>0.57301</cdr:x>
      <cdr:y>0.43114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058368" y="1598139"/>
          <a:ext cx="888275" cy="391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+11,83%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0.18033</cdr:x>
      <cdr:y>0.65797</cdr:y>
    </cdr:from>
    <cdr:to>
      <cdr:x>0.28621</cdr:x>
      <cdr:y>0.72018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712967" y="3036837"/>
          <a:ext cx="1005780" cy="287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+15%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0.46882</cdr:x>
      <cdr:y>0.60017</cdr:y>
    </cdr:from>
    <cdr:to>
      <cdr:x>0.57811</cdr:x>
      <cdr:y>0.66835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453461" y="2770056"/>
          <a:ext cx="1038172" cy="314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+15%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0.76118</cdr:x>
      <cdr:y>0.57492</cdr:y>
    </cdr:from>
    <cdr:to>
      <cdr:x>0.87731</cdr:x>
      <cdr:y>0.63426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230635" y="2653516"/>
          <a:ext cx="1103147" cy="27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+15%</a:t>
          </a:r>
          <a:endParaRPr lang="ru-RU" sz="1600" b="1" dirty="0">
            <a:solidFill>
              <a:schemeClr val="bg1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0.13656</cdr:x>
      <cdr:y>0.17155</cdr:y>
    </cdr:from>
    <cdr:to>
      <cdr:x>0.3453</cdr:x>
      <cdr:y>0.27412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297217" y="791770"/>
          <a:ext cx="1982872" cy="473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 644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0.4272</cdr:x>
      <cdr:y>0.05843</cdr:y>
    </cdr:from>
    <cdr:to>
      <cdr:x>0.63594</cdr:x>
      <cdr:y>0.15492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058059" y="269664"/>
          <a:ext cx="1982873" cy="445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7 099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0.73055</cdr:x>
      <cdr:y>0</cdr:y>
    </cdr:from>
    <cdr:to>
      <cdr:x>0.93929</cdr:x>
      <cdr:y>0.10443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939673" y="0"/>
          <a:ext cx="1982872" cy="48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8 290 млн руб.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0.6073</cdr:x>
      <cdr:y>0.24799</cdr:y>
    </cdr:from>
    <cdr:to>
      <cdr:x>0.73132</cdr:x>
      <cdr:y>0.36323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5242734" y="1144581"/>
          <a:ext cx="1070610" cy="53188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0.20952</cdr:x>
      <cdr:y>0.02855</cdr:y>
    </cdr:from>
    <cdr:to>
      <cdr:x>0.6491</cdr:x>
      <cdr:y>0.32512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72051" y="137777"/>
          <a:ext cx="4556944" cy="1431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ru-RU" sz="1800" b="1" cap="none" spc="0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Всего налогов </a:t>
          </a:r>
          <a:r>
            <a:rPr lang="ru-RU" sz="1800" b="1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на совокупный доход: </a:t>
          </a:r>
        </a:p>
        <a:p xmlns:a="http://schemas.openxmlformats.org/drawingml/2006/main">
          <a:pPr algn="ctr">
            <a:spcAft>
              <a:spcPts val="600"/>
            </a:spcAft>
          </a:pPr>
          <a:r>
            <a:rPr lang="ru-RU" sz="1800" b="1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2023г. – 865 </a:t>
          </a:r>
          <a:r>
            <a:rPr lang="ru-RU" sz="1800" b="1" cap="none" spc="0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рублей;</a:t>
          </a:r>
        </a:p>
        <a:p xmlns:a="http://schemas.openxmlformats.org/drawingml/2006/main">
          <a:pPr algn="ctr">
            <a:spcAft>
              <a:spcPts val="600"/>
            </a:spcAft>
          </a:pPr>
          <a:r>
            <a:rPr lang="ru-RU" sz="1800" b="1" dirty="0" smtClean="0">
              <a:ln w="0"/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2024г. – 1 333 млн рублей;</a:t>
          </a:r>
        </a:p>
        <a:p xmlns:a="http://schemas.openxmlformats.org/drawingml/2006/main">
          <a:pPr algn="ctr">
            <a:spcAft>
              <a:spcPts val="600"/>
            </a:spcAft>
          </a:pPr>
          <a:r>
            <a:rPr lang="ru-RU" sz="1800" b="1" u="sng" cap="none" spc="0" dirty="0" smtClean="0">
              <a:ln w="0"/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2025г. – 1 521 млн рублей</a:t>
          </a:r>
          <a:endParaRPr lang="ru-RU" sz="1800" b="1" u="sng" cap="none" spc="0" dirty="0">
            <a:ln w="0"/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0.21665</cdr:y>
    </cdr:from>
    <cdr:to>
      <cdr:x>0.26614</cdr:x>
      <cdr:y>0.53346</cdr:y>
    </cdr:to>
    <cdr:pic>
      <cdr:nvPicPr>
        <cdr:cNvPr id="3" name="Picture 2" descr="Picture background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33949" r="32318" b="17161"/>
        <a:stretch xmlns:a="http://schemas.openxmlformats.org/drawingml/2006/main"/>
      </cdr:blipFill>
      <cdr:spPr bwMode="auto">
        <a:xfrm xmlns:a="http://schemas.openxmlformats.org/drawingml/2006/main">
          <a:off x="0" y="1045514"/>
          <a:ext cx="2758944" cy="152882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0.28143</cdr:x>
      <cdr:y>0.05018</cdr:y>
    </cdr:from>
    <cdr:to>
      <cdr:x>0.46737</cdr:x>
      <cdr:y>0.12607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4625" y="260436"/>
          <a:ext cx="1912469" cy="393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931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0.53334</cdr:x>
      <cdr:y>0.0532</cdr:y>
    </cdr:from>
    <cdr:to>
      <cdr:x>0.72579</cdr:x>
      <cdr:y>0.1315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85651" y="276118"/>
          <a:ext cx="1979427" cy="40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852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0.78876</cdr:x>
      <cdr:y>0.05619</cdr:y>
    </cdr:from>
    <cdr:to>
      <cdr:x>0.99301</cdr:x>
      <cdr:y>0.13449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112681" y="291590"/>
          <a:ext cx="2100795" cy="406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827</a:t>
          </a:r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  <a:endParaRPr lang="ru-RU" sz="20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0.48826</cdr:x>
      <cdr:y>0.11507</cdr:y>
    </cdr:from>
    <cdr:to>
      <cdr:x>0.59516</cdr:x>
      <cdr:y>0.24324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3242" y="613161"/>
          <a:ext cx="885230" cy="682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0.52174</cdr:x>
      <cdr:y>0.35135</cdr:y>
    </cdr:from>
    <cdr:to>
      <cdr:x>0.63216</cdr:x>
      <cdr:y>0.47297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872209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0.88958</cdr:x>
      <cdr:y>0.08108</cdr:y>
    </cdr:from>
    <cdr:to>
      <cdr:x>1</cdr:x>
      <cdr:y>0.25268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88832" y="432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0.3064</cdr:x>
      <cdr:y>0.17679</cdr:y>
    </cdr:from>
    <cdr:to>
      <cdr:x>0.42622</cdr:x>
      <cdr:y>0.25342</cdr:y>
    </cdr:to>
    <cdr:sp macro="" textlink="">
      <cdr:nvSpPr>
        <cdr:cNvPr id="10" name="TextBox 1"/>
        <cdr:cNvSpPr txBox="1"/>
      </cdr:nvSpPr>
      <cdr:spPr>
        <a:xfrm xmlns:a="http://schemas.openxmlformats.org/drawingml/2006/main" rot="20348301">
          <a:off x="3035439" y="802623"/>
          <a:ext cx="1187016" cy="347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+ 12%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0.31197</cdr:x>
      <cdr:y>0.27395</cdr:y>
    </cdr:from>
    <cdr:to>
      <cdr:x>0.50061</cdr:x>
      <cdr:y>0.34579</cdr:y>
    </cdr:to>
    <cdr:sp macro="" textlink="">
      <cdr:nvSpPr>
        <cdr:cNvPr id="11" name="TextBox 1"/>
        <cdr:cNvSpPr txBox="1"/>
      </cdr:nvSpPr>
      <cdr:spPr>
        <a:xfrm xmlns:a="http://schemas.openxmlformats.org/drawingml/2006/main" rot="20295819">
          <a:off x="3090583" y="1243713"/>
          <a:ext cx="1868793" cy="326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+ 118 млн руб.</a:t>
          </a:r>
          <a:endParaRPr lang="ru-RU" sz="18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0.32207</cdr:x>
      <cdr:y>0.20746</cdr:y>
    </cdr:from>
    <cdr:to>
      <cdr:x>0.4657</cdr:x>
      <cdr:y>0.33214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3190678" y="941878"/>
          <a:ext cx="1422833" cy="56605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0.57559</cdr:x>
      <cdr:y>0.11194</cdr:y>
    </cdr:from>
    <cdr:to>
      <cdr:x>0.69541</cdr:x>
      <cdr:y>0.18362</cdr:y>
    </cdr:to>
    <cdr:sp macro="" textlink="">
      <cdr:nvSpPr>
        <cdr:cNvPr id="17" name="TextBox 1"/>
        <cdr:cNvSpPr txBox="1"/>
      </cdr:nvSpPr>
      <cdr:spPr>
        <a:xfrm xmlns:a="http://schemas.openxmlformats.org/drawingml/2006/main" rot="20315536">
          <a:off x="5702185" y="508228"/>
          <a:ext cx="1187016" cy="3254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+ 22%</a:t>
          </a:r>
          <a:endParaRPr lang="ru-RU" sz="1800" b="1" dirty="0">
            <a:solidFill>
              <a:srgbClr val="C00000"/>
            </a:solidFill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0.56955</cdr:x>
      <cdr:y>0.2037</cdr:y>
    </cdr:from>
    <cdr:to>
      <cdr:x>0.75819</cdr:x>
      <cdr:y>0.27554</cdr:y>
    </cdr:to>
    <cdr:sp macro="" textlink="">
      <cdr:nvSpPr>
        <cdr:cNvPr id="18" name="TextBox 1"/>
        <cdr:cNvSpPr txBox="1"/>
      </cdr:nvSpPr>
      <cdr:spPr>
        <a:xfrm xmlns:a="http://schemas.openxmlformats.org/drawingml/2006/main" rot="20340210">
          <a:off x="5642313" y="924807"/>
          <a:ext cx="1868793" cy="32615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+ 244 млн руб.</a:t>
          </a:r>
          <a:endParaRPr lang="ru-RU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mo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0.79696</cdr:x>
      <cdr:y>2.02222E-7</cdr:y>
    </cdr:from>
    <cdr:to>
      <cdr:x>1</cdr:x>
      <cdr:y>0.09692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32848" y="1"/>
          <a:ext cx="1944560" cy="479292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0.61868</cdr:x>
      <cdr:y>0.80275</cdr:y>
    </cdr:from>
    <cdr:to>
      <cdr:x>0.68985</cdr:x>
      <cdr:y>0.82589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 flipV="1">
          <a:off x="5563630" y="3968201"/>
          <a:ext cx="640017" cy="11438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0.24573</cdr:x>
      <cdr:y>0.3256</cdr:y>
    </cdr:from>
    <cdr:to>
      <cdr:x>0.32418</cdr:x>
      <cdr:y>0.36346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 flipV="1">
          <a:off x="2209800" y="1609510"/>
          <a:ext cx="705508" cy="18717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0.01638</cdr:y>
    </cdr:from>
    <cdr:to>
      <cdr:x>0.47205</cdr:x>
      <cdr:y>0.09151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24000" y="80922"/>
          <a:ext cx="4245050" cy="371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300" b="1" dirty="0" smtClean="0">
              <a:solidFill>
                <a:srgbClr val="C00000"/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rPr>
            <a:t>За 2025 год -  12 802 млн руб.</a:t>
          </a:r>
        </a:p>
        <a:p xmlns:a="http://schemas.openxmlformats.org/drawingml/2006/main">
          <a:endParaRPr lang="en-US" sz="2000" b="1" dirty="0" smtClean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0.70559</cdr:x>
      <cdr:y>0.23628</cdr:y>
    </cdr:from>
    <cdr:to>
      <cdr:x>0.75809</cdr:x>
      <cdr:y>0.28358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6528659" y="1284810"/>
          <a:ext cx="485771" cy="2572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0.34317</cdr:x>
      <cdr:y>0.75721</cdr:y>
    </cdr:from>
    <cdr:to>
      <cdr:x>0.40778</cdr:x>
      <cdr:y>0.78226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3086100" y="3743110"/>
          <a:ext cx="581025" cy="12382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0.19119</cdr:x>
      <cdr:y>0.34624</cdr:y>
    </cdr:from>
    <cdr:to>
      <cdr:x>0.40818</cdr:x>
      <cdr:y>0.45278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4849" y="1642483"/>
          <a:ext cx="2150525" cy="505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608 млн руб.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0.66886</cdr:x>
      <cdr:y>0.15753</cdr:y>
    </cdr:from>
    <cdr:to>
      <cdr:x>0.86949</cdr:x>
      <cdr:y>0.2606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28861" y="747269"/>
          <a:ext cx="1988357" cy="488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957 млн руб.</a:t>
          </a:r>
        </a:p>
        <a:p xmlns:a="http://schemas.openxmlformats.org/drawingml/2006/main"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0.6653</cdr:x>
      <cdr:y>0.5105</cdr:y>
    </cdr:from>
    <cdr:to>
      <cdr:x>0.83835</cdr:x>
      <cdr:y>0.62557</cdr:y>
    </cdr:to>
    <cdr:sp macro="" textlink="">
      <cdr:nvSpPr>
        <cdr:cNvPr id="19" name="TextBox 1"/>
        <cdr:cNvSpPr txBox="1"/>
      </cdr:nvSpPr>
      <cdr:spPr>
        <a:xfrm xmlns:a="http://schemas.openxmlformats.org/drawingml/2006/main" rot="188388" flipH="1">
          <a:off x="6593605" y="2029484"/>
          <a:ext cx="1715048" cy="457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0.37329</cdr:x>
      <cdr:y>0.70791</cdr:y>
    </cdr:from>
    <cdr:to>
      <cdr:x>0.41942</cdr:x>
      <cdr:y>0.73003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699550" y="2814284"/>
          <a:ext cx="457200" cy="87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0.47957</cdr:x>
      <cdr:y>0.2325</cdr:y>
    </cdr:from>
    <cdr:to>
      <cdr:x>0.56296</cdr:x>
      <cdr:y>0.32429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752912" y="1047215"/>
          <a:ext cx="826454" cy="413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accent5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0.44854</cdr:x>
      <cdr:y>0.67035</cdr:y>
    </cdr:from>
    <cdr:to>
      <cdr:x>0.6061</cdr:x>
      <cdr:y>0.74609</cdr:y>
    </cdr:to>
    <cdr:sp macro="" textlink="">
      <cdr:nvSpPr>
        <cdr:cNvPr id="11" name="TextBox 10"/>
        <cdr:cNvSpPr txBox="1"/>
      </cdr:nvSpPr>
      <cdr:spPr>
        <a:xfrm xmlns:a="http://schemas.openxmlformats.org/drawingml/2006/main" rot="20868570">
          <a:off x="4445322" y="3180025"/>
          <a:ext cx="1561532" cy="359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defTabSz="914354" rtl="0"/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+52 </a:t>
          </a:r>
          <a:r>
            <a:rPr lang="ru-RU" sz="1600" b="1" kern="1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0.48641</cdr:x>
      <cdr:y>0.60733</cdr:y>
    </cdr:from>
    <cdr:to>
      <cdr:x>0.57867</cdr:x>
      <cdr:y>0.69239</cdr:y>
    </cdr:to>
    <cdr:sp macro="" textlink="">
      <cdr:nvSpPr>
        <cdr:cNvPr id="12" name="TextBox 11"/>
        <cdr:cNvSpPr txBox="1"/>
      </cdr:nvSpPr>
      <cdr:spPr>
        <a:xfrm xmlns:a="http://schemas.openxmlformats.org/drawingml/2006/main" rot="247548">
          <a:off x="4820637" y="2735521"/>
          <a:ext cx="914400" cy="383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0.44747</cdr:x>
      <cdr:y>0.53438</cdr:y>
    </cdr:from>
    <cdr:to>
      <cdr:x>0.60084</cdr:x>
      <cdr:y>0.60475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4434698" y="2534994"/>
          <a:ext cx="1520006" cy="33382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0.43442</cdr:x>
      <cdr:y>0.49741</cdr:y>
    </cdr:from>
    <cdr:to>
      <cdr:x>0.59198</cdr:x>
      <cdr:y>0.57315</cdr:y>
    </cdr:to>
    <cdr:sp macro="" textlink="">
      <cdr:nvSpPr>
        <cdr:cNvPr id="22" name="TextBox 2"/>
        <cdr:cNvSpPr txBox="1"/>
      </cdr:nvSpPr>
      <cdr:spPr>
        <a:xfrm xmlns:a="http://schemas.openxmlformats.org/drawingml/2006/main" rot="20863148">
          <a:off x="4305393" y="2359613"/>
          <a:ext cx="1561531" cy="359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14354" rtl="0"/>
          <a:r>
            <a:rPr lang="ru-RU" sz="1600" b="1" kern="1200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+ 297 </a:t>
          </a:r>
          <a:r>
            <a:rPr lang="ru-RU" sz="1600" b="1" kern="12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0.42193</cdr:x>
      <cdr:y>0.25235</cdr:y>
    </cdr:from>
    <cdr:to>
      <cdr:x>0.57949</cdr:x>
      <cdr:y>0.32809</cdr:y>
    </cdr:to>
    <cdr:sp macro="" textlink="">
      <cdr:nvSpPr>
        <cdr:cNvPr id="15" name="TextBox 2"/>
        <cdr:cNvSpPr txBox="1"/>
      </cdr:nvSpPr>
      <cdr:spPr>
        <a:xfrm xmlns:a="http://schemas.openxmlformats.org/drawingml/2006/main" rot="20871635">
          <a:off x="4181669" y="1197113"/>
          <a:ext cx="1561532" cy="3592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14354" rtl="0"/>
          <a:r>
            <a:rPr lang="ru-RU" sz="16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6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349 млн </a:t>
          </a:r>
          <a:r>
            <a:rPr lang="ru-RU" sz="16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руб.</a:t>
          </a:r>
        </a:p>
      </cdr:txBody>
    </cdr:sp>
  </cdr:relSizeAnchor>
  <cdr:relSizeAnchor xmlns:cdr="http://schemas.openxmlformats.org/drawingml/2006/chartDrawing">
    <cdr:from>
      <cdr:x>0.44579</cdr:x>
      <cdr:y>0.29146</cdr:y>
    </cdr:from>
    <cdr:to>
      <cdr:x>0.59916</cdr:x>
      <cdr:y>0.36183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4418121" y="1382636"/>
          <a:ext cx="1520006" cy="33382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0.46619</cdr:x>
      <cdr:y>0.70132</cdr:y>
    </cdr:from>
    <cdr:to>
      <cdr:x>0.61956</cdr:x>
      <cdr:y>0.77169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4620252" y="3326940"/>
          <a:ext cx="1520006" cy="33382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506" cy="339464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8" y="1"/>
            <a:ext cx="4309506" cy="339464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/>
            </a:lvl1pPr>
          </a:lstStyle>
          <a:p>
            <a:fld id="{51EEF424-2562-4C53-A749-A2605F3E073D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701"/>
            <a:ext cx="4309506" cy="339464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8" y="6421701"/>
            <a:ext cx="4309506" cy="339464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r">
              <a:defRPr sz="1200"/>
            </a:lvl1pPr>
          </a:lstStyle>
          <a:p>
            <a:fld id="{EBF96AD4-418A-4C2D-99E0-A26ED6C4D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8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8422" cy="339232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4" y="1"/>
            <a:ext cx="4308422" cy="339232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/>
            </a:lvl1pPr>
          </a:lstStyle>
          <a:p>
            <a:fld id="{FF5A3E18-14D3-45E2-88B8-F6CBAD93BF4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46138"/>
            <a:ext cx="4056063" cy="2281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2" tIns="45551" rIns="91102" bIns="455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3" y="3253811"/>
            <a:ext cx="7954010" cy="2662208"/>
          </a:xfrm>
          <a:prstGeom prst="rect">
            <a:avLst/>
          </a:prstGeom>
        </p:spPr>
        <p:txBody>
          <a:bodyPr vert="horz" lIns="91102" tIns="45551" rIns="91102" bIns="455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21934"/>
            <a:ext cx="4308422" cy="339231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4" y="6421934"/>
            <a:ext cx="4308422" cy="339231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r">
              <a:defRPr sz="1200"/>
            </a:lvl1pPr>
          </a:lstStyle>
          <a:p>
            <a:fld id="{54508FE1-6458-4179-8391-38E96E325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5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08D6-E802-4CA8-86C0-E280F4D1D58E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BE8E-3B1A-4AD8-A246-E5DCACFFED7F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0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218E-A54B-470D-857C-8EE898448CF4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30D2-FB6A-474B-BCE6-8AEBFF11490B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00CC-983E-4BC6-8480-0665CE949F26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1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B33B-873C-47C7-BE19-2689EAFB3922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73DB-F251-4BC4-AABC-7F03A5EAC717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8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BCD-7C2D-49D6-87A1-DB68827838FA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7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CCE-69E1-4E52-B386-4836F132F2AF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268F-1536-45BA-87C4-60C9E485AACB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E800-B7C8-4B59-B983-653C4E5DEA82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4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8936-6509-403F-9967-BA1864220F8E}" type="datetime1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A150-C3F6-484C-9545-3166D88A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5.xml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491613" y="2182761"/>
            <a:ext cx="11277600" cy="43655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E002B3-4BCF-4673-9030-6EA500D83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10" y="-166901"/>
            <a:ext cx="3854108" cy="2965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833583" y="4246319"/>
            <a:ext cx="1059365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484CAE-BE7A-4165-9197-684F60E28E62}"/>
              </a:ext>
            </a:extLst>
          </p:cNvPr>
          <p:cNvSpPr txBox="1"/>
          <p:nvPr/>
        </p:nvSpPr>
        <p:spPr>
          <a:xfrm>
            <a:off x="253170" y="2416022"/>
            <a:ext cx="11754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Исполнение бюджета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муниципального образования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 Набережные Челны за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2025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1B70E7-F50A-4DD9-BF14-BCC4BD2001B3}"/>
              </a:ext>
            </a:extLst>
          </p:cNvPr>
          <p:cNvSpPr txBox="1"/>
          <p:nvPr/>
        </p:nvSpPr>
        <p:spPr>
          <a:xfrm>
            <a:off x="618953" y="4506957"/>
            <a:ext cx="11150260" cy="173893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679847" eaLnBrk="0" fontAlgn="base" hangingPunct="0">
              <a:spcBef>
                <a:spcPct val="0"/>
              </a:spcBef>
              <a:spcAft>
                <a:spcPts val="180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Мулюкова Светлана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Рафаильевна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Заместитель Руководителя Исполнительного комитета, </a:t>
            </a: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начальник управления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28058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0923706"/>
              </p:ext>
            </p:extLst>
          </p:nvPr>
        </p:nvGraphicFramePr>
        <p:xfrm>
          <a:off x="1603777" y="1577355"/>
          <a:ext cx="8940800" cy="474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2222121" y="596833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Имущественные налоги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1026" name="Picture 2" descr="Роль ресурсоснабжающей организации в Рузском городском округе будет осуществлят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98" y="1493234"/>
            <a:ext cx="2265762" cy="15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dd48de71ba7fbf96fac747896e88414115c6188e-5228659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98" y="4650125"/>
            <a:ext cx="2265762" cy="14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37453"/>
              </p:ext>
            </p:extLst>
          </p:nvPr>
        </p:nvGraphicFramePr>
        <p:xfrm>
          <a:off x="1160995" y="1636378"/>
          <a:ext cx="10227593" cy="4120401"/>
        </p:xfrm>
        <a:graphic>
          <a:graphicData uri="http://schemas.openxmlformats.org/drawingml/2006/table">
            <a:tbl>
              <a:tblPr/>
              <a:tblGrid>
                <a:gridCol w="4009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2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0213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налогоплательщиков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729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139 026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141 983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+ 2 957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</a:t>
                      </a: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629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17 019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+ 1 390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5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Налог на имущество 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физических 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285</a:t>
                      </a: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836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290</a:t>
                      </a: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651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+ 4 815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в том числе: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673588"/>
                  </a:ext>
                </a:extLst>
              </a:tr>
              <a:tr h="420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предоставлены льготы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142 175</a:t>
                      </a:r>
                      <a:endParaRPr lang="ru-RU" sz="2000" b="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147 316</a:t>
                      </a:r>
                      <a:endParaRPr lang="ru-RU" sz="2000" b="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0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+ 5 141</a:t>
                      </a:r>
                      <a:endParaRPr lang="ru-RU" sz="2000" b="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1770674" y="552636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Имущественные налоги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18426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679733"/>
              </p:ext>
            </p:extLst>
          </p:nvPr>
        </p:nvGraphicFramePr>
        <p:xfrm>
          <a:off x="1142668" y="1577355"/>
          <a:ext cx="9906663" cy="453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1944486" y="462548"/>
            <a:ext cx="9290938" cy="772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неналоговых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доходов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(млн рублей)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846913" y="2211322"/>
            <a:ext cx="1455407" cy="5506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2050" name="Picture 2" descr="ΟΙΚΟΝΟΜΙΑ Brie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63" y="1616245"/>
            <a:ext cx="3310791" cy="19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10" name="Заголовок 4"/>
          <p:cNvSpPr txBox="1"/>
          <p:nvPr/>
        </p:nvSpPr>
        <p:spPr bwMode="auto">
          <a:xfrm>
            <a:off x="1944486" y="462548"/>
            <a:ext cx="8052954" cy="772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Доходы от использования имущества, находящегося в муниципальной собственности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91831226"/>
              </p:ext>
            </p:extLst>
          </p:nvPr>
        </p:nvGraphicFramePr>
        <p:xfrm>
          <a:off x="1307296" y="1440933"/>
          <a:ext cx="9577408" cy="494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721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257642" y="309716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/>
          <p:nvPr/>
        </p:nvSpPr>
        <p:spPr bwMode="auto">
          <a:xfrm>
            <a:off x="1139288" y="309716"/>
            <a:ext cx="10508426" cy="1062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Сумма налоговых</a:t>
            </a:r>
            <a:r>
              <a:rPr lang="en-US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 неналоговых платежей </a:t>
            </a:r>
            <a:endParaRPr lang="ru-RU" altLang="ru-RU" sz="22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поступлениям в городской бюджет, приходящихся </a:t>
            </a:r>
          </a:p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 1 работника по предприятиям города 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(в рублях)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05288"/>
              </p:ext>
            </p:extLst>
          </p:nvPr>
        </p:nvGraphicFramePr>
        <p:xfrm>
          <a:off x="1139288" y="1577355"/>
          <a:ext cx="9966515" cy="451061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77140">
                  <a:extLst>
                    <a:ext uri="{9D8B030D-6E8A-4147-A177-3AD203B41FA5}">
                      <a16:colId xmlns:a16="http://schemas.microsoft.com/office/drawing/2014/main" xmlns="" val="4284237935"/>
                    </a:ext>
                  </a:extLst>
                </a:gridCol>
                <a:gridCol w="6633050">
                  <a:extLst>
                    <a:ext uri="{9D8B030D-6E8A-4147-A177-3AD203B41FA5}">
                      <a16:colId xmlns:a16="http://schemas.microsoft.com/office/drawing/2014/main" xmlns="" val="2551633165"/>
                    </a:ext>
                  </a:extLst>
                </a:gridCol>
                <a:gridCol w="2656325">
                  <a:extLst>
                    <a:ext uri="{9D8B030D-6E8A-4147-A177-3AD203B41FA5}">
                      <a16:colId xmlns:a16="http://schemas.microsoft.com/office/drawing/2014/main" xmlns="" val="3435238847"/>
                    </a:ext>
                  </a:extLst>
                </a:gridCol>
              </a:tblGrid>
              <a:tr h="5511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Предприятие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налога</a:t>
                      </a:r>
                    </a:p>
                    <a:p>
                      <a:pPr marL="0" algn="ctr" defTabSz="914354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работника 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56647"/>
                  </a:ext>
                </a:extLst>
              </a:tr>
              <a:tr h="311125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 показатель отчислений: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55 561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48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«УК «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ТрансТехСервис</a:t>
                      </a:r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930 338</a:t>
                      </a:r>
                      <a:endParaRPr lang="ru-RU" sz="18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333171"/>
                  </a:ext>
                </a:extLst>
              </a:tr>
              <a:tr h="378373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КамКомБанк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222 490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148389"/>
                  </a:ext>
                </a:extLst>
              </a:tr>
              <a:tr h="331202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СЗ "ДОМКОР"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164 643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165341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"МЕГА-ТРАНС"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158 173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070894"/>
                  </a:ext>
                </a:extLst>
              </a:tr>
              <a:tr h="360127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"ТАТЭЛЕКТРОМОНТАЖ"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133 946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586556"/>
                  </a:ext>
                </a:extLst>
              </a:tr>
              <a:tr h="551168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"Волга-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Спецгидроэнергомонтаж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"-"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Камспецэнерго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126 493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8443671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"Камский Бекон"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108 452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765383"/>
                  </a:ext>
                </a:extLst>
              </a:tr>
              <a:tr h="340361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"Строительные подъемные машины"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105 983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261286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НП "КАМАЗ-АС"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104 822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230861"/>
                  </a:ext>
                </a:extLst>
              </a:tr>
              <a:tr h="345605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НПП "РУ-Инжиниринг"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99 359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905028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257642" y="309716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90960"/>
              </p:ext>
            </p:extLst>
          </p:nvPr>
        </p:nvGraphicFramePr>
        <p:xfrm>
          <a:off x="1139288" y="1577355"/>
          <a:ext cx="9966515" cy="428838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89512">
                  <a:extLst>
                    <a:ext uri="{9D8B030D-6E8A-4147-A177-3AD203B41FA5}">
                      <a16:colId xmlns:a16="http://schemas.microsoft.com/office/drawing/2014/main" xmlns="" val="4284237935"/>
                    </a:ext>
                  </a:extLst>
                </a:gridCol>
                <a:gridCol w="6620678">
                  <a:extLst>
                    <a:ext uri="{9D8B030D-6E8A-4147-A177-3AD203B41FA5}">
                      <a16:colId xmlns:a16="http://schemas.microsoft.com/office/drawing/2014/main" xmlns="" val="2551633165"/>
                    </a:ext>
                  </a:extLst>
                </a:gridCol>
                <a:gridCol w="2656325">
                  <a:extLst>
                    <a:ext uri="{9D8B030D-6E8A-4147-A177-3AD203B41FA5}">
                      <a16:colId xmlns:a16="http://schemas.microsoft.com/office/drawing/2014/main" xmlns="" val="3435238847"/>
                    </a:ext>
                  </a:extLst>
                </a:gridCol>
              </a:tblGrid>
              <a:tr h="5511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Предприятие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налога</a:t>
                      </a:r>
                    </a:p>
                    <a:p>
                      <a:pPr marL="0" algn="ctr" defTabSz="914354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работника 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56647"/>
                  </a:ext>
                </a:extLst>
              </a:tr>
              <a:tr h="408175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 показатель отчислений: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55 561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25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ПАО "АКИБАНК"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96 395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125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Тракресурс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-Регион"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95 433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333171"/>
                  </a:ext>
                </a:extLst>
              </a:tr>
              <a:tr h="329430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ЗАОР "НП НЧ КБК им. С.П. Титова"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95 251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148389"/>
                  </a:ext>
                </a:extLst>
              </a:tr>
              <a:tr h="331202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ООО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Набережночелнинский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трубный завод"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91 272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165341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"Транспортная компания "Логистика"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88 249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070894"/>
                  </a:ext>
                </a:extLst>
              </a:tr>
              <a:tr h="339873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"ТД РИАТ-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Запчасть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86 843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586556"/>
                  </a:ext>
                </a:extLst>
              </a:tr>
              <a:tr h="382386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"КИП "Мастер"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82 244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8443671"/>
                  </a:ext>
                </a:extLst>
              </a:tr>
              <a:tr h="349134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ФЛ "Метро Кэш Энд Керри"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70 901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765383"/>
                  </a:ext>
                </a:extLst>
              </a:tr>
              <a:tr h="340361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ЭПУ "ЧЕЛНЫГАЗ"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70 567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261286"/>
                  </a:ext>
                </a:extLst>
              </a:tr>
              <a:tr h="309740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"ПЖДТ-Сервис"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70 296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230861"/>
                  </a:ext>
                </a:extLst>
              </a:tr>
            </a:tbl>
          </a:graphicData>
        </a:graphic>
      </p:graphicFrame>
      <p:sp>
        <p:nvSpPr>
          <p:cNvPr id="13" name="Заголовок 4"/>
          <p:cNvSpPr txBox="1"/>
          <p:nvPr/>
        </p:nvSpPr>
        <p:spPr bwMode="auto">
          <a:xfrm>
            <a:off x="1139288" y="309716"/>
            <a:ext cx="10508426" cy="1062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Сумма налоговых</a:t>
            </a:r>
            <a:r>
              <a:rPr lang="en-US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 неналоговых платежей </a:t>
            </a:r>
            <a:endParaRPr lang="ru-RU" altLang="ru-RU" sz="22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поступлениям в городской бюджет, приходящихся </a:t>
            </a:r>
          </a:p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 1 работника по предприятиям города 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(в рублях)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257642" y="309716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70591"/>
              </p:ext>
            </p:extLst>
          </p:nvPr>
        </p:nvGraphicFramePr>
        <p:xfrm>
          <a:off x="1139288" y="1577355"/>
          <a:ext cx="9966515" cy="47282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89512">
                  <a:extLst>
                    <a:ext uri="{9D8B030D-6E8A-4147-A177-3AD203B41FA5}">
                      <a16:colId xmlns:a16="http://schemas.microsoft.com/office/drawing/2014/main" xmlns="" val="4284237935"/>
                    </a:ext>
                  </a:extLst>
                </a:gridCol>
                <a:gridCol w="6620678">
                  <a:extLst>
                    <a:ext uri="{9D8B030D-6E8A-4147-A177-3AD203B41FA5}">
                      <a16:colId xmlns:a16="http://schemas.microsoft.com/office/drawing/2014/main" xmlns="" val="2551633165"/>
                    </a:ext>
                  </a:extLst>
                </a:gridCol>
                <a:gridCol w="2656325">
                  <a:extLst>
                    <a:ext uri="{9D8B030D-6E8A-4147-A177-3AD203B41FA5}">
                      <a16:colId xmlns:a16="http://schemas.microsoft.com/office/drawing/2014/main" xmlns="" val="3435238847"/>
                    </a:ext>
                  </a:extLst>
                </a:gridCol>
              </a:tblGrid>
              <a:tr h="582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Предприятие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налога</a:t>
                      </a:r>
                    </a:p>
                    <a:p>
                      <a:pPr marL="0" algn="ctr" defTabSz="914354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работника 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56647"/>
                  </a:ext>
                </a:extLst>
              </a:tr>
              <a:tr h="425804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8000" algn="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 показатель отчислений: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ctr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55 561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ru-RU" sz="18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"ВТК 'КАМАЗ"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63 029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ru-RU" sz="18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АРНУ АО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Транснефть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Прикамье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61 455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"Холдинговая компания "КАМА-ТРАКС"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60 868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33317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ИнтерТранс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-КАМАЗ"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60 119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148389"/>
                  </a:ext>
                </a:extLst>
              </a:tr>
              <a:tr h="3455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"ТАИФ-НК АЗС"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58 867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165341"/>
                  </a:ext>
                </a:extLst>
              </a:tr>
              <a:tr h="3313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"ТАТПРОФ"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58 609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070894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Пакер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-Бис"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58 291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586556"/>
                  </a:ext>
                </a:extLst>
              </a:tr>
              <a:tr h="3989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"Автотехник"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57 144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8443671"/>
                  </a:ext>
                </a:extLst>
              </a:tr>
              <a:tr h="3642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"Федерал-Могул Набережные Челны"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56 439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765383"/>
                  </a:ext>
                </a:extLst>
              </a:tr>
              <a:tr h="35506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24" marR="4024" marT="4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l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"</a:t>
                      </a:r>
                      <a:r>
                        <a:rPr lang="ru-RU" sz="1800" b="1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Ремдизель</a:t>
                      </a:r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0800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56 019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261286"/>
                  </a:ext>
                </a:extLst>
              </a:tr>
            </a:tbl>
          </a:graphicData>
        </a:graphic>
      </p:graphicFrame>
      <p:sp>
        <p:nvSpPr>
          <p:cNvPr id="13" name="Заголовок 4"/>
          <p:cNvSpPr txBox="1"/>
          <p:nvPr/>
        </p:nvSpPr>
        <p:spPr bwMode="auto">
          <a:xfrm>
            <a:off x="1139288" y="309716"/>
            <a:ext cx="10508426" cy="1062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Сумма налоговых</a:t>
            </a:r>
            <a:r>
              <a:rPr lang="en-US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 неналоговых платежей </a:t>
            </a:r>
            <a:endParaRPr lang="ru-RU" altLang="ru-RU" sz="22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поступлениям в городской бюджет, приходящихся </a:t>
            </a:r>
          </a:p>
          <a:p>
            <a:pPr eaLnBrk="0" fontAlgn="b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 1 работника по предприятиям города 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(в рублях)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58504997"/>
              </p:ext>
            </p:extLst>
          </p:nvPr>
        </p:nvGraphicFramePr>
        <p:xfrm>
          <a:off x="1524000" y="1374331"/>
          <a:ext cx="8992797" cy="494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4"/>
          <p:cNvSpPr txBox="1"/>
          <p:nvPr/>
        </p:nvSpPr>
        <p:spPr bwMode="auto">
          <a:xfrm>
            <a:off x="1635628" y="585407"/>
            <a:ext cx="8714796" cy="576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Безвозмездные поступления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730018"/>
              </p:ext>
            </p:extLst>
          </p:nvPr>
        </p:nvGraphicFramePr>
        <p:xfrm>
          <a:off x="1188633" y="1533816"/>
          <a:ext cx="9910710" cy="474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2096853" y="462548"/>
            <a:ext cx="8108430" cy="696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Задолженность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в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консолидированный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бюджет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Республики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Татарстан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3074" name="Picture 2" descr="Срок оплаты имущественных налогов и НДФЛ за 2023 год истек 2 декабря 2024 года -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9" y="1524293"/>
            <a:ext cx="2508694" cy="20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/>
          <p:nvPr/>
        </p:nvSpPr>
        <p:spPr bwMode="auto">
          <a:xfrm>
            <a:off x="2061738" y="449157"/>
            <a:ext cx="7997695" cy="79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Задолженность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 акцизам (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тыс. 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32177"/>
              </p:ext>
            </p:extLst>
          </p:nvPr>
        </p:nvGraphicFramePr>
        <p:xfrm>
          <a:off x="1139289" y="1642146"/>
          <a:ext cx="10127977" cy="4171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741">
                  <a:extLst>
                    <a:ext uri="{9D8B030D-6E8A-4147-A177-3AD203B41FA5}">
                      <a16:colId xmlns:a16="http://schemas.microsoft.com/office/drawing/2014/main" xmlns="" val="2315217205"/>
                    </a:ext>
                  </a:extLst>
                </a:gridCol>
                <a:gridCol w="3674852">
                  <a:extLst>
                    <a:ext uri="{9D8B030D-6E8A-4147-A177-3AD203B41FA5}">
                      <a16:colId xmlns:a16="http://schemas.microsoft.com/office/drawing/2014/main" xmlns="" val="2695157862"/>
                    </a:ext>
                  </a:extLst>
                </a:gridCol>
                <a:gridCol w="1759789">
                  <a:extLst>
                    <a:ext uri="{9D8B030D-6E8A-4147-A177-3AD203B41FA5}">
                      <a16:colId xmlns:a16="http://schemas.microsoft.com/office/drawing/2014/main" xmlns="" val="384012305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xmlns="" val="595614438"/>
                    </a:ext>
                  </a:extLst>
                </a:gridCol>
                <a:gridCol w="2554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793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организации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Задолженность на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01.01.2026г.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Погашено </a:t>
                      </a:r>
                      <a:b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январе </a:t>
                      </a:r>
                      <a:b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года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Причины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530299"/>
                  </a:ext>
                </a:extLst>
              </a:tr>
              <a:tr h="11820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ОАО «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Булгарпиво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164 339,3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несвоевременная уплата текущих начислений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56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2000" algn="l" fontAlgn="ctr"/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121 977,1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вступило в силу решение об отмене рассрочки связи с несоблюдением условий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616019"/>
                  </a:ext>
                </a:extLst>
              </a:tr>
              <a:tr h="65162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286 316,4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412906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19342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655" y="437654"/>
            <a:ext cx="762066" cy="6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903" y="1973179"/>
            <a:ext cx="8514206" cy="4036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738" y="329095"/>
            <a:ext cx="8718036" cy="1176630"/>
          </a:xfrm>
          <a:prstGeom prst="rect">
            <a:avLst/>
          </a:prstGeom>
        </p:spPr>
      </p:pic>
      <p:pic>
        <p:nvPicPr>
          <p:cNvPr id="1028" name="Picture 4" descr="Ez4kjdtweamteb3.jpeg imageban.ru - надёжный фотохостинг - загрузить фото - mot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4" y="1973179"/>
            <a:ext cx="2897902" cy="21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/>
          <p:nvPr/>
        </p:nvSpPr>
        <p:spPr bwMode="auto">
          <a:xfrm>
            <a:off x="2061738" y="556133"/>
            <a:ext cx="8008603" cy="683407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Задолженность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 НДФЛ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(тыс. 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63781"/>
              </p:ext>
            </p:extLst>
          </p:nvPr>
        </p:nvGraphicFramePr>
        <p:xfrm>
          <a:off x="1139290" y="1485955"/>
          <a:ext cx="10127977" cy="4490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700">
                  <a:extLst>
                    <a:ext uri="{9D8B030D-6E8A-4147-A177-3AD203B41FA5}">
                      <a16:colId xmlns:a16="http://schemas.microsoft.com/office/drawing/2014/main" xmlns="" val="2315217205"/>
                    </a:ext>
                  </a:extLst>
                </a:gridCol>
                <a:gridCol w="4288568">
                  <a:extLst>
                    <a:ext uri="{9D8B030D-6E8A-4147-A177-3AD203B41FA5}">
                      <a16:colId xmlns:a16="http://schemas.microsoft.com/office/drawing/2014/main" xmlns="" val="2695157862"/>
                    </a:ext>
                  </a:extLst>
                </a:gridCol>
                <a:gridCol w="1727339">
                  <a:extLst>
                    <a:ext uri="{9D8B030D-6E8A-4147-A177-3AD203B41FA5}">
                      <a16:colId xmlns:a16="http://schemas.microsoft.com/office/drawing/2014/main" xmlns="" val="384012305"/>
                    </a:ext>
                  </a:extLst>
                </a:gridCol>
                <a:gridCol w="1602474">
                  <a:extLst>
                    <a:ext uri="{9D8B030D-6E8A-4147-A177-3AD203B41FA5}">
                      <a16:colId xmlns:a16="http://schemas.microsoft.com/office/drawing/2014/main" xmlns="" val="595614438"/>
                    </a:ext>
                  </a:extLst>
                </a:gridCol>
                <a:gridCol w="2030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664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организации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Задолженность на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01.01.2026г.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Погашено </a:t>
                      </a:r>
                      <a:b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январе </a:t>
                      </a:r>
                      <a:b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года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Причины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530299"/>
                  </a:ext>
                </a:extLst>
              </a:tr>
              <a:tr h="357059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«Камский трест по строительству автомобильный дорог и аэродромов»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7 916,7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несвоевременная уплата текущих начислений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626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«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Комплекспроект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3 787,0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:a16="http://schemas.microsoft.com/office/drawing/2014/main" xmlns="" val="1783541564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«Завод металлоконструкций 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Метлайн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3 071,0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580,4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0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Колотилов Сергей Юрьевич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4 913,7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доначисления по результатам камеральной налоговой проверки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616019"/>
                  </a:ext>
                </a:extLst>
              </a:tr>
              <a:tr h="8281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ПКФ «</a:t>
                      </a:r>
                      <a:r>
                        <a:rPr kumimoji="0" lang="ru-RU" sz="17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Стройспецкомплект</a:t>
                      </a: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3 141,2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kumimoji="0" lang="ru-RU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479499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196680" y="490641"/>
            <a:ext cx="7873661" cy="7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Расходы бюджета </a:t>
            </a:r>
            <a:endParaRPr lang="ru-RU" altLang="ru-RU" sz="2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defTabSz="906463"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Набережные Челны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92647050"/>
              </p:ext>
            </p:extLst>
          </p:nvPr>
        </p:nvGraphicFramePr>
        <p:xfrm>
          <a:off x="977964" y="1576552"/>
          <a:ext cx="9632230" cy="468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46115"/>
              </p:ext>
            </p:extLst>
          </p:nvPr>
        </p:nvGraphicFramePr>
        <p:xfrm>
          <a:off x="1195713" y="1577355"/>
          <a:ext cx="9910710" cy="474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2096853" y="462548"/>
            <a:ext cx="8108430" cy="696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Расходы бюджета </a:t>
            </a:r>
          </a:p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976846" y="449157"/>
            <a:ext cx="8093495" cy="8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Основные направления остатков на начало года, дополнительных доходов  и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МБТ (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рублей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35876"/>
              </p:ext>
            </p:extLst>
          </p:nvPr>
        </p:nvGraphicFramePr>
        <p:xfrm>
          <a:off x="1139289" y="1529254"/>
          <a:ext cx="10039737" cy="4888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868">
                  <a:extLst>
                    <a:ext uri="{9D8B030D-6E8A-4147-A177-3AD203B41FA5}">
                      <a16:colId xmlns:a16="http://schemas.microsoft.com/office/drawing/2014/main" xmlns="" val="3324507891"/>
                    </a:ext>
                  </a:extLst>
                </a:gridCol>
                <a:gridCol w="8596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062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17262"/>
                  </a:ext>
                </a:extLst>
              </a:tr>
              <a:tr h="1226122">
                <a:tc>
                  <a:txBody>
                    <a:bodyPr/>
                    <a:lstStyle/>
                    <a:p>
                      <a:pPr marL="7200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социальных мер поддержки 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ей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военнослужащих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участников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специальной военной операции, дет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ей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инвалидов и</a:t>
                      </a:r>
                      <a:r>
                        <a:rPr lang="x-none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многодетных семей </a:t>
                      </a:r>
                      <a:r>
                        <a:rPr lang="ru-RU" sz="1800" b="1" i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(организация бесплатного питания, освобождение от родительской платы за содержание детей в детсадах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242">
                <a:tc>
                  <a:txBody>
                    <a:bodyPr/>
                    <a:lstStyle/>
                    <a:p>
                      <a:pPr marL="7200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антитеррористических, противопожарных мероприятий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текущего ремонта муниципальных организаций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732683">
                <a:tc>
                  <a:txBody>
                    <a:bodyPr/>
                    <a:lstStyle/>
                    <a:p>
                      <a:pPr marL="7200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Возмещение недополученных доходов транспортным предприятиям за перевозку пассажиров городским транспортом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1 015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876459"/>
                  </a:ext>
                </a:extLst>
              </a:tr>
              <a:tr h="628014">
                <a:tc>
                  <a:txBody>
                    <a:bodyPr/>
                    <a:lstStyle/>
                    <a:p>
                      <a:pPr marL="7200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объектов городской инфраструктуры и благоустройство города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972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 marL="7200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Трудоустройство подростков в каникулярное время и организация летнего отдыха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6786">
                <a:tc>
                  <a:txBody>
                    <a:bodyPr/>
                    <a:lstStyle/>
                    <a:p>
                      <a:pPr marL="7200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заработной платы работникам социальной сферы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1 140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061738" y="496407"/>
            <a:ext cx="8008603" cy="7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Экономическая структура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бюджета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</a:t>
            </a:r>
            <a:endParaRPr lang="ru-RU" altLang="ru-RU" sz="2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defTabSz="906463"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 2025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год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78099059"/>
              </p:ext>
            </p:extLst>
          </p:nvPr>
        </p:nvGraphicFramePr>
        <p:xfrm>
          <a:off x="379141" y="1469746"/>
          <a:ext cx="10104102" cy="518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1" y="462548"/>
            <a:ext cx="7688233" cy="7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Структура учреждений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92247"/>
              </p:ext>
            </p:extLst>
          </p:nvPr>
        </p:nvGraphicFramePr>
        <p:xfrm>
          <a:off x="977963" y="1666165"/>
          <a:ext cx="7368616" cy="4029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750">
                  <a:extLst>
                    <a:ext uri="{9D8B030D-6E8A-4147-A177-3AD203B41FA5}">
                      <a16:colId xmlns:a16="http://schemas.microsoft.com/office/drawing/2014/main" xmlns="" val="2132483468"/>
                    </a:ext>
                  </a:extLst>
                </a:gridCol>
                <a:gridCol w="3649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2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9321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учреждений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детей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17262"/>
                  </a:ext>
                </a:extLst>
              </a:tr>
              <a:tr h="461617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71 800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388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363</a:t>
                      </a:r>
                      <a:endParaRPr lang="ru-RU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образование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534</a:t>
                      </a:r>
                      <a:endParaRPr lang="ru-RU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Спортивные школы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7 962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876459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846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72000" marR="0" lvl="0" indent="0" algn="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261</a:t>
                      </a:r>
                      <a:endParaRPr lang="ru-RU" sz="20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11980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4106" name="Picture 10" descr="https://avatars.mds.yandex.net/i?id=194fcfdc1d5cfc4a8c49929ebdf83460089f12e3-12421302-images-thumb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21746" r="3403" b="10031"/>
          <a:stretch/>
        </p:blipFill>
        <p:spPr bwMode="auto">
          <a:xfrm>
            <a:off x="8446294" y="3799117"/>
            <a:ext cx="3125328" cy="18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94" y="1705137"/>
            <a:ext cx="3125328" cy="19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1" y="575715"/>
            <a:ext cx="7848220" cy="6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Функциональная структура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defTabSz="906463"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бюджета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(млн 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28904"/>
              </p:ext>
            </p:extLst>
          </p:nvPr>
        </p:nvGraphicFramePr>
        <p:xfrm>
          <a:off x="977963" y="1623847"/>
          <a:ext cx="10593659" cy="4776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668">
                  <a:extLst>
                    <a:ext uri="{9D8B030D-6E8A-4147-A177-3AD203B41FA5}">
                      <a16:colId xmlns:a16="http://schemas.microsoft.com/office/drawing/2014/main" xmlns="" val="2499541760"/>
                    </a:ext>
                  </a:extLst>
                </a:gridCol>
                <a:gridCol w="3834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786">
                  <a:extLst>
                    <a:ext uri="{9D8B030D-6E8A-4147-A177-3AD203B41FA5}">
                      <a16:colId xmlns:a16="http://schemas.microsoft.com/office/drawing/2014/main" xmlns="" val="1676850746"/>
                    </a:ext>
                  </a:extLst>
                </a:gridCol>
                <a:gridCol w="1544752">
                  <a:extLst>
                    <a:ext uri="{9D8B030D-6E8A-4147-A177-3AD203B41FA5}">
                      <a16:colId xmlns:a16="http://schemas.microsoft.com/office/drawing/2014/main" xmlns="" val="733295232"/>
                    </a:ext>
                  </a:extLst>
                </a:gridCol>
              </a:tblGrid>
              <a:tr h="1182127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2023 год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2024 год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2025 год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исполнения 2025 г.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2024 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817262"/>
                  </a:ext>
                </a:extLst>
              </a:tr>
              <a:tr h="535417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5 580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532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4 650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952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5 779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233"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образование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060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287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479385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Спортивные школы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876459"/>
                  </a:ext>
                </a:extLst>
              </a:tr>
              <a:tr h="534250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123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661"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7348">
                <a:tc gridSpan="2">
                  <a:txBody>
                    <a:bodyPr/>
                    <a:lstStyle/>
                    <a:p>
                      <a:pPr marL="72000" marR="0" lvl="0" indent="0" algn="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13 070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14 906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16 858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11980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b="1"/>
              <a:t>Наименование</a:t>
            </a:r>
            <a:endParaRPr lang="ru-RU"/>
          </a:p>
          <a:p>
            <a:pPr fontAlgn="ctr"/>
            <a:r>
              <a:rPr lang="ru-RU" b="1"/>
              <a:t>2023</a:t>
            </a:r>
            <a:endParaRPr lang="ru-RU"/>
          </a:p>
          <a:p>
            <a:pPr fontAlgn="ctr"/>
            <a:r>
              <a:rPr lang="ru-RU" b="1"/>
              <a:t>2024</a:t>
            </a:r>
            <a:endParaRPr lang="ru-RU"/>
          </a:p>
          <a:p>
            <a:pPr fontAlgn="ctr"/>
            <a:r>
              <a:rPr lang="ru-RU" b="1"/>
              <a:t>2025</a:t>
            </a:r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976800" y="355851"/>
            <a:ext cx="8313422" cy="10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Arimo"/>
                <a:ea typeface="Arimo"/>
                <a:cs typeface="Arimo"/>
              </a:rPr>
              <a:t>Расходы бюджета по отраслям «Национальная экономика» и «Охрана окружающей среды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Arimo"/>
                <a:ea typeface="Arimo"/>
                <a:cs typeface="Arimo"/>
              </a:rPr>
              <a:t>» </a:t>
            </a: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Arimo"/>
                <a:ea typeface="Arimo"/>
                <a:cs typeface="Arimo"/>
              </a:rPr>
              <a:t>(тыс. руб.)</a:t>
            </a:r>
            <a:endParaRPr lang="en-US" sz="2000" b="1" dirty="0">
              <a:solidFill>
                <a:srgbClr val="4472C4">
                  <a:lumMod val="75000"/>
                </a:srgb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41387"/>
              </p:ext>
            </p:extLst>
          </p:nvPr>
        </p:nvGraphicFramePr>
        <p:xfrm>
          <a:off x="1139288" y="1558430"/>
          <a:ext cx="10391432" cy="4419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3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1538">
                  <a:extLst>
                    <a:ext uri="{9D8B030D-6E8A-4147-A177-3AD203B41FA5}">
                      <a16:colId xmlns:a16="http://schemas.microsoft.com/office/drawing/2014/main" xmlns="" val="1676850746"/>
                    </a:ext>
                  </a:extLst>
                </a:gridCol>
              </a:tblGrid>
              <a:tr h="312758">
                <a:tc rowSpan="2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129796"/>
                  </a:ext>
                </a:extLst>
              </a:tr>
              <a:tr h="360706">
                <a:tc v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197">
                <a:tc>
                  <a:txBody>
                    <a:bodyPr/>
                    <a:lstStyle/>
                    <a:p>
                      <a:pPr marL="108000" indent="108000" algn="l" fontAlgn="ctr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«Национальная экономика», в том числе: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1 265 032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1 382 647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2 425 805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766">
                <a:tc>
                  <a:txBody>
                    <a:bodyPr/>
                    <a:lstStyle/>
                    <a:p>
                      <a:pPr marL="108000" indent="108000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Автомобильный транспорт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447 053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449 017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1 223 244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026">
                <a:tc>
                  <a:txBody>
                    <a:bodyPr/>
                    <a:lstStyle/>
                    <a:p>
                      <a:pPr marL="108000" indent="108000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Дорожное 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738 373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872 296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1 160 933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61513"/>
                  </a:ext>
                </a:extLst>
              </a:tr>
              <a:tr h="599298">
                <a:tc>
                  <a:txBody>
                    <a:bodyPr/>
                    <a:lstStyle/>
                    <a:p>
                      <a:pPr marL="180975" marR="0" lvl="0" indent="34925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Проектные работы, землеустройство и землепользование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66 587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47 896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28 205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779">
                <a:tc>
                  <a:txBody>
                    <a:bodyPr/>
                    <a:lstStyle/>
                    <a:p>
                      <a:pPr marL="180975" indent="34925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Предупреждение и ликвидация болезней бездомных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животных, их лечение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12 916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13 199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13 184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5985">
                <a:tc>
                  <a:txBody>
                    <a:bodyPr/>
                    <a:lstStyle/>
                    <a:p>
                      <a:pPr marL="180975" indent="34925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ремонт гидротехнических сооружений</a:t>
                      </a: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0188">
                <a:tc>
                  <a:txBody>
                    <a:bodyPr/>
                    <a:lstStyle/>
                    <a:p>
                      <a:pPr marL="108000" indent="108000" algn="l" defTabSz="914354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«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среды» п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риродоохранные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5 860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5 864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8 316</a:t>
                      </a:r>
                      <a:endParaRPr lang="ru-RU" sz="18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4" marR="3674" marT="3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046249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196680" y="444501"/>
            <a:ext cx="7873662" cy="7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06463">
              <a:defRPr/>
            </a:pP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Расходы бюджета по отрасли </a:t>
            </a:r>
          </a:p>
          <a:p>
            <a:pPr lvl="0" defTabSz="906463">
              <a:defRPr/>
            </a:pP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«Жилищно-коммунальное хозяйство»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1688311"/>
              </p:ext>
            </p:extLst>
          </p:nvPr>
        </p:nvGraphicFramePr>
        <p:xfrm>
          <a:off x="725214" y="1497723"/>
          <a:ext cx="10885761" cy="505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0" y="490641"/>
            <a:ext cx="784822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51175"/>
              </p:ext>
            </p:extLst>
          </p:nvPr>
        </p:nvGraphicFramePr>
        <p:xfrm>
          <a:off x="804369" y="1455951"/>
          <a:ext cx="10818994" cy="4887097"/>
        </p:xfrm>
        <a:graphic>
          <a:graphicData uri="http://schemas.openxmlformats.org/drawingml/2006/table">
            <a:tbl>
              <a:tblPr/>
              <a:tblGrid>
                <a:gridCol w="247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607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xmlns="" val="2589502015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3125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23651"/>
                  </a:ext>
                </a:extLst>
              </a:tr>
              <a:tr h="34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 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14658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организация бесплатного питания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в школах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для детей, участников СВО, из многодетных семей, учеников 1-4 классов</a:t>
                      </a: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529,6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537,0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626,9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4580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освобождение от родительской платы за содержание в детских садах детей, участников СВО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и других льготников</a:t>
                      </a: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81,8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78,3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66,4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744661"/>
                  </a:ext>
                </a:extLst>
              </a:tr>
              <a:tr h="128839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содержание детей в семье опекуна и приемной семье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83,0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81,9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82,3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3182" t="-1704" r="1823" b="11401"/>
          <a:stretch/>
        </p:blipFill>
        <p:spPr>
          <a:xfrm>
            <a:off x="953603" y="5124159"/>
            <a:ext cx="2184076" cy="114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2"/>
          <a:stretch/>
        </p:blipFill>
        <p:spPr bwMode="auto">
          <a:xfrm>
            <a:off x="977963" y="3641978"/>
            <a:ext cx="2184076" cy="1331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0" y="2204132"/>
            <a:ext cx="2184076" cy="13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1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7215"/>
              </p:ext>
            </p:extLst>
          </p:nvPr>
        </p:nvGraphicFramePr>
        <p:xfrm>
          <a:off x="840559" y="1548994"/>
          <a:ext cx="9173972" cy="460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4"/>
          <p:cNvSpPr txBox="1"/>
          <p:nvPr/>
        </p:nvSpPr>
        <p:spPr bwMode="auto">
          <a:xfrm>
            <a:off x="2695574" y="346032"/>
            <a:ext cx="7552227" cy="997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Собственные доходы бюджета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V="1">
            <a:off x="4954044" y="2417221"/>
            <a:ext cx="1235664" cy="3906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2430627" y="2807914"/>
            <a:ext cx="1235664" cy="3906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7411547" y="2078825"/>
            <a:ext cx="1235664" cy="3906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4" t="42674" r="6661" b="23189"/>
          <a:stretch/>
        </p:blipFill>
        <p:spPr bwMode="auto">
          <a:xfrm>
            <a:off x="9454613" y="1507023"/>
            <a:ext cx="2042671" cy="20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0" y="490641"/>
            <a:ext cx="784822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66931"/>
              </p:ext>
            </p:extLst>
          </p:nvPr>
        </p:nvGraphicFramePr>
        <p:xfrm>
          <a:off x="804369" y="1455951"/>
          <a:ext cx="10818994" cy="4850256"/>
        </p:xfrm>
        <a:graphic>
          <a:graphicData uri="http://schemas.openxmlformats.org/drawingml/2006/table">
            <a:tbl>
              <a:tblPr/>
              <a:tblGrid>
                <a:gridCol w="247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607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xmlns="" val="2589502015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3125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23651"/>
                  </a:ext>
                </a:extLst>
              </a:tr>
              <a:tr h="34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 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13691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трудоустройство подростков в каникулярное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время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13,7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32,4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37,9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4819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предоставление в загородные лагеря бесплатных путевок детям участников СВО и 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дешевление стоимости путевок детям работников</a:t>
                      </a:r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предприятий и организаций города</a:t>
                      </a:r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151,5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159,5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171,8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744661"/>
                  </a:ext>
                </a:extLst>
              </a:tr>
              <a:tr h="13243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обеспечение жильем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молодых семей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14,6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7,5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1026" name="Picture 2" descr="https://avatars.mds.yandex.net/i?id=a27e386c6580cd7fc9a5e683e45eca307eee62e4-9216025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5" y="2201931"/>
            <a:ext cx="2222265" cy="123709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060" y="3583857"/>
            <a:ext cx="2225810" cy="14277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060" y="5216397"/>
            <a:ext cx="2225810" cy="11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0" y="490641"/>
            <a:ext cx="784822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66197"/>
              </p:ext>
            </p:extLst>
          </p:nvPr>
        </p:nvGraphicFramePr>
        <p:xfrm>
          <a:off x="804369" y="1455951"/>
          <a:ext cx="10818994" cy="4913318"/>
        </p:xfrm>
        <a:graphic>
          <a:graphicData uri="http://schemas.openxmlformats.org/drawingml/2006/table">
            <a:tbl>
              <a:tblPr/>
              <a:tblGrid>
                <a:gridCol w="247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607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xmlns="" val="2589502015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3125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23651"/>
                  </a:ext>
                </a:extLst>
              </a:tr>
              <a:tr h="34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 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13691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банные услуги для льготной категории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5,2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5,1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4819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перевозка в сады-огороды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744661"/>
                  </a:ext>
                </a:extLst>
              </a:tr>
              <a:tr h="138736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компенсация расходов общественного транспорта отдельным категориям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45,4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46,7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95,8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8" r="20713" b="8294"/>
          <a:stretch/>
        </p:blipFill>
        <p:spPr bwMode="auto">
          <a:xfrm>
            <a:off x="914776" y="2242631"/>
            <a:ext cx="2285747" cy="1191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s://avatars.mds.yandex.net/i?id=0a44b1dc3e2f6ce429a518214c96d07df8d8325b-4735414-images-thumbs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7413" r="3990" b="3376"/>
          <a:stretch/>
        </p:blipFill>
        <p:spPr bwMode="auto">
          <a:xfrm>
            <a:off x="914776" y="3585355"/>
            <a:ext cx="2285748" cy="13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7936" r="1517" b="22391"/>
          <a:stretch/>
        </p:blipFill>
        <p:spPr bwMode="auto">
          <a:xfrm>
            <a:off x="914775" y="5062576"/>
            <a:ext cx="2285747" cy="12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0" y="490641"/>
            <a:ext cx="784822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46237"/>
              </p:ext>
            </p:extLst>
          </p:nvPr>
        </p:nvGraphicFramePr>
        <p:xfrm>
          <a:off x="804369" y="1455951"/>
          <a:ext cx="10818994" cy="4881787"/>
        </p:xfrm>
        <a:graphic>
          <a:graphicData uri="http://schemas.openxmlformats.org/drawingml/2006/table">
            <a:tbl>
              <a:tblPr/>
              <a:tblGrid>
                <a:gridCol w="247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607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xmlns="" val="2589502015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3125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23651"/>
                  </a:ext>
                </a:extLst>
              </a:tr>
              <a:tr h="34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 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13060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проведение мероприятий, направленных на организацию работ с ветеранами, участниками специальной военной операции и их семьями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-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-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7,2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41889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проведение мероприятий,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посвященных памятным датам,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поддержка ветеранов и инвалидов, детей – инвалидов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6,9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744661"/>
                  </a:ext>
                </a:extLst>
              </a:tr>
              <a:tr h="14819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материальная выплата врачам работающим в государственных учреждениях здравоохранения города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12,0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14,5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3074" name="Picture 2" descr="https://avatars.mds.yandex.net/i?id=2974baae3ad13ef568728136844844e9f5d835ce-12476133-images-thumb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32450" r="8079" b="9102"/>
          <a:stretch/>
        </p:blipFill>
        <p:spPr bwMode="auto">
          <a:xfrm>
            <a:off x="918108" y="2221078"/>
            <a:ext cx="2287259" cy="11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0870167f2473c1ef6062a777a214149bfb496b0b-12153883-images-thumbs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19367" r="17947" b="14833"/>
          <a:stretch/>
        </p:blipFill>
        <p:spPr bwMode="auto">
          <a:xfrm>
            <a:off x="918107" y="3505511"/>
            <a:ext cx="2287259" cy="12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" y="4955234"/>
            <a:ext cx="2287259" cy="13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222120" y="490641"/>
            <a:ext cx="784822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Финансирование социальных расходов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млн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90149"/>
              </p:ext>
            </p:extLst>
          </p:nvPr>
        </p:nvGraphicFramePr>
        <p:xfrm>
          <a:off x="804369" y="1455951"/>
          <a:ext cx="10818994" cy="4901306"/>
        </p:xfrm>
        <a:graphic>
          <a:graphicData uri="http://schemas.openxmlformats.org/drawingml/2006/table">
            <a:tbl>
              <a:tblPr/>
              <a:tblGrid>
                <a:gridCol w="247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607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xmlns="" val="2589502015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xmlns="" val="471730940"/>
                    </a:ext>
                  </a:extLst>
                </a:gridCol>
              </a:tblGrid>
              <a:tr h="33125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Год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23651"/>
                  </a:ext>
                </a:extLst>
              </a:tr>
              <a:tr h="34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 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15425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приобретение новогодних подарков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для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детей участников СВО,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детей – сирот, детей, находящихся в трудной жизненной ситуации 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2,7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5450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целевое обучение студентов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по специальности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«Преподавание в начальных классах»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1,4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1,5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744661"/>
                  </a:ext>
                </a:extLst>
              </a:tr>
              <a:tr h="11388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стипендии студентам ВУЗ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9,0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9,1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9,9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6465" r="11072"/>
          <a:stretch/>
        </p:blipFill>
        <p:spPr>
          <a:xfrm>
            <a:off x="933257" y="3737065"/>
            <a:ext cx="2193443" cy="1391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t="4064" b="53690"/>
          <a:stretch/>
        </p:blipFill>
        <p:spPr>
          <a:xfrm>
            <a:off x="933257" y="5272921"/>
            <a:ext cx="2202730" cy="1014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1048"/>
          <a:stretch/>
        </p:blipFill>
        <p:spPr>
          <a:xfrm>
            <a:off x="942544" y="2197476"/>
            <a:ext cx="2202730" cy="13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 bwMode="auto">
          <a:xfrm>
            <a:off x="1924593" y="410308"/>
            <a:ext cx="8280689" cy="8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906463">
              <a:defRPr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Доходы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от оказания платных услуг муниципальными учреждениями </a:t>
            </a:r>
            <a:r>
              <a:rPr lang="ru-RU" altLang="ru-RU" sz="23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(</a:t>
            </a:r>
            <a:r>
              <a:rPr lang="ru-RU" altLang="ru-RU" sz="23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тыс. руб.)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36528368"/>
              </p:ext>
            </p:extLst>
          </p:nvPr>
        </p:nvGraphicFramePr>
        <p:xfrm>
          <a:off x="977964" y="1560786"/>
          <a:ext cx="10491830" cy="48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 bwMode="auto">
          <a:xfrm>
            <a:off x="2196680" y="410308"/>
            <a:ext cx="7774634" cy="8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6463">
              <a:defRPr/>
            </a:pP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Задачи на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2026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05540" y="1638912"/>
            <a:ext cx="8712160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14375" lvl="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Обеспечить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выполнение плановых показателей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мобилизации налоговых и неналоговых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доходов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1375" y="3235246"/>
            <a:ext cx="8696325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14375" lvl="0"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Продолжить мероприятия по своевременной уплате платежей в бюджет города и сокращению задолженности во все уровни бюджета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4441" y="4711876"/>
            <a:ext cx="8727998" cy="121571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14375" lvl="0" algn="just"/>
            <a:endParaRPr lang="ru-RU" sz="5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lvl="0"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Обеспечить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своевременное и целевое финансирование расходов бюджета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Tahoma" panose="020B0604030504040204" pitchFamily="34" charset="0"/>
                <a:cs typeface="Tahoma" panose="020B0604030504040204" pitchFamily="34" charset="0"/>
              </a:rPr>
              <a:t>города</a:t>
            </a:r>
          </a:p>
          <a:p>
            <a:pPr marL="714375" lvl="0" algn="just"/>
            <a:endParaRPr lang="ru-RU" sz="2000" b="1" dirty="0">
              <a:solidFill>
                <a:schemeClr val="accent5">
                  <a:lumMod val="75000"/>
                </a:schemeClr>
              </a:solidFill>
              <a:latin typeface="Arim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Шеврон 7"/>
          <p:cNvSpPr/>
          <p:nvPr/>
        </p:nvSpPr>
        <p:spPr>
          <a:xfrm>
            <a:off x="1241863" y="1638912"/>
            <a:ext cx="1492756" cy="1200329"/>
          </a:xfrm>
          <a:prstGeom prst="chevron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3"/>
          <p:cNvSpPr/>
          <p:nvPr/>
        </p:nvSpPr>
        <p:spPr>
          <a:xfrm>
            <a:off x="1241863" y="3242939"/>
            <a:ext cx="1492756" cy="1200329"/>
          </a:xfrm>
          <a:prstGeom prst="chevron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14"/>
          <p:cNvSpPr/>
          <p:nvPr/>
        </p:nvSpPr>
        <p:spPr>
          <a:xfrm>
            <a:off x="1241863" y="4711876"/>
            <a:ext cx="1492756" cy="1221047"/>
          </a:xfrm>
          <a:prstGeom prst="chevron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491613" y="2182761"/>
            <a:ext cx="11277600" cy="436552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E002B3-4BCF-4673-9030-6EA500D83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10" y="-166901"/>
            <a:ext cx="3854108" cy="2965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833583" y="4246319"/>
            <a:ext cx="1059365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484CAE-BE7A-4165-9197-684F60E28E62}"/>
              </a:ext>
            </a:extLst>
          </p:cNvPr>
          <p:cNvSpPr txBox="1"/>
          <p:nvPr/>
        </p:nvSpPr>
        <p:spPr>
          <a:xfrm>
            <a:off x="253170" y="2416022"/>
            <a:ext cx="11754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Исполнение бюджета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муниципального образования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 Набережные Челны за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2025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1B70E7-F50A-4DD9-BF14-BCC4BD2001B3}"/>
              </a:ext>
            </a:extLst>
          </p:cNvPr>
          <p:cNvSpPr txBox="1"/>
          <p:nvPr/>
        </p:nvSpPr>
        <p:spPr>
          <a:xfrm>
            <a:off x="618953" y="4506957"/>
            <a:ext cx="11150260" cy="173893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679847" eaLnBrk="0" fontAlgn="base" hangingPunct="0">
              <a:spcBef>
                <a:spcPct val="0"/>
              </a:spcBef>
              <a:spcAft>
                <a:spcPts val="180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Мулюкова Светлана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Рафаильевна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Заместитель Руководителя Исполнительного комитета, </a:t>
            </a:r>
          </a:p>
          <a:p>
            <a:pPr algn="ctr" defTabSz="6798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начальник управления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182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/>
          </p:nvPr>
        </p:nvGraphicFramePr>
        <p:xfrm>
          <a:off x="977963" y="1577355"/>
          <a:ext cx="10378885" cy="441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1917394" y="410308"/>
            <a:ext cx="8714796" cy="781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Налоговые доходы бюджета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города Набережные Челны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61971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0773765"/>
              </p:ext>
            </p:extLst>
          </p:nvPr>
        </p:nvGraphicFramePr>
        <p:xfrm>
          <a:off x="879392" y="1537000"/>
          <a:ext cx="8632807" cy="461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/>
          <p:nvPr/>
        </p:nvSpPr>
        <p:spPr bwMode="auto">
          <a:xfrm>
            <a:off x="1617520" y="525226"/>
            <a:ext cx="8714796" cy="741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алога на доходы физических лиц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485969" y="3288267"/>
            <a:ext cx="1144452" cy="55644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Picture background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24586" r="28645" b="39710"/>
          <a:stretch/>
        </p:blipFill>
        <p:spPr bwMode="auto">
          <a:xfrm>
            <a:off x="8604069" y="1993182"/>
            <a:ext cx="2974550" cy="1960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/>
          <p:nvPr/>
        </p:nvSpPr>
        <p:spPr bwMode="auto">
          <a:xfrm>
            <a:off x="1635628" y="426721"/>
            <a:ext cx="8714796" cy="781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Основной рост по НДФЛ достигнут предприятиями (млн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рублей):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35274"/>
              </p:ext>
            </p:extLst>
          </p:nvPr>
        </p:nvGraphicFramePr>
        <p:xfrm>
          <a:off x="812005" y="1478332"/>
          <a:ext cx="10759617" cy="4814083"/>
        </p:xfrm>
        <a:graphic>
          <a:graphicData uri="http://schemas.openxmlformats.org/drawingml/2006/table">
            <a:tbl>
              <a:tblPr/>
              <a:tblGrid>
                <a:gridCol w="520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328">
                  <a:extLst>
                    <a:ext uri="{9D8B030D-6E8A-4147-A177-3AD203B41FA5}">
                      <a16:colId xmlns:a16="http://schemas.microsoft.com/office/drawing/2014/main" xmlns="" val="2049473239"/>
                    </a:ext>
                  </a:extLst>
                </a:gridCol>
                <a:gridCol w="1282217">
                  <a:extLst>
                    <a:ext uri="{9D8B030D-6E8A-4147-A177-3AD203B41FA5}">
                      <a16:colId xmlns:a16="http://schemas.microsoft.com/office/drawing/2014/main" xmlns="" val="2115705230"/>
                    </a:ext>
                  </a:extLst>
                </a:gridCol>
                <a:gridCol w="1304189">
                  <a:extLst>
                    <a:ext uri="{9D8B030D-6E8A-4147-A177-3AD203B41FA5}">
                      <a16:colId xmlns:a16="http://schemas.microsoft.com/office/drawing/2014/main" xmlns="" val="635799409"/>
                    </a:ext>
                  </a:extLst>
                </a:gridCol>
                <a:gridCol w="1225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570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организации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 за 2024 год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 за 2025 год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 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 2025 года к 2024 году, %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ООО «УК «ТрансТехСервис»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2 537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1 647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285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10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АО «Астейс»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160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0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АО КМК «ТЭМПО»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146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7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АО «ПТФК «ТЕХНОТРОН»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141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7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ООО «Ман Трак Челны»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124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4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ООО «Союз-Логистик»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124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4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ООО «Татэнерго»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122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АО «Ремдизель»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117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4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ЗАО рНП «Картонно-бумажный комбинат»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111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8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ООО «Ар си эр»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109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ООО «Хаир»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108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4212980"/>
                  </a:ext>
                </a:extLst>
              </a:tr>
              <a:tr h="3843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ПАО «КАМАЗ»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3 963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4 204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2F5597"/>
                          </a:solidFill>
                          <a:effectLst/>
                          <a:latin typeface="Arimo"/>
                        </a:rPr>
                        <a:t>106</a:t>
                      </a:r>
                      <a:endParaRPr lang="ru-RU" sz="1800" b="1" i="0" u="none" strike="noStrike" dirty="0">
                        <a:solidFill>
                          <a:srgbClr val="2F5597"/>
                        </a:solidFill>
                        <a:effectLst/>
                        <a:latin typeface="Arim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449005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9" name="Заголовок 4"/>
          <p:cNvSpPr txBox="1"/>
          <p:nvPr/>
        </p:nvSpPr>
        <p:spPr bwMode="auto">
          <a:xfrm>
            <a:off x="1738602" y="501331"/>
            <a:ext cx="8714796" cy="781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НДФЛ в бюджет города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от резидентов ТОР</a:t>
            </a:r>
          </a:p>
        </p:txBody>
      </p:sp>
      <p:sp>
        <p:nvSpPr>
          <p:cNvPr id="10" name="Полилиния 9"/>
          <p:cNvSpPr/>
          <p:nvPr/>
        </p:nvSpPr>
        <p:spPr bwMode="auto">
          <a:xfrm>
            <a:off x="1582251" y="1504587"/>
            <a:ext cx="3235107" cy="1055774"/>
          </a:xfrm>
          <a:custGeom>
            <a:avLst/>
            <a:gdLst>
              <a:gd name="connsiteX0" fmla="*/ 0 w 6624736"/>
              <a:gd name="connsiteY0" fmla="*/ 88253 h 882527"/>
              <a:gd name="connsiteX1" fmla="*/ 88253 w 6624736"/>
              <a:gd name="connsiteY1" fmla="*/ 0 h 882527"/>
              <a:gd name="connsiteX2" fmla="*/ 6536483 w 6624736"/>
              <a:gd name="connsiteY2" fmla="*/ 0 h 882527"/>
              <a:gd name="connsiteX3" fmla="*/ 6624736 w 6624736"/>
              <a:gd name="connsiteY3" fmla="*/ 88253 h 882527"/>
              <a:gd name="connsiteX4" fmla="*/ 6624736 w 6624736"/>
              <a:gd name="connsiteY4" fmla="*/ 794274 h 882527"/>
              <a:gd name="connsiteX5" fmla="*/ 6536483 w 6624736"/>
              <a:gd name="connsiteY5" fmla="*/ 882527 h 882527"/>
              <a:gd name="connsiteX6" fmla="*/ 88253 w 6624736"/>
              <a:gd name="connsiteY6" fmla="*/ 882527 h 882527"/>
              <a:gd name="connsiteX7" fmla="*/ 0 w 6624736"/>
              <a:gd name="connsiteY7" fmla="*/ 794274 h 882527"/>
              <a:gd name="connsiteX8" fmla="*/ 0 w 6624736"/>
              <a:gd name="connsiteY8" fmla="*/ 88253 h 8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4736" h="882527">
                <a:moveTo>
                  <a:pt x="0" y="88253"/>
                </a:moveTo>
                <a:cubicBezTo>
                  <a:pt x="0" y="39512"/>
                  <a:pt x="39512" y="0"/>
                  <a:pt x="88253" y="0"/>
                </a:cubicBezTo>
                <a:lnTo>
                  <a:pt x="6536483" y="0"/>
                </a:lnTo>
                <a:cubicBezTo>
                  <a:pt x="6585224" y="0"/>
                  <a:pt x="6624736" y="39512"/>
                  <a:pt x="6624736" y="88253"/>
                </a:cubicBezTo>
                <a:lnTo>
                  <a:pt x="6624736" y="794274"/>
                </a:lnTo>
                <a:cubicBezTo>
                  <a:pt x="6624736" y="843015"/>
                  <a:pt x="6585224" y="882527"/>
                  <a:pt x="6536483" y="882527"/>
                </a:cubicBezTo>
                <a:lnTo>
                  <a:pt x="88253" y="882527"/>
                </a:lnTo>
                <a:cubicBezTo>
                  <a:pt x="39512" y="882527"/>
                  <a:pt x="0" y="843015"/>
                  <a:pt x="0" y="794274"/>
                </a:cubicBezTo>
                <a:lnTo>
                  <a:pt x="0" y="882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8580" rIns="68581" bIns="68580" anchor="ctr"/>
          <a:lstStyle>
            <a:lvl1pPr defTabSz="800100">
              <a:defRPr sz="1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cs typeface="Tahoma" pitchFamily="34" charset="0"/>
              </a:rPr>
              <a:t>2024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cs typeface="Tahoma" pitchFamily="34" charset="0"/>
              </a:rPr>
              <a:t> год – </a:t>
            </a:r>
          </a:p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latin typeface="Arimo"/>
                <a:cs typeface="Tahoma" pitchFamily="34" charset="0"/>
              </a:rPr>
              <a:t>384 590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cs typeface="Tahoma" pitchFamily="34" charset="0"/>
              </a:rPr>
              <a:t>тыс. рублей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mo"/>
              <a:cs typeface="Tahoma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7330996" y="1504587"/>
            <a:ext cx="3048046" cy="1029438"/>
          </a:xfrm>
          <a:custGeom>
            <a:avLst/>
            <a:gdLst>
              <a:gd name="connsiteX0" fmla="*/ 0 w 6624736"/>
              <a:gd name="connsiteY0" fmla="*/ 88253 h 882527"/>
              <a:gd name="connsiteX1" fmla="*/ 88253 w 6624736"/>
              <a:gd name="connsiteY1" fmla="*/ 0 h 882527"/>
              <a:gd name="connsiteX2" fmla="*/ 6536483 w 6624736"/>
              <a:gd name="connsiteY2" fmla="*/ 0 h 882527"/>
              <a:gd name="connsiteX3" fmla="*/ 6624736 w 6624736"/>
              <a:gd name="connsiteY3" fmla="*/ 88253 h 882527"/>
              <a:gd name="connsiteX4" fmla="*/ 6624736 w 6624736"/>
              <a:gd name="connsiteY4" fmla="*/ 794274 h 882527"/>
              <a:gd name="connsiteX5" fmla="*/ 6536483 w 6624736"/>
              <a:gd name="connsiteY5" fmla="*/ 882527 h 882527"/>
              <a:gd name="connsiteX6" fmla="*/ 88253 w 6624736"/>
              <a:gd name="connsiteY6" fmla="*/ 882527 h 882527"/>
              <a:gd name="connsiteX7" fmla="*/ 0 w 6624736"/>
              <a:gd name="connsiteY7" fmla="*/ 794274 h 882527"/>
              <a:gd name="connsiteX8" fmla="*/ 0 w 6624736"/>
              <a:gd name="connsiteY8" fmla="*/ 88253 h 8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4736" h="882527">
                <a:moveTo>
                  <a:pt x="0" y="88253"/>
                </a:moveTo>
                <a:cubicBezTo>
                  <a:pt x="0" y="39512"/>
                  <a:pt x="39512" y="0"/>
                  <a:pt x="88253" y="0"/>
                </a:cubicBezTo>
                <a:lnTo>
                  <a:pt x="6536483" y="0"/>
                </a:lnTo>
                <a:cubicBezTo>
                  <a:pt x="6585224" y="0"/>
                  <a:pt x="6624736" y="39512"/>
                  <a:pt x="6624736" y="88253"/>
                </a:cubicBezTo>
                <a:lnTo>
                  <a:pt x="6624736" y="794274"/>
                </a:lnTo>
                <a:cubicBezTo>
                  <a:pt x="6624736" y="843015"/>
                  <a:pt x="6585224" y="882527"/>
                  <a:pt x="6536483" y="882527"/>
                </a:cubicBezTo>
                <a:lnTo>
                  <a:pt x="88253" y="882527"/>
                </a:lnTo>
                <a:cubicBezTo>
                  <a:pt x="39512" y="882527"/>
                  <a:pt x="0" y="843015"/>
                  <a:pt x="0" y="794274"/>
                </a:cubicBezTo>
                <a:lnTo>
                  <a:pt x="0" y="882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8580" rIns="68581" bIns="68580" anchor="ctr"/>
          <a:lstStyle>
            <a:lvl1pPr defTabSz="800100">
              <a:defRPr sz="1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800100">
              <a:defRPr sz="17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    </a:t>
            </a:r>
            <a:endParaRPr lang="ru-RU" altLang="ru-RU" sz="1400" b="1" dirty="0">
              <a:solidFill>
                <a:prstClr val="white"/>
              </a:solidFill>
              <a:cs typeface="Tahoma" pitchFamily="34" charset="0"/>
            </a:endParaRPr>
          </a:p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latin typeface="Arimo"/>
                <a:cs typeface="Tahoma" pitchFamily="34" charset="0"/>
              </a:rPr>
              <a:t>2025 год – </a:t>
            </a:r>
          </a:p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prstClr val="white"/>
                </a:solidFill>
                <a:latin typeface="Arimo"/>
                <a:cs typeface="Tahoma" pitchFamily="34" charset="0"/>
              </a:rPr>
              <a:t>518 493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cs typeface="Tahoma" pitchFamily="34" charset="0"/>
              </a:rPr>
              <a:t>тыс. рублей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mo"/>
              <a:cs typeface="Tahoma" pitchFamily="34" charset="0"/>
            </a:endParaRPr>
          </a:p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mo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634" y="1334785"/>
            <a:ext cx="2221771" cy="1501371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73958"/>
              </p:ext>
            </p:extLst>
          </p:nvPr>
        </p:nvGraphicFramePr>
        <p:xfrm>
          <a:off x="840559" y="2941742"/>
          <a:ext cx="10300948" cy="3224729"/>
        </p:xfrm>
        <a:graphic>
          <a:graphicData uri="http://schemas.openxmlformats.org/drawingml/2006/table">
            <a:tbl>
              <a:tblPr/>
              <a:tblGrid>
                <a:gridCol w="380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8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0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375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организации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m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Темп,%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2024 г.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m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2025 г.</a:t>
                      </a:r>
                    </a:p>
                  </a:txBody>
                  <a:tcPr marL="33746" marR="33746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ООО «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Чоко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 Рай»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24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051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60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721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252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ООО «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Дарлетто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16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743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41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553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248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АО «КМК «ТЭМПО»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151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040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219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731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145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5806820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ООО ЗМК «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Метлайн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42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834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57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174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133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АО «Изоляционный трубный завод»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53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035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66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644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126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ООО «АПК «Камский»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63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158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74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513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118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9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7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ООО «ХАИР»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433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922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470 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929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mo"/>
                          <a:ea typeface="+mj-ea"/>
                          <a:cs typeface="Tahoma" pitchFamily="34" charset="0"/>
                        </a:rPr>
                        <a:t>109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mo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18426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sp>
        <p:nvSpPr>
          <p:cNvPr id="10" name="Заголовок 4"/>
          <p:cNvSpPr txBox="1"/>
          <p:nvPr/>
        </p:nvSpPr>
        <p:spPr bwMode="auto">
          <a:xfrm>
            <a:off x="2222121" y="462548"/>
            <a:ext cx="7837312" cy="772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4533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09069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63616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18134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Возвраты по имущественным и </a:t>
            </a:r>
            <a:endParaRPr lang="ru-RU" altLang="ru-RU" sz="2800" b="1" dirty="0" smtClean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социальным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вычетам по НДФЛ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78108"/>
              </p:ext>
            </p:extLst>
          </p:nvPr>
        </p:nvGraphicFramePr>
        <p:xfrm>
          <a:off x="1379243" y="1637415"/>
          <a:ext cx="9257433" cy="3912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148">
                  <a:extLst>
                    <a:ext uri="{9D8B030D-6E8A-4147-A177-3AD203B41FA5}">
                      <a16:colId xmlns:a16="http://schemas.microsoft.com/office/drawing/2014/main" xmlns="" val="2695157862"/>
                    </a:ext>
                  </a:extLst>
                </a:gridCol>
                <a:gridCol w="2423417">
                  <a:extLst>
                    <a:ext uri="{9D8B030D-6E8A-4147-A177-3AD203B41FA5}">
                      <a16:colId xmlns:a16="http://schemas.microsoft.com/office/drawing/2014/main" xmlns="" val="384012305"/>
                    </a:ext>
                  </a:extLst>
                </a:gridCol>
                <a:gridCol w="3065769">
                  <a:extLst>
                    <a:ext uri="{9D8B030D-6E8A-4147-A177-3AD203B41FA5}">
                      <a16:colId xmlns:a16="http://schemas.microsoft.com/office/drawing/2014/main" xmlns="" val="699593585"/>
                    </a:ext>
                  </a:extLst>
                </a:gridCol>
                <a:gridCol w="2912099">
                  <a:extLst>
                    <a:ext uri="{9D8B030D-6E8A-4147-A177-3AD203B41FA5}">
                      <a16:colId xmlns:a16="http://schemas.microsoft.com/office/drawing/2014/main" xmlns="" val="2302390233"/>
                    </a:ext>
                  </a:extLst>
                </a:gridCol>
              </a:tblGrid>
              <a:tr h="797277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Годы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возврата НДФЛ,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 руб.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530299"/>
                  </a:ext>
                </a:extLst>
              </a:tr>
              <a:tr h="817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города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065852"/>
                  </a:ext>
                </a:extLst>
              </a:tr>
              <a:tr h="563340"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2 282 822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677 373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284160"/>
                  </a:ext>
                </a:extLst>
              </a:tr>
              <a:tr h="614855">
                <a:tc>
                  <a:txBody>
                    <a:bodyPr/>
                    <a:lstStyle/>
                    <a:p>
                      <a:pPr marL="72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2 451 900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657 889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616019"/>
                  </a:ext>
                </a:extLst>
              </a:tr>
              <a:tr h="614856">
                <a:tc>
                  <a:txBody>
                    <a:bodyPr/>
                    <a:lstStyle/>
                    <a:p>
                      <a:pPr marL="72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2 496 810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685 886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355649"/>
                  </a:ext>
                </a:extLst>
              </a:tr>
              <a:tr h="504496"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spcAft>
                          <a:spcPts val="0"/>
                        </a:spcAft>
                      </a:pP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B4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7 231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2 021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30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63549-CD44-4B88-BAC7-E9F60B9D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16"/>
            <a:ext cx="12192000" cy="654828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D139AC-EAEE-4860-BBBF-4B9B45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3"/>
            <a:ext cx="12192000" cy="2244212"/>
          </a:xfrm>
          <a:prstGeom prst="rect">
            <a:avLst/>
          </a:prstGeom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4860B0-F3FA-41F5-B445-4B783605BF20}"/>
              </a:ext>
            </a:extLst>
          </p:cNvPr>
          <p:cNvSpPr/>
          <p:nvPr/>
        </p:nvSpPr>
        <p:spPr>
          <a:xfrm>
            <a:off x="379141" y="309717"/>
            <a:ext cx="11390072" cy="623856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B28BDA7-7E29-4A7B-AC64-F05DD29FB4BE}"/>
              </a:ext>
            </a:extLst>
          </p:cNvPr>
          <p:cNvCxnSpPr/>
          <p:nvPr/>
        </p:nvCxnSpPr>
        <p:spPr>
          <a:xfrm>
            <a:off x="977963" y="1371816"/>
            <a:ext cx="10593659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829" y="410308"/>
            <a:ext cx="597460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72" y="449158"/>
            <a:ext cx="762066" cy="652329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31132247"/>
              </p:ext>
            </p:extLst>
          </p:nvPr>
        </p:nvGraphicFramePr>
        <p:xfrm>
          <a:off x="1139288" y="1375012"/>
          <a:ext cx="10366585" cy="482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179874" y="497940"/>
            <a:ext cx="10285411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Поступление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налогов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на 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совокупный 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</a:rPr>
              <a:t>доход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Arimo"/>
              <a:ea typeface="Arimo"/>
              <a:cs typeface="Arimo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83" y="398143"/>
            <a:ext cx="644592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17" y="387256"/>
            <a:ext cx="6385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2005</Words>
  <Application>Microsoft Office PowerPoint</Application>
  <PresentationFormat>Широкоэкранный</PresentationFormat>
  <Paragraphs>742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Arimo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 Гардисламова Алмазовна</dc:creator>
  <cp:lastModifiedBy>Гульназ Г. Хамаева</cp:lastModifiedBy>
  <cp:revision>460</cp:revision>
  <cp:lastPrinted>2026-01-23T12:51:58Z</cp:lastPrinted>
  <dcterms:created xsi:type="dcterms:W3CDTF">2021-01-15T08:39:23Z</dcterms:created>
  <dcterms:modified xsi:type="dcterms:W3CDTF">2026-02-04T12:52:06Z</dcterms:modified>
</cp:coreProperties>
</file>