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88" r:id="rId9"/>
    <p:sldId id="289" r:id="rId10"/>
    <p:sldId id="281" r:id="rId11"/>
    <p:sldId id="277" r:id="rId12"/>
    <p:sldId id="267" r:id="rId13"/>
    <p:sldId id="268" r:id="rId14"/>
    <p:sldId id="290" r:id="rId15"/>
    <p:sldId id="294" r:id="rId16"/>
    <p:sldId id="269" r:id="rId17"/>
    <p:sldId id="291" r:id="rId18"/>
    <p:sldId id="270" r:id="rId19"/>
    <p:sldId id="271" r:id="rId20"/>
    <p:sldId id="272" r:id="rId21"/>
    <p:sldId id="273" r:id="rId22"/>
    <p:sldId id="292" r:id="rId23"/>
    <p:sldId id="274" r:id="rId24"/>
    <p:sldId id="275" r:id="rId25"/>
    <p:sldId id="276" r:id="rId26"/>
    <p:sldId id="278" r:id="rId27"/>
    <p:sldId id="282" r:id="rId28"/>
    <p:sldId id="295" r:id="rId29"/>
    <p:sldId id="283" r:id="rId30"/>
    <p:sldId id="29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D0AC70-9EA5-4904-B8AE-331E50FFD30E}">
          <p14:sldIdLst>
            <p14:sldId id="256"/>
            <p14:sldId id="257"/>
            <p14:sldId id="258"/>
            <p14:sldId id="259"/>
            <p14:sldId id="260"/>
            <p14:sldId id="265"/>
            <p14:sldId id="266"/>
            <p14:sldId id="288"/>
            <p14:sldId id="289"/>
            <p14:sldId id="281"/>
            <p14:sldId id="277"/>
            <p14:sldId id="267"/>
            <p14:sldId id="268"/>
            <p14:sldId id="290"/>
            <p14:sldId id="294"/>
            <p14:sldId id="269"/>
            <p14:sldId id="291"/>
            <p14:sldId id="270"/>
            <p14:sldId id="271"/>
            <p14:sldId id="272"/>
            <p14:sldId id="273"/>
            <p14:sldId id="292"/>
            <p14:sldId id="274"/>
            <p14:sldId id="275"/>
            <p14:sldId id="276"/>
            <p14:sldId id="278"/>
            <p14:sldId id="282"/>
            <p14:sldId id="295"/>
            <p14:sldId id="283"/>
            <p14:sldId id="29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9" autoAdjust="0"/>
    <p:restoredTop sz="94660"/>
  </p:normalViewPr>
  <p:slideViewPr>
    <p:cSldViewPr>
      <p:cViewPr>
        <p:scale>
          <a:sx n="90" d="100"/>
          <a:sy n="90" d="100"/>
        </p:scale>
        <p:origin x="-10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67F01-C5E4-475A-835F-AA7AC277902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437BF-530C-463A-9B94-0A0498F7C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8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437BF-530C-463A-9B94-0A0498F7CE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3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7000">
              <a:srgbClr val="85C2FF"/>
            </a:gs>
            <a:gs pos="22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nabchelny_histor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Историческая память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«Подвиг на Каме»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365104"/>
            <a:ext cx="4568552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Архивный отдел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Исполнительного комитета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Набережные Челны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Л.М.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Шамсевалиева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2068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Номинация «Поддержка проектов по обеспечению сохранности документов  Архивного фонда Российской Федерации и иных архивных документов»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3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Набережночелнинский м.а., ф. 166, оп. 2, д. 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21\МЕРОПРИЯТИЯ, ИНТЕРНЕТ -ВЫСТАВКА\ФОТО К ПРОЕКТУ\Набережночелнинский м.а., ф. 166, оп. 2, д. 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џРµСЂРІР°СЏ РїСЂРѕРґСѓРєС†РёСЏ Р РµРјРѕРЅС‚РЅРѕ-РёРЅСЃС‚СЂСѓРјРµРЅС‚Р°Р»СЊРЅРѕРіРѕ Р·Р°РІРѕРґР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4"/>
            <a:ext cx="8568952" cy="53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Times New Roman"/>
              </a:rPr>
              <a:t>Первая продукция Ремонтно-инструментального </a:t>
            </a:r>
            <a:r>
              <a:rPr lang="ru-RU" sz="2400" dirty="0" smtClean="0">
                <a:latin typeface="Times New Roman"/>
                <a:ea typeface="Times New Roman"/>
              </a:rPr>
              <a:t>завода КамАЗ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90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Беляев Раис Киямович выступает на митинге, посвящённом пуску второй очереди «КАМАЗа». Февраль 1981 год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4"/>
            <a:ext cx="4932040" cy="6847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90406" y="83671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Беляев Раис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Киямович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первый секретарь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абережночелнинского горкома партии.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Киямович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жизнерадостный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очень энергичный, обладающий  особым талантом – собрать вокруг себя народ и увлечь его общим делом – был настоящим  самородком (его так называли в народе) и был вожаком в полном смысле этого слова.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Своими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деловыми качествами, смелостью в принятии нетривиальных решений, да и просто неким жизненным азартом Раис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Киямович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выгодно отличался от многих. А горком, возглавляемый  Беляевым, стал политическим центром стройки.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ГРАНТ\ГРАНТ 2018 ГОД\ФОТО К ПРОЕКТУ\ЛБ ВАСИЛЬЕ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8" y="0"/>
            <a:ext cx="5241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17211" y="2068764"/>
            <a:ext cx="3926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Первый генеральный директор  КАМАЗа </a:t>
            </a:r>
            <a:r>
              <a:rPr lang="ru-RU" b="1" dirty="0">
                <a:latin typeface="Times New Roman"/>
                <a:ea typeface="Times New Roman"/>
              </a:rPr>
              <a:t>Лев Борисович  </a:t>
            </a:r>
            <a:r>
              <a:rPr lang="ru-RU" b="1" dirty="0" smtClean="0">
                <a:latin typeface="Times New Roman"/>
                <a:ea typeface="Times New Roman"/>
              </a:rPr>
              <a:t>Васильев –</a:t>
            </a:r>
            <a:r>
              <a:rPr lang="ru-RU" dirty="0" smtClean="0">
                <a:solidFill>
                  <a:srgbClr val="242424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выдающийся инженер-организатор, создатель самого крупного машиностроительного предприятия СССР.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229200"/>
            <a:ext cx="8784976" cy="136815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такая фигура, равных которой я сегодня просто не вижу,— вспоминал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Табеев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 работать с ним было непросто, как непросто делать общее дело со всяким большим, неординарным человеком. Так можно сказать, строительство  КАМАЗа, собрал когорту талантливейших, уникальных личностей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120"/>
            <a:ext cx="8784976" cy="489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3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1972, Легендарные строители В. А. Фоменко, Р. К. Беляев, Е. Н. Батенчу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1"/>
            <a:ext cx="9144000" cy="5781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580526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42424"/>
                </a:solidFill>
                <a:latin typeface="Times New Roman"/>
                <a:ea typeface="Times New Roman"/>
              </a:rPr>
              <a:t>Р.К. Беляев, Н.М. Иванцов, знаменитый Батя, любимец </a:t>
            </a:r>
            <a:r>
              <a:rPr lang="ru-RU" sz="2000" dirty="0" smtClean="0">
                <a:solidFill>
                  <a:srgbClr val="242424"/>
                </a:solidFill>
                <a:latin typeface="Times New Roman"/>
                <a:ea typeface="Times New Roman"/>
              </a:rPr>
              <a:t>народа– Руководитель </a:t>
            </a:r>
            <a:r>
              <a:rPr lang="ru-RU" sz="2000" dirty="0">
                <a:solidFill>
                  <a:srgbClr val="242424"/>
                </a:solidFill>
                <a:latin typeface="Times New Roman"/>
                <a:ea typeface="Times New Roman"/>
              </a:rPr>
              <a:t>ПО «</a:t>
            </a:r>
            <a:r>
              <a:rPr lang="ru-RU" sz="2000" dirty="0" err="1">
                <a:solidFill>
                  <a:srgbClr val="242424"/>
                </a:solidFill>
                <a:latin typeface="Times New Roman"/>
                <a:ea typeface="Times New Roman"/>
              </a:rPr>
              <a:t>Камгэсэнергострой</a:t>
            </a:r>
            <a:r>
              <a:rPr lang="ru-RU" sz="2000" dirty="0" smtClean="0">
                <a:solidFill>
                  <a:srgbClr val="242424"/>
                </a:solidFill>
                <a:latin typeface="Times New Roman"/>
                <a:ea typeface="Times New Roman"/>
              </a:rPr>
              <a:t>», Герой Социалистического труда  </a:t>
            </a:r>
            <a:r>
              <a:rPr lang="ru-RU" sz="2000" dirty="0">
                <a:solidFill>
                  <a:srgbClr val="242424"/>
                </a:solidFill>
                <a:latin typeface="Times New Roman"/>
                <a:ea typeface="Times New Roman"/>
              </a:rPr>
              <a:t>Евгений </a:t>
            </a:r>
            <a:r>
              <a:rPr lang="ru-RU" sz="2000" dirty="0" err="1">
                <a:solidFill>
                  <a:srgbClr val="242424"/>
                </a:solidFill>
                <a:latin typeface="Times New Roman"/>
                <a:ea typeface="Times New Roman"/>
              </a:rPr>
              <a:t>Никанорович</a:t>
            </a:r>
            <a:r>
              <a:rPr lang="ru-RU" sz="2000" dirty="0">
                <a:solidFill>
                  <a:srgbClr val="242424"/>
                </a:solidFill>
                <a:latin typeface="Times New Roman"/>
                <a:ea typeface="Times New Roman"/>
              </a:rPr>
              <a:t>  </a:t>
            </a:r>
            <a:r>
              <a:rPr lang="ru-RU" sz="2000" dirty="0" err="1" smtClean="0">
                <a:solidFill>
                  <a:srgbClr val="242424"/>
                </a:solidFill>
                <a:latin typeface="Times New Roman"/>
                <a:ea typeface="Times New Roman"/>
              </a:rPr>
              <a:t>Батенчук</a:t>
            </a:r>
            <a:r>
              <a:rPr lang="ru-RU" sz="2000" dirty="0" smtClean="0">
                <a:solidFill>
                  <a:srgbClr val="242424"/>
                </a:solidFill>
                <a:latin typeface="Times New Roman"/>
                <a:ea typeface="Times New Roman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02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:\21\ГРАНТ\ГРАНТ 2018 ГОД\ФОТО К ПРОЕКТУ\Батенчук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8"/>
            <a:ext cx="9144000" cy="61700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5008" y="623964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Герой Социалистического Труда Евгений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Никанорович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Батенчук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2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82" y="0"/>
            <a:ext cx="8229600" cy="810344"/>
          </a:xfrm>
        </p:spPr>
        <p:txBody>
          <a:bodyPr/>
          <a:lstStyle/>
          <a:p>
            <a:r>
              <a:rPr lang="ru-RU" dirty="0" err="1" smtClean="0"/>
              <a:t>Челнинская</a:t>
            </a:r>
            <a:r>
              <a:rPr lang="ru-RU" dirty="0" smtClean="0"/>
              <a:t> «грязь»</a:t>
            </a:r>
            <a:endParaRPr lang="ru-RU" dirty="0"/>
          </a:p>
        </p:txBody>
      </p:sp>
      <p:pic>
        <p:nvPicPr>
          <p:cNvPr id="4" name="Рисунок 3" descr="D:\21\МЕРОПРИЯТИЯ, ИНТЕРНЕТ -ВЫСТАВКА\ФОТО К ПРОЕКТУ\про грязь 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" y="764704"/>
            <a:ext cx="9130433" cy="6093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21\МЕРОПРИЯТИЯ, ИНТЕРНЕТ -ВЫСТАВКА\ФОТО К ПРОЕКТУ\про камазовскую грязь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3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363272" cy="2736304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фонда пользования на электронных носителях с использованием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проекта «Историческая память» «Подвиг на Каме»: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4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D:\21\ГРАНТ\ГРАНТ 2018 ГОД\ФОТО К ПРОЕКТУ\камазовска грязь 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5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Романтика в сапогах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6166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9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ФОТО ПЕРВОПРОХОДЦЫ\монтаж завода двигателей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21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ГРАНТ\ГРАНТ 2018 ГОД\ФОТО К ПРОЕКТУ\монтаж завода двигателей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48" y="4869160"/>
            <a:ext cx="9111952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Монтаж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кровли двигательного завода.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dirty="0" smtClean="0">
                <a:latin typeface="Times New Roman"/>
                <a:ea typeface="Times New Roman"/>
              </a:rPr>
              <a:t>КамАЗ </a:t>
            </a:r>
            <a:r>
              <a:rPr lang="ru-RU" dirty="0">
                <a:latin typeface="Times New Roman"/>
                <a:ea typeface="Times New Roman"/>
              </a:rPr>
              <a:t>- это комплекс из 8 заводов, автосборочный, двигателей прессово-рамный, кузнечный, литейный, ремонтно-инструментальный, позже станкостроительный, завод запасных частей, завод ремонта двигателей  и около сотни  управлений) и город строились не по дням, а по часам</a:t>
            </a:r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. В пиковые периоды строителями ежедневно осваивалось по полтора миллиона рублей — таких объёмов страна не знала ни до, ни после.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27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Ляля Сагидуловна приехала работать на КАМАЗ водителем мотороллера (работа проводилась на крышах заводских корпусов КАМАЗа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3"/>
            <a:ext cx="5076056" cy="38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4048" y="116632"/>
            <a:ext cx="403244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dirty="0" err="1">
                <a:solidFill>
                  <a:srgbClr val="242424"/>
                </a:solidFill>
                <a:latin typeface="Times New Roman"/>
                <a:ea typeface="Times New Roman"/>
              </a:rPr>
              <a:t>Хамидуллина</a:t>
            </a:r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 Ляля </a:t>
            </a:r>
            <a:r>
              <a:rPr lang="ru-RU" dirty="0" err="1">
                <a:solidFill>
                  <a:srgbClr val="242424"/>
                </a:solidFill>
                <a:latin typeface="Times New Roman"/>
                <a:ea typeface="Times New Roman"/>
              </a:rPr>
              <a:t>Сагидулловна</a:t>
            </a:r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, водитель мотороллера </a:t>
            </a:r>
            <a:r>
              <a:rPr lang="ru-RU" dirty="0" err="1">
                <a:solidFill>
                  <a:srgbClr val="242424"/>
                </a:solidFill>
                <a:latin typeface="Times New Roman"/>
                <a:ea typeface="Times New Roman"/>
              </a:rPr>
              <a:t>УМиСТ</a:t>
            </a:r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. Организация занималась кровельными работами на  строящемся двигательном заводе. </a:t>
            </a:r>
            <a:endParaRPr lang="ru-RU" dirty="0" smtClean="0">
              <a:solidFill>
                <a:srgbClr val="242424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 всего СССР приехали на строительство КАМАЗа и города, многие по комсомольской путевке.</a:t>
            </a:r>
          </a:p>
          <a:p>
            <a:pPr algn="just">
              <a:spcAft>
                <a:spcPts val="75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D:\21\МЕРОПРИЯТИЯ, ИНТЕРНЕТ -ВЫСТАВКА\ФОТО К ПРОЕКТУ\комсомольская путевк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20" y="3861049"/>
            <a:ext cx="6443980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1520" y="41490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Комсомольская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путевка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Хамидуллиной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Ляли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Сагидулловны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1977,Бригада Радика Заляева. СМУ 82 Спецстро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Бригада Радика </a:t>
            </a:r>
            <a:r>
              <a:rPr lang="ru-RU" dirty="0" err="1" smtClean="0">
                <a:solidFill>
                  <a:srgbClr val="242424"/>
                </a:solidFill>
                <a:latin typeface="Times New Roman"/>
                <a:ea typeface="Times New Roman"/>
              </a:rPr>
              <a:t>Заляева</a:t>
            </a:r>
            <a:r>
              <a:rPr lang="ru-RU" dirty="0" smtClean="0">
                <a:solidFill>
                  <a:srgbClr val="242424"/>
                </a:solidFill>
                <a:latin typeface="Times New Roman"/>
                <a:ea typeface="Times New Roman"/>
              </a:rPr>
              <a:t> - Героя Социалистического Труда. </a:t>
            </a:r>
          </a:p>
          <a:p>
            <a:pPr algn="ctr"/>
            <a:r>
              <a:rPr lang="ru-RU" dirty="0" smtClean="0">
                <a:solidFill>
                  <a:srgbClr val="242424"/>
                </a:solidFill>
                <a:latin typeface="Times New Roman"/>
                <a:ea typeface="Times New Roman"/>
              </a:rPr>
              <a:t>СМУ  №82  УС «</a:t>
            </a:r>
            <a:r>
              <a:rPr lang="ru-RU" dirty="0" err="1" smtClean="0">
                <a:solidFill>
                  <a:srgbClr val="242424"/>
                </a:solidFill>
                <a:latin typeface="Times New Roman"/>
                <a:ea typeface="Times New Roman"/>
              </a:rPr>
              <a:t>Спецстрой</a:t>
            </a:r>
            <a:r>
              <a:rPr lang="ru-RU" dirty="0" smtClean="0">
                <a:solidFill>
                  <a:srgbClr val="242424"/>
                </a:solidFill>
                <a:latin typeface="Times New Roman"/>
                <a:ea typeface="Times New Roman"/>
              </a:rPr>
              <a:t>». </a:t>
            </a:r>
            <a:r>
              <a:rPr lang="ru-RU" dirty="0">
                <a:solidFill>
                  <a:srgbClr val="242424"/>
                </a:solidFill>
                <a:latin typeface="Times New Roman"/>
                <a:ea typeface="Times New Roman"/>
              </a:rPr>
              <a:t>1977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4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 К ПРОЕКТУ\Новая папка\091647d1eccc403706f6e4b8ca6d45e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3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КАМАЗ 000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7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Дорогие товарищи!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всего сердца поздравляю вас с замечательной трудовой победой — завершением сооружения и сдачей в эксплуатацию первой очереди Камского комплекса заводов по производству большегрузных автомобилей. По существу в строй действующих предприятий вошел новый крупный автомобильный завод, рассчитанный на выпуск 75 тысяч большегрузных автомашин и 115 тысяч дизельных двигателей в год. Ваша большая трудовая победа имеет важное значение в решении задач, выдвинутых XXV съездом партии по развитию экономики, повышению ее эффективности и всемерному улучшению на этой основе материального благосостояния советских людей.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короткие сроки возведены уникальные заводские корпуса, оснащенные самым современным высокопроизводительным оборудованием. Созданы хорошие производственные и бытовые условия для вдохновенного, творческого труда автомобилестроителей. По масштабам и темпам строительства КамАЗ не имеет себе равных в отечественной и мировой практике.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Развернув социалистическое соревнование в честь XXV съезда КПСС, строители, монтажники, автозаводцы проделали поистине героическую работу — в предсъездовские дни на главном конвейере завода начался серийный выпуск автомобилей. Вы по праву можете гордиться тем, что использование этих машин на транспорте, в строительстве, сельском хозяйстве говорит об их высокой производительности, надежности и экономичности.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Ваши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успехи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результат самоотверженного, высокопроизводительного труда многотысячного коллектива рабочих, инженерно-технических работников и служащих, широкого размаха социалистического соревнования, творческого использования передового опыта скоростного сооружения промышленных объектов, прогрессивных проектных решений и индустриальных методов строительства, большой организаторской и политической работы Татарской областной партийной организации, а также всех партийных, профсоюзных и комсомольских организаций коллективов, участвующих в сооружении КамАЗа.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Весомый вклад в эту всенародную стройку внесли трудящиеся промышленных предприятий и организаций всех союзных республик, что является еще одним убедительным свидетельством морально-политического единства и нерушимой дружбы народов нашей страны. В оснащение КамАЗа современным оборудованием внесли вклад и трудящиеся ряда братских социалистических стран.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Заслуживают высокой оценки трудовые свершения десятков тысяч юношей и девушек, приехавших по призыву комсомола и по велению горячих сердец на строительство КамАЗа, объявленного ударной комсомольской стройкой.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Камский автомобильный комплекс и вместе с ним строящийся новый город Набережные Челны, отвечающий последним достижениям отечественного градостроительства,— это впечатляющий пример динамичного роста социалистической экономики, расцвета способностей и талантов наших людей, великих свершений и побед, одержанных под руководством партии Ленина.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Выражаю твердую уверенность в том, что участники этой поистине героической стройки, усилиями и талантом которых создается автомобильный гигант, приложат все силы, знания и накопленный опыт для дальнейшего повышения эффективности и качества строительства, быстрейшего освоения введенных мощностей, успешного выполнения высоких социалистических обязательств на 1977 год и в честь 60-летия Великой Октябрьской социалистической революции, ускорения ввода в действие второй очереди Камского автомобильного комплекса.</a:t>
            </a:r>
          </a:p>
          <a:p>
            <a:pPr indent="4500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 глубоко убежден, что пройдут годы, но все советские люди будут с гордостью вспоминать о трудовом подвиге на Каме.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Л. Брежнев</a:t>
            </a:r>
          </a:p>
        </p:txBody>
      </p:sp>
    </p:spTree>
    <p:extLst>
      <p:ext uri="{BB962C8B-B14F-4D97-AF65-F5344CB8AC3E}">
        <p14:creationId xmlns:p14="http://schemas.microsoft.com/office/powerpoint/2010/main" val="18650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КАМАЗы на КРАСНОЙ ПЛОЩАДИ, 1976 го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00"/>
            <a:ext cx="5292080" cy="68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92080" y="25016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XXV съезд коммунистической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партии, 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февраля 1976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года, четыре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новеньких КАМАЗа стояли на Красной площади.</a:t>
            </a:r>
          </a:p>
        </p:txBody>
      </p:sp>
    </p:spTree>
    <p:extLst>
      <p:ext uri="{BB962C8B-B14F-4D97-AF65-F5344CB8AC3E}">
        <p14:creationId xmlns:p14="http://schemas.microsoft.com/office/powerpoint/2010/main" val="26549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«Историческая память» «Подвиг на Каме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Сбор и  комплектование архивного отдела управления делопроизводством Исполнительного комитета города Набережные Челны </a:t>
            </a:r>
            <a:r>
              <a:rPr lang="ru-RU" dirty="0"/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далее  -  архивный отдел города Набережные Челны)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фотодокументами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 видеодокументами, отражающими  героического подвига  первопроходцев строительства Камского завода по производству большегрузных автомобилей и города Набережные Челны (строителей и машиностроителей).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Создание фонда пользования на электронных носителях с использование современных архивных технологий.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Популяризация  подвига  первопроходцев строительства Камского завода по производству большегрузных автомобилей (строителей и машиностроителей)  через выездную выставочную деятельность архивного отдела.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9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 ПЕРВОПРОХОДЦЫ\низкий поклон строителям камаз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099828" cy="685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9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471" y="-171400"/>
            <a:ext cx="8229600" cy="1143000"/>
          </a:xfrm>
        </p:spPr>
        <p:txBody>
          <a:bodyPr/>
          <a:lstStyle/>
          <a:p>
            <a:r>
              <a:rPr lang="ru-RU" dirty="0" smtClean="0"/>
              <a:t>Осуществление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5"/>
            <a:ext cx="8640960" cy="244827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социальных сетях  (официальный сайт города Набережные Челны, группа Администрация города Набережные Челны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разместим объявление: «Архивный отдел Исполнительного комитета города  Набережные Челны предлагает рассказать о трудовом подвиге на Каме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челнинцев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своего,  своих родителей, своих родственников. Предлагаем увековечить трудовой подвиг родственников, которые в конце 60-х и в начале 70-х двадцатого столетия годов приехали  на гигантскую стройку на Каме, представив в архивный  любительские видеофильмы и фотодокументы».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</a:rPr>
              <a:t>2) Направим письма о выявлении фото </a:t>
            </a:r>
            <a:r>
              <a:rPr lang="ru-RU" dirty="0">
                <a:latin typeface="Times New Roman"/>
                <a:ea typeface="Times New Roman"/>
              </a:rPr>
              <a:t>и видеодокументов о </a:t>
            </a:r>
            <a:r>
              <a:rPr lang="ru-RU" dirty="0" smtClean="0">
                <a:latin typeface="Times New Roman"/>
                <a:ea typeface="Times New Roman"/>
              </a:rPr>
              <a:t>первопроходцах - строителях</a:t>
            </a:r>
            <a:r>
              <a:rPr lang="ru-RU" dirty="0">
                <a:latin typeface="Times New Roman"/>
                <a:ea typeface="Times New Roman"/>
              </a:rPr>
              <a:t>, о строительстве </a:t>
            </a:r>
            <a:r>
              <a:rPr lang="ru-RU" dirty="0" smtClean="0">
                <a:latin typeface="Times New Roman"/>
                <a:ea typeface="Times New Roman"/>
              </a:rPr>
              <a:t>города, Камского </a:t>
            </a:r>
            <a:r>
              <a:rPr lang="ru-RU" dirty="0">
                <a:latin typeface="Times New Roman"/>
                <a:ea typeface="Times New Roman"/>
              </a:rPr>
              <a:t>автомобильного </a:t>
            </a:r>
            <a:r>
              <a:rPr lang="ru-RU" dirty="0" smtClean="0">
                <a:latin typeface="Times New Roman"/>
                <a:ea typeface="Times New Roman"/>
              </a:rPr>
              <a:t>завода по </a:t>
            </a:r>
            <a:r>
              <a:rPr lang="ru-RU" dirty="0">
                <a:latin typeface="Times New Roman"/>
                <a:ea typeface="Times New Roman"/>
              </a:rPr>
              <a:t>выпуску большегрузных автомобилей (ПО «КАМАЗ») в разные  организации: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музей </a:t>
            </a:r>
            <a:r>
              <a:rPr lang="ru-RU" dirty="0">
                <a:latin typeface="Times New Roman"/>
                <a:ea typeface="Times New Roman"/>
              </a:rPr>
              <a:t>ПАО «КАМАЗ»,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музей истории города Набережные Челны,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интернет сообщество - любителей истории </a:t>
            </a:r>
            <a:r>
              <a:rPr lang="ru-RU" dirty="0" smtClean="0">
                <a:latin typeface="Times New Roman"/>
                <a:ea typeface="Times New Roman"/>
              </a:rPr>
              <a:t>города (</a:t>
            </a:r>
            <a:r>
              <a:rPr lang="en-US" dirty="0">
                <a:latin typeface="Times New Roman"/>
                <a:ea typeface="Times New Roman"/>
                <a:hlinkClick r:id="rId2"/>
              </a:rPr>
              <a:t>https://</a:t>
            </a:r>
            <a:r>
              <a:rPr lang="en-US" dirty="0" smtClean="0">
                <a:latin typeface="Times New Roman"/>
                <a:ea typeface="Times New Roman"/>
                <a:hlinkClick r:id="rId2"/>
              </a:rPr>
              <a:t>vk.com/nabchelny_history</a:t>
            </a:r>
            <a:r>
              <a:rPr lang="ru-RU" dirty="0" smtClean="0">
                <a:latin typeface="Times New Roman"/>
                <a:ea typeface="Times New Roman"/>
              </a:rPr>
              <a:t>), </a:t>
            </a:r>
          </a:p>
          <a:p>
            <a:pPr indent="45720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редакция </a:t>
            </a:r>
            <a:r>
              <a:rPr lang="ru-RU" dirty="0">
                <a:latin typeface="Times New Roman"/>
                <a:ea typeface="Times New Roman"/>
              </a:rPr>
              <a:t>газеты «Вести КАМАЗа,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редакция </a:t>
            </a:r>
            <a:r>
              <a:rPr lang="ru-RU" dirty="0">
                <a:latin typeface="Times New Roman"/>
                <a:ea typeface="Times New Roman"/>
              </a:rPr>
              <a:t>газеты «Камские зори».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6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-анализ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45424"/>
            <a:ext cx="10729192" cy="602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Готовые архивные электронные  выставки  не представляется возможным демонстрировать без выставочного стенда, видеопроектора, ноутбука, экрана. А для оцифровки фотодокументов в архивном отделе города Набережные Челны </a:t>
            </a:r>
            <a:r>
              <a:rPr lang="ru-RU" b="1" dirty="0">
                <a:latin typeface="Times New Roman"/>
                <a:ea typeface="Times New Roman"/>
              </a:rPr>
              <a:t>нет комплекса планетарного сканирования.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0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" y="2262988"/>
            <a:ext cx="2416589" cy="22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04664"/>
            <a:ext cx="62646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«Историческая память «Подвиг на Каме» посвящен 100-летию архивной службы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Республики Татарстан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50 -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начала строительства Камского завода по производству большегрузных автомобилей (КамАЗ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города Набережные Челны.</a:t>
            </a: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градообразующие предприятия ПАО «КАМАЗ» и ОАО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Камгэсэнергострой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являются источниками комплектования ГБУ «Государственный архив Республики Татарстан».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постоянного хранения ПО «КАМАЗ» за 1969-1990 годы в количестве 5533  ед. хр. 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фото и видеодокументов на хранении 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документы постоянного хранения  ПО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Камгэсэнергострой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за 1964-1993 годы в количестве 1928 ед. хр. 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фото и видеодокументов на хранении 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переданы на хранение  в  Государственный архив Республики Татарстан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" y="4536326"/>
            <a:ext cx="2425630" cy="23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" y="-23012"/>
            <a:ext cx="1816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4" y="348678"/>
            <a:ext cx="3612750" cy="5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228" y="58772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колышек завод КамАЗ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ttps://pp.userapi.com/AwzqnMxxe-1ZvaCdN3tgsQZTQOBd4MQzzJx3zQ/FkAHgvvRtf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448"/>
            <a:ext cx="5004048" cy="53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58772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КамАЗ 16.02.1976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1971,Приезд первопроходцев на строительство автогигант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"/>
            <a:ext cx="9144000" cy="5728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8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ГРАНТ\ГРАНТ 2018 ГОД\ФОТО К ПРОЕКТУ\Новая папка\4cd4b268b93034e0b74425a57dbcbdd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0"/>
            <a:ext cx="6170332" cy="362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817" y="3645024"/>
            <a:ext cx="4554183" cy="3215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0332" y="1232522"/>
            <a:ext cx="297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Жилищные условия и столовая первых строителей, знаменитые «вагончики»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62" y="3645024"/>
            <a:ext cx="457023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1\МЕРОПРИЯТИЯ, ИНТЕРНЕТ -ВЫСТАВКА\ФОТО К ПРОЕКТУ\Ф.А.Табеев и В.Н.Новико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6" y="188640"/>
            <a:ext cx="8396486" cy="5100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Леонид Ильич, красноярцы и за десять лет завод не построят. А у нас создан мощный строительный комплекс, мы управимся за пять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 (из воспоминаний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Табеева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первого секретаря Татарского обкома КПСС). На фото слева направо В.Н. Новиков-заместитель председателя по машиностроению СССР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09" y="2564904"/>
            <a:ext cx="547459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6043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3284984"/>
            <a:ext cx="3264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Закладка памятного камня на площадке будущего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автомобильного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комплекса на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Каме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впоследствии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ставшая самым известным документом фотолетописи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КАМАЗа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4868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Вырезка из газеты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Челнинские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известия», закладка камня в основе будущего завода КамАЗ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1310</Words>
  <Application>Microsoft Office PowerPoint</Application>
  <PresentationFormat>Экран (4:3)</PresentationFormat>
  <Paragraphs>63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Историческая память  «Подвиг на Каме»</vt:lpstr>
      <vt:lpstr>Презентация PowerPoint</vt:lpstr>
      <vt:lpstr> Задачи проекта «Историческая память» «Подвиг на Каме»: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Это такая фигура, равных которой я сегодня просто не вижу,— вспоминал Табеев.  Но работать с ним было непросто, как непросто делать общее дело со всяким большим, неординарным человеком. Так можно сказать, строительство  КАМАЗа, собрал когорту талантливейших, уникальных личностей.   </vt:lpstr>
      <vt:lpstr>Презентация PowerPoint</vt:lpstr>
      <vt:lpstr>Презентация PowerPoint</vt:lpstr>
      <vt:lpstr>Челнинская «грязь»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Осуществление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память  «Подвиг на Каме»</dc:title>
  <dc:creator>Архивный Отдел</dc:creator>
  <cp:lastModifiedBy>Архивный Отдел</cp:lastModifiedBy>
  <cp:revision>38</cp:revision>
  <dcterms:created xsi:type="dcterms:W3CDTF">2018-10-01T05:33:40Z</dcterms:created>
  <dcterms:modified xsi:type="dcterms:W3CDTF">2018-10-15T06:27:32Z</dcterms:modified>
</cp:coreProperties>
</file>