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sldIdLst>
    <p:sldId id="306" r:id="rId3"/>
    <p:sldId id="544" r:id="rId4"/>
    <p:sldId id="545" r:id="rId5"/>
    <p:sldId id="547" r:id="rId6"/>
    <p:sldId id="548" r:id="rId7"/>
    <p:sldId id="522" r:id="rId8"/>
    <p:sldId id="526" r:id="rId9"/>
    <p:sldId id="514" r:id="rId10"/>
    <p:sldId id="474" r:id="rId11"/>
    <p:sldId id="469" r:id="rId12"/>
    <p:sldId id="482" r:id="rId13"/>
    <p:sldId id="484" r:id="rId14"/>
    <p:sldId id="486" r:id="rId15"/>
    <p:sldId id="488" r:id="rId16"/>
    <p:sldId id="512" r:id="rId17"/>
    <p:sldId id="513" r:id="rId18"/>
    <p:sldId id="530" r:id="rId19"/>
    <p:sldId id="531" r:id="rId20"/>
    <p:sldId id="532" r:id="rId21"/>
    <p:sldId id="533" r:id="rId22"/>
    <p:sldId id="535" r:id="rId23"/>
    <p:sldId id="534" r:id="rId24"/>
    <p:sldId id="536" r:id="rId25"/>
    <p:sldId id="537" r:id="rId26"/>
    <p:sldId id="538" r:id="rId27"/>
    <p:sldId id="539" r:id="rId28"/>
    <p:sldId id="542" r:id="rId29"/>
  </p:sldIdLst>
  <p:sldSz cx="12192000" cy="6858000"/>
  <p:notesSz cx="6797675" cy="9926638"/>
  <p:defaultTextStyle>
    <a:defPPr>
      <a:defRPr lang="ru-RU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44D"/>
    <a:srgbClr val="FFFF99"/>
    <a:srgbClr val="DCE6F2"/>
    <a:srgbClr val="4197AE"/>
    <a:srgbClr val="70588C"/>
    <a:srgbClr val="F4FAFE"/>
    <a:srgbClr val="E9F1F5"/>
    <a:srgbClr val="459EB6"/>
    <a:srgbClr val="FF9900"/>
    <a:srgbClr val="508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4706" autoAdjust="0"/>
  </p:normalViewPr>
  <p:slideViewPr>
    <p:cSldViewPr>
      <p:cViewPr varScale="1">
        <p:scale>
          <a:sx n="82" d="100"/>
          <a:sy n="82" d="100"/>
        </p:scale>
        <p:origin x="86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5022943265661149E-2"/>
          <c:w val="1"/>
          <c:h val="0.74604160335965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Лист1!$F$5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rgbClr val="0070C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07950"/>
            </a:sp3d>
          </c:spPr>
          <c:invertIfNegative val="0"/>
          <c:dLbls>
            <c:dLbl>
              <c:idx val="0"/>
              <c:layout>
                <c:manualLayout>
                  <c:x val="-2.4919518417574871E-3"/>
                  <c:y val="-1.30788270798062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B5-418D-A889-5C8227046232}"/>
                </c:ext>
              </c:extLst>
            </c:dLbl>
            <c:dLbl>
              <c:idx val="1"/>
              <c:layout>
                <c:manualLayout>
                  <c:x val="-2.5178728465406692E-3"/>
                  <c:y val="-2.63142134093500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B5-418D-A889-5C8227046232}"/>
                </c:ext>
              </c:extLst>
            </c:dLbl>
            <c:dLbl>
              <c:idx val="2"/>
              <c:layout>
                <c:manualLayout>
                  <c:x val="0"/>
                  <c:y val="-2.16829536520308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B5-418D-A889-5C82270462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Лист1!$G$4:$I$4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Лист1!$G$5:$I$5</c:f>
              <c:numCache>
                <c:formatCode>#,##0</c:formatCode>
                <c:ptCount val="3"/>
                <c:pt idx="0">
                  <c:v>8526</c:v>
                </c:pt>
                <c:pt idx="1">
                  <c:v>8259</c:v>
                </c:pt>
                <c:pt idx="2">
                  <c:v>7961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B5-418D-A889-5C8227046232}"/>
            </c:ext>
          </c:extLst>
        </c:ser>
        <c:ser>
          <c:idx val="1"/>
          <c:order val="1"/>
          <c:tx>
            <c:strRef>
              <c:f>Лист1!$F$6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7950"/>
            </a:sp3d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C7B-4E16-810C-C2F8351A875F}"/>
                </c:ext>
              </c:extLst>
            </c:dLbl>
            <c:dLbl>
              <c:idx val="2"/>
              <c:layout>
                <c:manualLayout>
                  <c:x val="6.1480667476726905E-4"/>
                  <c:y val="-5.10465553749472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369745702404524E-2"/>
                      <c:h val="5.39572711823257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C7B-4E16-810C-C2F8351A87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Лист1!$G$4:$I$4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Лист1!$G$6:$I$6</c:f>
              <c:numCache>
                <c:formatCode>#,##0</c:formatCode>
                <c:ptCount val="3"/>
                <c:pt idx="0">
                  <c:v>723</c:v>
                </c:pt>
                <c:pt idx="1">
                  <c:v>725</c:v>
                </c:pt>
                <c:pt idx="2">
                  <c:v>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5B5-418D-A889-5C8227046232}"/>
            </c:ext>
          </c:extLst>
        </c:ser>
        <c:ser>
          <c:idx val="2"/>
          <c:order val="2"/>
          <c:tx>
            <c:strRef>
              <c:f>Лист1!$F$7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67000"/>
                  </a:schemeClr>
                </a:gs>
                <a:gs pos="71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3.9153465196621381E-3"/>
                  <c:y val="2.29714021116808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7B-4E16-810C-C2F8351A875F}"/>
                </c:ext>
              </c:extLst>
            </c:dLbl>
            <c:dLbl>
              <c:idx val="1"/>
              <c:layout>
                <c:manualLayout>
                  <c:x val="-2.4851935300432503E-3"/>
                  <c:y val="1.02095120496359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C7B-4E16-810C-C2F8351A875F}"/>
                </c:ext>
              </c:extLst>
            </c:dLbl>
            <c:dLbl>
              <c:idx val="2"/>
              <c:layout>
                <c:manualLayout>
                  <c:x val="2.3683698656781337E-3"/>
                  <c:y val="7.65713403722688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C7B-4E16-810C-C2F8351A875F}"/>
                </c:ext>
              </c:extLst>
            </c:dLbl>
            <c:dLbl>
              <c:idx val="3"/>
              <c:layout>
                <c:manualLayout>
                  <c:x val="2.4592266990690762E-3"/>
                  <c:y val="-7.65713403722693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7B-4E16-810C-C2F8351A87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Лист1!$G$4:$I$4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Лист1!$G$7:$I$7</c:f>
              <c:numCache>
                <c:formatCode>#,##0</c:formatCode>
                <c:ptCount val="3"/>
                <c:pt idx="0">
                  <c:v>6823</c:v>
                </c:pt>
                <c:pt idx="1">
                  <c:v>7219</c:v>
                </c:pt>
                <c:pt idx="2">
                  <c:v>7644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B-4E16-810C-C2F8351A87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100"/>
        <c:axId val="1766301104"/>
        <c:axId val="1766297296"/>
      </c:barChart>
      <c:catAx>
        <c:axId val="176630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766297296"/>
        <c:crosses val="autoZero"/>
        <c:auto val="1"/>
        <c:lblAlgn val="ctr"/>
        <c:lblOffset val="100"/>
        <c:noMultiLvlLbl val="0"/>
      </c:catAx>
      <c:valAx>
        <c:axId val="176629729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7663011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548097557919138"/>
          <c:w val="0.97640684439720793"/>
          <c:h val="7.6312485027388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28887064008892E-2"/>
          <c:y val="3.7606746031746033E-2"/>
          <c:w val="0.97250728894953564"/>
          <c:h val="0.82129126984126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Лист1!$J$5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859A-456F-A866-C15F24181175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859A-456F-A866-C15F24181175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859A-456F-A866-C15F24181175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9B33-4B4F-AFEC-203A56277C0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98DE749-F822-4605-B3E1-C1A5D86195BD}" type="VALUE">
                      <a:rPr lang="en-US" sz="200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59A-456F-A866-C15F24181175}"/>
                </c:ext>
              </c:extLst>
            </c:dLbl>
            <c:dLbl>
              <c:idx val="2"/>
              <c:layout>
                <c:manualLayout>
                  <c:x val="-2.920815232230132E-3"/>
                  <c:y val="2.26960077265708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495329345019102E-2"/>
                      <c:h val="9.93960042318225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59A-456F-A866-C15F24181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Лист1!$I$6:$I$6</c:f>
              <c:strCache>
                <c:ptCount val="1"/>
                <c:pt idx="0">
                  <c:v>Всего ДОХОДЫ</c:v>
                </c:pt>
              </c:strCache>
            </c:strRef>
          </c:cat>
          <c:val>
            <c:numRef>
              <c:f>Лист1!$J$6:$J$6</c:f>
              <c:numCache>
                <c:formatCode>#,##0</c:formatCode>
                <c:ptCount val="1"/>
                <c:pt idx="0">
                  <c:v>14535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9A-456F-A866-C15F24181175}"/>
            </c:ext>
          </c:extLst>
        </c:ser>
        <c:ser>
          <c:idx val="1"/>
          <c:order val="1"/>
          <c:tx>
            <c:strRef>
              <c:f>Лист1!$K$5</c:f>
              <c:strCache>
                <c:ptCount val="1"/>
                <c:pt idx="0">
                  <c:v>2024 год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8-E0D1-43CE-AA09-D1E9469916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Лист1!$I$6:$I$6</c:f>
              <c:strCache>
                <c:ptCount val="1"/>
                <c:pt idx="0">
                  <c:v>Всего ДОХОДЫ</c:v>
                </c:pt>
              </c:strCache>
            </c:strRef>
          </c:cat>
          <c:val>
            <c:numRef>
              <c:f>Лист1!$K$6:$K$6</c:f>
              <c:numCache>
                <c:formatCode>#,##0</c:formatCode>
                <c:ptCount val="1"/>
                <c:pt idx="0">
                  <c:v>16071.834999999999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59A-456F-A866-C15F24181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3"/>
        <c:overlap val="-100"/>
        <c:axId val="1766304912"/>
        <c:axId val="1766301648"/>
      </c:barChart>
      <c:catAx>
        <c:axId val="1766304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66301648"/>
        <c:crosses val="autoZero"/>
        <c:auto val="1"/>
        <c:lblAlgn val="l"/>
        <c:lblOffset val="100"/>
        <c:noMultiLvlLbl val="0"/>
      </c:catAx>
      <c:valAx>
        <c:axId val="1766301648"/>
        <c:scaling>
          <c:orientation val="minMax"/>
          <c:max val="17000"/>
          <c:min val="1000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176630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39937402152713"/>
          <c:y val="0.89928343347148798"/>
          <c:w val="0.57775072204024547"/>
          <c:h val="8.49341664728386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42364094191931E-2"/>
          <c:y val="5.5580915950730198E-2"/>
          <c:w val="0.92959942129380757"/>
          <c:h val="0.81910191599443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Лист3!$E$24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glow>
                <a:schemeClr val="accent1">
                  <a:alpha val="78000"/>
                </a:schemeClr>
              </a:glow>
              <a:outerShdw blurRad="38100" dir="5400000" algn="ctr" rotWithShape="0">
                <a:srgbClr val="000000">
                  <a:alpha val="63000"/>
                </a:srgbClr>
              </a:outerShdw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glow>
                  <a:schemeClr val="accent1">
                    <a:alpha val="78000"/>
                  </a:schemeClr>
                </a:glow>
                <a:outerShdw blurRad="38100" dir="5400000" algn="ctr" rotWithShape="0">
                  <a:srgbClr val="000000">
                    <a:alpha val="63000"/>
                  </a:srgbClr>
                </a:outerShdw>
                <a:softEdge rad="0"/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01600" h="101600"/>
                <a:bevelB w="101600" h="101600"/>
              </a:sp3d>
            </c:spPr>
            <c:extLst>
              <c:ext xmlns:c16="http://schemas.microsoft.com/office/drawing/2014/chart" uri="{C3380CC4-5D6E-409C-BE32-E72D297353CC}">
                <c16:uniqueId val="{00000001-1CDF-4DB5-A3DC-120C963AAE12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004364542137763E-2"/>
                      <c:h val="6.14703890806588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DF-4DB5-A3DC-120C963AAE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Лист3!$E$25</c:f>
              <c:numCache>
                <c:formatCode>#,##0</c:formatCode>
                <c:ptCount val="1"/>
                <c:pt idx="0">
                  <c:v>4164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DF-4DB5-A3DC-120C963AAE12}"/>
            </c:ext>
          </c:extLst>
        </c:ser>
        <c:ser>
          <c:idx val="1"/>
          <c:order val="1"/>
          <c:tx>
            <c:strRef>
              <c:f>Лист3!$F$24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01600" h="101600"/>
              <a:bevelB w="101600" h="1016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Лист3!$F$25</c:f>
              <c:numCache>
                <c:formatCode>#,##0</c:formatCode>
                <c:ptCount val="1"/>
                <c:pt idx="0">
                  <c:v>4811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DF-4DB5-A3DC-120C963AAE12}"/>
            </c:ext>
          </c:extLst>
        </c:ser>
        <c:ser>
          <c:idx val="2"/>
          <c:order val="2"/>
          <c:tx>
            <c:strRef>
              <c:f>Лист3!$G$24</c:f>
              <c:strCache>
                <c:ptCount val="1"/>
                <c:pt idx="0">
                  <c:v>2025 год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01600" h="101600"/>
              <a:bevelB w="101600" h="1016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27000" h="101600"/>
                <a:bevelB w="101600" h="101600"/>
              </a:sp3d>
            </c:spPr>
            <c:extLst>
              <c:ext xmlns:c16="http://schemas.microsoft.com/office/drawing/2014/chart" uri="{C3380CC4-5D6E-409C-BE32-E72D297353CC}">
                <c16:uniqueId val="{00000005-1CDF-4DB5-A3DC-120C963AAE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Лист3!$G$25</c:f>
              <c:numCache>
                <c:formatCode>#,##0</c:formatCode>
                <c:ptCount val="1"/>
                <c:pt idx="0">
                  <c:v>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DF-4DB5-A3DC-120C963AAE12}"/>
            </c:ext>
          </c:extLst>
        </c:ser>
        <c:ser>
          <c:idx val="3"/>
          <c:order val="3"/>
          <c:tx>
            <c:strRef>
              <c:f>Лист3!$H$24</c:f>
              <c:strCache>
                <c:ptCount val="1"/>
                <c:pt idx="0">
                  <c:v>2026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Лист3!$H$25</c:f>
              <c:numCache>
                <c:formatCode>#,##0</c:formatCode>
                <c:ptCount val="1"/>
                <c:pt idx="0">
                  <c:v>5518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DE-49CF-A044-0C126FD61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100"/>
        <c:axId val="1766294576"/>
        <c:axId val="1766304368"/>
      </c:barChart>
      <c:catAx>
        <c:axId val="1766294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66304368"/>
        <c:crosses val="autoZero"/>
        <c:auto val="1"/>
        <c:lblAlgn val="ctr"/>
        <c:lblOffset val="100"/>
        <c:noMultiLvlLbl val="0"/>
      </c:catAx>
      <c:valAx>
        <c:axId val="1766304368"/>
        <c:scaling>
          <c:orientation val="minMax"/>
          <c:min val="300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176629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957514623198725E-2"/>
          <c:y val="0.91466867718659928"/>
          <c:w val="0.86211287359842648"/>
          <c:h val="7.310570843777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5022943265661149E-2"/>
          <c:w val="1"/>
          <c:h val="0.74604160335965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Лист1!$F$5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rgbClr val="0070C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07950"/>
            </a:sp3d>
          </c:spPr>
          <c:invertIfNegative val="0"/>
          <c:dLbls>
            <c:dLbl>
              <c:idx val="0"/>
              <c:layout>
                <c:manualLayout>
                  <c:x val="-2.4919518417574871E-3"/>
                  <c:y val="-1.30788270798062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B5-418D-A889-5C8227046232}"/>
                </c:ext>
              </c:extLst>
            </c:dLbl>
            <c:dLbl>
              <c:idx val="1"/>
              <c:layout>
                <c:manualLayout>
                  <c:x val="-3.2725142688399517E-5"/>
                  <c:y val="-3.90761034713948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B5-418D-A889-5C8227046232}"/>
                </c:ext>
              </c:extLst>
            </c:dLbl>
            <c:dLbl>
              <c:idx val="2"/>
              <c:layout>
                <c:manualLayout>
                  <c:x val="0"/>
                  <c:y val="-2.16829536520308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B5-418D-A889-5C82270462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Лист1!$G$4:$J$4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Лист1!$G$5:$J$5</c:f>
              <c:numCache>
                <c:formatCode>#,##0</c:formatCode>
                <c:ptCount val="4"/>
                <c:pt idx="0">
                  <c:v>2241</c:v>
                </c:pt>
                <c:pt idx="1">
                  <c:v>2974</c:v>
                </c:pt>
                <c:pt idx="2">
                  <c:v>2709</c:v>
                </c:pt>
                <c:pt idx="3">
                  <c:v>2483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B5-418D-A889-5C8227046232}"/>
            </c:ext>
          </c:extLst>
        </c:ser>
        <c:ser>
          <c:idx val="1"/>
          <c:order val="1"/>
          <c:tx>
            <c:strRef>
              <c:f>Лист1!$F$6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7950"/>
            </a:sp3d>
          </c:spPr>
          <c:invertIfNegative val="0"/>
          <c:dLbls>
            <c:dLbl>
              <c:idx val="1"/>
              <c:layout>
                <c:manualLayout>
                  <c:x val="-9.590984126369396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C7B-4E16-810C-C2F8351A875F}"/>
                </c:ext>
              </c:extLst>
            </c:dLbl>
            <c:dLbl>
              <c:idx val="2"/>
              <c:layout>
                <c:manualLayout>
                  <c:x val="-0.11619846153101394"/>
                  <c:y val="-2.55227752508565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369745702404524E-2"/>
                      <c:h val="7.43762952815976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C7B-4E16-810C-C2F8351A87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Лист1!$G$4:$J$4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Лист1!$G$6:$J$6</c:f>
              <c:numCache>
                <c:formatCode>#,##0</c:formatCode>
                <c:ptCount val="4"/>
                <c:pt idx="1">
                  <c:v>94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5B5-418D-A889-5C8227046232}"/>
            </c:ext>
          </c:extLst>
        </c:ser>
        <c:ser>
          <c:idx val="2"/>
          <c:order val="2"/>
          <c:tx>
            <c:strRef>
              <c:f>Лист1!$F$7</c:f>
              <c:strCache>
                <c:ptCount val="1"/>
                <c:pt idx="0">
                  <c:v>Субвенция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67000"/>
                  </a:schemeClr>
                </a:gs>
                <a:gs pos="71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1.2296133495345494E-3"/>
                  <c:y val="4.84951822357705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7B-4E16-810C-C2F8351A875F}"/>
                </c:ext>
              </c:extLst>
            </c:dLbl>
            <c:dLbl>
              <c:idx val="1"/>
              <c:layout>
                <c:manualLayout>
                  <c:x val="-4.5085301987010561E-17"/>
                  <c:y val="3.31809141613167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C7B-4E16-810C-C2F8351A875F}"/>
                </c:ext>
              </c:extLst>
            </c:dLbl>
            <c:dLbl>
              <c:idx val="2"/>
              <c:layout>
                <c:manualLayout>
                  <c:x val="0"/>
                  <c:y val="-4.33904262109526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C7B-4E16-810C-C2F8351A875F}"/>
                </c:ext>
              </c:extLst>
            </c:dLbl>
            <c:dLbl>
              <c:idx val="3"/>
              <c:layout>
                <c:manualLayout>
                  <c:x val="2.4592266990690762E-3"/>
                  <c:y val="-7.65713403722693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C7B-4E16-810C-C2F8351A87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Лист1!$G$4:$J$4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Лист1!$G$7:$J$7</c:f>
              <c:numCache>
                <c:formatCode>#,##0</c:formatCode>
                <c:ptCount val="4"/>
                <c:pt idx="0">
                  <c:v>5117</c:v>
                </c:pt>
                <c:pt idx="1">
                  <c:v>5458</c:v>
                </c:pt>
                <c:pt idx="2">
                  <c:v>5468</c:v>
                </c:pt>
                <c:pt idx="3">
                  <c:v>5477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B-4E16-810C-C2F8351A87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66305456"/>
        <c:axId val="1766297840"/>
      </c:barChart>
      <c:catAx>
        <c:axId val="176630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766297840"/>
        <c:crosses val="autoZero"/>
        <c:auto val="1"/>
        <c:lblAlgn val="ctr"/>
        <c:lblOffset val="100"/>
        <c:noMultiLvlLbl val="0"/>
      </c:catAx>
      <c:valAx>
        <c:axId val="17662978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7663054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7.5006414321606818E-2"/>
          <c:y val="0.90548097557919138"/>
          <c:w val="0.86707608595675056"/>
          <c:h val="7.6312485027388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36203997194591E-2"/>
          <c:y val="7.0389791522375927E-2"/>
          <c:w val="0.90067865723252993"/>
          <c:h val="0.68769518963775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Лист1!$J$5</c:f>
              <c:strCache>
                <c:ptCount val="1"/>
                <c:pt idx="0">
                  <c:v>2024 год - 16 072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7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3000">
                    <a:schemeClr val="accent1">
                      <a:lumMod val="45000"/>
                      <a:lumOff val="55000"/>
                    </a:schemeClr>
                  </a:gs>
                  <a:gs pos="65000">
                    <a:schemeClr val="accent1">
                      <a:lumMod val="45000"/>
                      <a:lumOff val="55000"/>
                    </a:schemeClr>
                  </a:gs>
                  <a:gs pos="84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67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1000">
                      <a:schemeClr val="accent1">
                        <a:lumMod val="45000"/>
                        <a:lumOff val="55000"/>
                      </a:schemeClr>
                    </a:gs>
                    <a:gs pos="65000">
                      <a:schemeClr val="accent1">
                        <a:lumMod val="45000"/>
                        <a:lumOff val="55000"/>
                      </a:schemeClr>
                    </a:gs>
                    <a:gs pos="85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0"/>
                </a:gra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59A-456F-A866-C15F24181175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67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3000">
                      <a:schemeClr val="accent1">
                        <a:lumMod val="45000"/>
                        <a:lumOff val="55000"/>
                      </a:schemeClr>
                    </a:gs>
                    <a:gs pos="65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59A-456F-A866-C15F24181175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75000"/>
                    </a:schemeClr>
                  </a:gs>
                  <a:gs pos="67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3000">
                      <a:schemeClr val="accent1">
                        <a:lumMod val="45000"/>
                        <a:lumOff val="55000"/>
                      </a:schemeClr>
                    </a:gs>
                    <a:gs pos="65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859A-456F-A866-C15F2418117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98DE749-F822-4605-B3E1-C1A5D86195BD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59A-456F-A866-C15F24181175}"/>
                </c:ext>
              </c:extLst>
            </c:dLbl>
            <c:dLbl>
              <c:idx val="2"/>
              <c:layout>
                <c:manualLayout>
                  <c:x val="-2.920815232230132E-3"/>
                  <c:y val="2.26960077265708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495329345019102E-2"/>
                      <c:h val="9.93960042318225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59A-456F-A866-C15F24181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Лист1!$I$6:$I$8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Лист1!$J$6:$J$8</c:f>
              <c:numCache>
                <c:formatCode>#,##0</c:formatCode>
                <c:ptCount val="3"/>
                <c:pt idx="0">
                  <c:v>6823</c:v>
                </c:pt>
                <c:pt idx="1">
                  <c:v>723</c:v>
                </c:pt>
                <c:pt idx="2">
                  <c:v>8526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9A-456F-A866-C15F24181175}"/>
            </c:ext>
          </c:extLst>
        </c:ser>
        <c:ser>
          <c:idx val="1"/>
          <c:order val="1"/>
          <c:tx>
            <c:strRef>
              <c:f>Лист1!$K$5</c:f>
              <c:strCache>
                <c:ptCount val="1"/>
                <c:pt idx="0">
                  <c:v>2025 год - 16 203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rgbClr val="70588C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Лист1!$I$6:$I$8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Лист1!$K$6:$K$8</c:f>
              <c:numCache>
                <c:formatCode>#,##0</c:formatCode>
                <c:ptCount val="3"/>
                <c:pt idx="0">
                  <c:v>7219</c:v>
                </c:pt>
                <c:pt idx="1">
                  <c:v>725</c:v>
                </c:pt>
                <c:pt idx="2">
                  <c:v>8259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59A-456F-A866-C15F24181175}"/>
            </c:ext>
          </c:extLst>
        </c:ser>
        <c:ser>
          <c:idx val="2"/>
          <c:order val="2"/>
          <c:tx>
            <c:strRef>
              <c:f>Лист1!$L$5</c:f>
              <c:strCache>
                <c:ptCount val="1"/>
                <c:pt idx="0">
                  <c:v>2026 год - 16 332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rgbClr val="88A44D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Лист1!$I$6:$I$8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Лист1!$L$6:$L$8</c:f>
              <c:numCache>
                <c:formatCode>#,##0</c:formatCode>
                <c:ptCount val="3"/>
                <c:pt idx="0">
                  <c:v>7644</c:v>
                </c:pt>
                <c:pt idx="1">
                  <c:v>727</c:v>
                </c:pt>
                <c:pt idx="2">
                  <c:v>7961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9A-456F-A866-C15F241811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-68"/>
        <c:axId val="1766303280"/>
        <c:axId val="1766298384"/>
      </c:barChart>
      <c:catAx>
        <c:axId val="176630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766298384"/>
        <c:crosses val="autoZero"/>
        <c:auto val="1"/>
        <c:lblAlgn val="ctr"/>
        <c:lblOffset val="100"/>
        <c:noMultiLvlLbl val="0"/>
      </c:catAx>
      <c:valAx>
        <c:axId val="1766298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76630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413929702255313E-2"/>
          <c:y val="0.84318825891637383"/>
          <c:w val="0.87381905482724143"/>
          <c:h val="0.14168106926591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1" i="0" u="none" strike="noStrike" kern="1200" baseline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42284190645483E-2"/>
          <c:y val="1.9647254431558132E-2"/>
          <c:w val="0.96944783912898569"/>
          <c:h val="0.85079089868011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Лист3!$G$44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6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07950" h="107950"/>
              <a:bevelB w="107950" h="10795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6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8255"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07950" h="107950"/>
                <a:bevelB w="107950" h="107950"/>
              </a:sp3d>
            </c:spPr>
            <c:extLst>
              <c:ext xmlns:c16="http://schemas.microsoft.com/office/drawing/2014/chart" uri="{C3380CC4-5D6E-409C-BE32-E72D297353CC}">
                <c16:uniqueId val="{00000001-D68B-47AF-B356-8448F1E66D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Лист3!$G$45</c:f>
              <c:numCache>
                <c:formatCode>General</c:formatCode>
                <c:ptCount val="1"/>
                <c:pt idx="0">
                  <c:v>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8B-47AF-B356-8448F1E66D72}"/>
            </c:ext>
          </c:extLst>
        </c:ser>
        <c:ser>
          <c:idx val="1"/>
          <c:order val="1"/>
          <c:tx>
            <c:strRef>
              <c:f>Лист3!$H$44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39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07950" h="107950"/>
              <a:bevelB w="107950" h="1079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Лист3!$H$45</c:f>
              <c:numCache>
                <c:formatCode>#,##0</c:formatCode>
                <c:ptCount val="1"/>
                <c:pt idx="0">
                  <c:v>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8B-47AF-B356-8448F1E66D72}"/>
            </c:ext>
          </c:extLst>
        </c:ser>
        <c:ser>
          <c:idx val="2"/>
          <c:order val="2"/>
          <c:tx>
            <c:strRef>
              <c:f>Лист3!$I$44</c:f>
              <c:strCache>
                <c:ptCount val="1"/>
                <c:pt idx="0">
                  <c:v>2025 год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3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07950" h="107950"/>
              <a:bevelB w="107950" h="10795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84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07950" h="107950"/>
                <a:bevelB w="107950" h="107950"/>
              </a:sp3d>
            </c:spPr>
            <c:extLst>
              <c:ext xmlns:c16="http://schemas.microsoft.com/office/drawing/2014/chart" uri="{C3380CC4-5D6E-409C-BE32-E72D297353CC}">
                <c16:uniqueId val="{00000006-D68B-47AF-B356-8448F1E66D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Лист3!$I$45</c:f>
              <c:numCache>
                <c:formatCode>#,##0</c:formatCode>
                <c:ptCount val="1"/>
                <c:pt idx="0">
                  <c:v>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68B-47AF-B356-8448F1E66D72}"/>
            </c:ext>
          </c:extLst>
        </c:ser>
        <c:ser>
          <c:idx val="3"/>
          <c:order val="3"/>
          <c:tx>
            <c:strRef>
              <c:f>Лист3!$J$44</c:f>
              <c:strCache>
                <c:ptCount val="1"/>
                <c:pt idx="0">
                  <c:v>2026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0183935977973998E-16"/>
                  <c:y val="4.9118136078895331E-3"/>
                </c:manualLayout>
              </c:layout>
              <c:tx>
                <c:rich>
                  <a:bodyPr/>
                  <a:lstStyle/>
                  <a:p>
                    <a:fld id="{4C8EFAFB-45E8-4782-ADA3-509FE5E973FC}" type="VALUE">
                      <a:rPr lang="en-US" sz="2000" b="1" i="0" u="none" strike="noStrike" kern="1200" baseline="0">
                        <a:solidFill>
                          <a:srgbClr val="4F81BD">
                            <a:lumMod val="50000"/>
                          </a:srgb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16B-4CB2-983D-5196DF7695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Лист3!$J$45</c:f>
              <c:numCache>
                <c:formatCode>#,##0</c:formatCode>
                <c:ptCount val="1"/>
                <c:pt idx="0">
                  <c:v>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6B-4CB2-983D-5196DF769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100"/>
        <c:axId val="1766300016"/>
        <c:axId val="1766292944"/>
      </c:barChart>
      <c:catAx>
        <c:axId val="176630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6292944"/>
        <c:crosses val="autoZero"/>
        <c:auto val="1"/>
        <c:lblAlgn val="ctr"/>
        <c:lblOffset val="100"/>
        <c:noMultiLvlLbl val="0"/>
      </c:catAx>
      <c:valAx>
        <c:axId val="1766292944"/>
        <c:scaling>
          <c:orientation val="minMax"/>
          <c:max val="10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6300016"/>
        <c:crosses val="autoZero"/>
        <c:crossBetween val="between"/>
        <c:minorUnit val="2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97613213579946"/>
          <c:y val="0.91183642655117592"/>
          <c:w val="0.75845586273441179"/>
          <c:h val="7.3428132625155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4101012622847047E-2"/>
          <c:w val="0.97193191366843434"/>
          <c:h val="0.81640820342488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Лист3!$G$44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07950" h="107950"/>
              <a:bevelB w="107950" h="10795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8255"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07950" h="107950"/>
                <a:bevelB w="107950" h="107950"/>
              </a:sp3d>
            </c:spPr>
            <c:extLst>
              <c:ext xmlns:c16="http://schemas.microsoft.com/office/drawing/2014/chart" uri="{C3380CC4-5D6E-409C-BE32-E72D297353CC}">
                <c16:uniqueId val="{00000001-EC16-46A3-B4C2-20FF1C3AE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Лист3!$G$45</c:f>
              <c:numCache>
                <c:formatCode>#,##0</c:formatCode>
                <c:ptCount val="1"/>
                <c:pt idx="0">
                  <c:v>14535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16-46A3-B4C2-20FF1C3AEA12}"/>
            </c:ext>
          </c:extLst>
        </c:ser>
        <c:ser>
          <c:idx val="1"/>
          <c:order val="1"/>
          <c:tx>
            <c:strRef>
              <c:f>Лист3!$H$44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07950" h="107950"/>
              <a:bevelB w="107950" h="1079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Лист3!$H$45</c:f>
              <c:numCache>
                <c:formatCode>#,##0</c:formatCode>
                <c:ptCount val="1"/>
                <c:pt idx="0">
                  <c:v>16072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16-46A3-B4C2-20FF1C3AEA12}"/>
            </c:ext>
          </c:extLst>
        </c:ser>
        <c:ser>
          <c:idx val="2"/>
          <c:order val="2"/>
          <c:tx>
            <c:strRef>
              <c:f>Лист3!$I$44</c:f>
              <c:strCache>
                <c:ptCount val="1"/>
                <c:pt idx="0">
                  <c:v>2025 год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07950" h="107950"/>
              <a:bevelB w="107950" h="10795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07950" h="107950"/>
                <a:bevelB w="107950" h="107950"/>
              </a:sp3d>
            </c:spPr>
            <c:extLst>
              <c:ext xmlns:c16="http://schemas.microsoft.com/office/drawing/2014/chart" uri="{C3380CC4-5D6E-409C-BE32-E72D297353CC}">
                <c16:uniqueId val="{00000006-EC16-46A3-B4C2-20FF1C3AE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Лист3!$I$45</c:f>
              <c:numCache>
                <c:formatCode>#,##0</c:formatCode>
                <c:ptCount val="1"/>
                <c:pt idx="0">
                  <c:v>16203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C16-46A3-B4C2-20FF1C3AEA12}"/>
            </c:ext>
          </c:extLst>
        </c:ser>
        <c:ser>
          <c:idx val="3"/>
          <c:order val="3"/>
          <c:tx>
            <c:strRef>
              <c:f>Лист3!$J$44</c:f>
              <c:strCache>
                <c:ptCount val="1"/>
                <c:pt idx="0">
                  <c:v>2026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Лист3!$J$45</c:f>
              <c:numCache>
                <c:formatCode>#,##0</c:formatCode>
                <c:ptCount val="1"/>
                <c:pt idx="0">
                  <c:v>16332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16-46A3-B4C2-20FF1C3AEA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-100"/>
        <c:axId val="2019734112"/>
        <c:axId val="2019736288"/>
      </c:barChart>
      <c:catAx>
        <c:axId val="2019734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9736288"/>
        <c:crosses val="autoZero"/>
        <c:auto val="1"/>
        <c:lblAlgn val="ctr"/>
        <c:lblOffset val="100"/>
        <c:noMultiLvlLbl val="0"/>
      </c:catAx>
      <c:valAx>
        <c:axId val="2019736288"/>
        <c:scaling>
          <c:orientation val="minMax"/>
          <c:min val="1050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01973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77704355228136E-2"/>
          <c:y val="0.88482145170778348"/>
          <c:w val="0.90190399423538214"/>
          <c:h val="7.3428132625155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990489296809682"/>
          <c:y val="0.14426241002406176"/>
          <c:w val="0.62669679038095527"/>
          <c:h val="0.632094226823173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097-4C94-877B-FCE9A4D65C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097-4C94-877B-FCE9A4D65C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097-4C94-877B-FCE9A4D65C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097-4C94-877B-FCE9A4D65C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097-4C94-877B-FCE9A4D65CE2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097-4C94-877B-FCE9A4D65CE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8097-4C94-877B-FCE9A4D65CE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8097-4C94-877B-FCE9A4D65CE2}"/>
              </c:ext>
            </c:extLst>
          </c:dPt>
          <c:dLbls>
            <c:dLbl>
              <c:idx val="0"/>
              <c:layout>
                <c:manualLayout>
                  <c:x val="-0.31640162939411959"/>
                  <c:y val="8.69875543789148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Оплата труда с начислениями
</a:t>
                    </a:r>
                    <a:r>
                      <a:rPr lang="ru-RU" sz="140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11 428</a:t>
                    </a:r>
                    <a:endParaRPr lang="ru-RU" sz="1400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13616167546672"/>
                      <c:h val="0.163484969713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097-4C94-877B-FCE9A4D65CE2}"/>
                </c:ext>
              </c:extLst>
            </c:dLbl>
            <c:dLbl>
              <c:idx val="1"/>
              <c:layout>
                <c:manualLayout>
                  <c:x val="5.8447662681327464E-2"/>
                  <c:y val="-0.200463994816753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Коммунальные расходы
</a:t>
                    </a:r>
                    <a:r>
                      <a:rPr lang="ru-RU" sz="140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1 027</a:t>
                    </a:r>
                    <a:endParaRPr lang="ru-RU" sz="1400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25743953286237"/>
                      <c:h val="0.152046164631331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097-4C94-877B-FCE9A4D65CE2}"/>
                </c:ext>
              </c:extLst>
            </c:dLbl>
            <c:dLbl>
              <c:idx val="2"/>
              <c:layout>
                <c:manualLayout>
                  <c:x val="1.3903111518230447E-2"/>
                  <c:y val="-0.119551539210394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Расходы 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на благоустройство и содержание городского хозяйства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40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1 311</a:t>
                    </a:r>
                    <a:endParaRPr lang="ru-RU" sz="1400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68274782324998"/>
                      <c:h val="0.251044887632586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097-4C94-877B-FCE9A4D65CE2}"/>
                </c:ext>
              </c:extLst>
            </c:dLbl>
            <c:dLbl>
              <c:idx val="3"/>
              <c:layout>
                <c:manualLayout>
                  <c:x val="-1.2259104802050246E-3"/>
                  <c:y val="0.100869876577461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Расходы на питание и медикаменты, выплату компенсации части родительской платы за посещение ДОУ, выплаты опекунам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40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883</a:t>
                    </a:r>
                    <a:endParaRPr lang="ru-RU" sz="1400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63666986347922117"/>
                      <c:h val="0.165040045498119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097-4C94-877B-FCE9A4D65CE2}"/>
                </c:ext>
              </c:extLst>
            </c:dLbl>
            <c:dLbl>
              <c:idx val="4"/>
              <c:layout>
                <c:manualLayout>
                  <c:x val="-0.42268622126040839"/>
                  <c:y val="-4.24360720204965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FAB0A1EF-10E3-4844-B3B2-49CB076880C4}" type="CATEGORYNAME">
                      <a:rPr lang="ru-RU" sz="140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40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1 423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26673016723631"/>
                      <c:h val="0.1642075258371556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097-4C94-877B-FCE9A4D65CE2}"/>
                </c:ext>
              </c:extLst>
            </c:dLbl>
            <c:dLbl>
              <c:idx val="5"/>
              <c:layout>
                <c:manualLayout>
                  <c:x val="-0.23534180434200122"/>
                  <c:y val="-1.49584784178529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Прочие
</a:t>
                    </a:r>
                    <a:r>
                      <a:rPr lang="ru-RU" sz="140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3 %</a:t>
                    </a:r>
                    <a:endParaRPr lang="ru-RU" sz="1400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97-4C94-877B-FCE9A4D65CE2}"/>
                </c:ext>
              </c:extLst>
            </c:dLbl>
            <c:dLbl>
              <c:idx val="6"/>
              <c:layout>
                <c:manualLayout>
                  <c:x val="-0.12510762693034105"/>
                  <c:y val="-0.253473810775537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674A8C28-77FA-4D29-860A-88152FC54C1C}" type="CATEGORYNAME">
                      <a:rPr lang="ru-RU" sz="14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1400" b="1" i="0" u="none" strike="noStrike" kern="1200" spc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муниципальных организаций </a:t>
                    </a:r>
                    <a:r>
                      <a:rPr lang="ru-RU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400" baseline="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310639095656039"/>
                      <c:h val="0.2740263168829901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8097-4C94-877B-FCE9A4D65CE2}"/>
                </c:ext>
              </c:extLst>
            </c:dLbl>
            <c:dLbl>
              <c:idx val="7"/>
              <c:layout>
                <c:manualLayout>
                  <c:x val="-2.8406101584581359E-2"/>
                  <c:y val="-0.530762440711049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Расходы на укрепление материально – технической базы муниципальных организаций </a:t>
                    </a:r>
                  </a:p>
                  <a:p>
                    <a:pPr>
                      <a:def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1400" baseline="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2 %</a:t>
                    </a:r>
                    <a:endParaRPr lang="ru-RU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80754180908001"/>
                      <c:h val="0.281201036235795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8097-4C94-877B-FCE9A4D65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Оплата труда с начислениями</c:v>
                </c:pt>
                <c:pt idx="1">
                  <c:v>Коммунальные расходы</c:v>
                </c:pt>
                <c:pt idx="2">
                  <c:v>Расходы на ЖКХ</c:v>
                </c:pt>
                <c:pt idx="3">
                  <c:v>Расходы на питание детей и выплату компенсации части родительской платы за посещение дошкольных образовательных учреждений</c:v>
                </c:pt>
                <c:pt idx="4">
                  <c:v>Содержание имущества и прочие услуги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11427.96486</c:v>
                </c:pt>
                <c:pt idx="1">
                  <c:v>1027.12582</c:v>
                </c:pt>
                <c:pt idx="2">
                  <c:v>1311.1524400000001</c:v>
                </c:pt>
                <c:pt idx="3">
                  <c:v>882.61374000000001</c:v>
                </c:pt>
                <c:pt idx="4">
                  <c:v>1423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Лист1!$B$2:$B$6</c15:f>
                <c15:dlblRangeCache>
                  <c:ptCount val="5"/>
                  <c:pt idx="0">
                    <c:v>11 428,0</c:v>
                  </c:pt>
                  <c:pt idx="1">
                    <c:v>1 027,1</c:v>
                  </c:pt>
                  <c:pt idx="2">
                    <c:v>1 311,2</c:v>
                  </c:pt>
                  <c:pt idx="3">
                    <c:v>882,6</c:v>
                  </c:pt>
                  <c:pt idx="4">
                    <c:v>1 423,0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8097-4C94-877B-FCE9A4D65CE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1675018162023"/>
          <c:y val="0.12973816005667185"/>
          <c:w val="0.73604859105271991"/>
          <c:h val="0.73714658333078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1FE-4B55-8020-664B4C6CEEDD}"/>
              </c:ext>
            </c:extLst>
          </c:dPt>
          <c:dPt>
            <c:idx val="1"/>
            <c:bubble3D val="0"/>
            <c:explosion val="1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1FE-4B55-8020-664B4C6CEE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1FE-4B55-8020-664B4C6CEE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1FE-4B55-8020-664B4C6CEE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1FE-4B55-8020-664B4C6CEEDD}"/>
              </c:ext>
            </c:extLst>
          </c:dPt>
          <c:dPt>
            <c:idx val="5"/>
            <c:bubble3D val="0"/>
            <c:explosion val="1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B1FE-4B55-8020-664B4C6CEED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B1FE-4B55-8020-664B4C6CEED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B1FE-4B55-8020-664B4C6CEED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B1FE-4B55-8020-664B4C6CEEDD}"/>
              </c:ext>
            </c:extLst>
          </c:dPt>
          <c:dLbls>
            <c:dLbl>
              <c:idx val="0"/>
              <c:layout>
                <c:manualLayout>
                  <c:x val="2.6323774970276933E-3"/>
                  <c:y val="-6.55736486045514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Общее 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образование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42 %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734425859813254"/>
                      <c:h val="0.17820294744772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1FE-4B55-8020-664B4C6CEEDD}"/>
                </c:ext>
              </c:extLst>
            </c:dLbl>
            <c:dLbl>
              <c:idx val="1"/>
              <c:layout>
                <c:manualLayout>
                  <c:x val="0"/>
                  <c:y val="-0.153457751045327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Дошкольное 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образование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27 %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312335113677254"/>
                      <c:h val="0.191934172731110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1FE-4B55-8020-664B4C6CEEDD}"/>
                </c:ext>
              </c:extLst>
            </c:dLbl>
            <c:dLbl>
              <c:idx val="2"/>
              <c:layout>
                <c:manualLayout>
                  <c:x val="7.6857257142632099E-2"/>
                  <c:y val="-8.09690855180675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Дополнит. 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образование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5 %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FE-4B55-8020-664B4C6CEEDD}"/>
                </c:ext>
              </c:extLst>
            </c:dLbl>
            <c:dLbl>
              <c:idx val="3"/>
              <c:layout>
                <c:manualLayout>
                  <c:x val="3.6687407285584249E-2"/>
                  <c:y val="9.54848678888982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Молодежная политика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  <a:r>
                      <a:rPr lang="ru-RU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FE-4B55-8020-664B4C6CEEDD}"/>
                </c:ext>
              </c:extLst>
            </c:dLbl>
            <c:dLbl>
              <c:idx val="4"/>
              <c:layout>
                <c:manualLayout>
                  <c:x val="2.1141565823052507E-3"/>
                  <c:y val="5.79320646718749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ЖКХ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9</a:t>
                    </a:r>
                    <a:r>
                      <a:rPr lang="ru-RU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7.6720570697619186E-2"/>
                      <c:h val="9.56521932896031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1FE-4B55-8020-664B4C6CEEDD}"/>
                </c:ext>
              </c:extLst>
            </c:dLbl>
            <c:dLbl>
              <c:idx val="5"/>
              <c:layout>
                <c:manualLayout>
                  <c:x val="6.251381899959077E-2"/>
                  <c:y val="5.20007235912001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Культура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4 %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FE-4B55-8020-664B4C6CEEDD}"/>
                </c:ext>
              </c:extLst>
            </c:dLbl>
            <c:dLbl>
              <c:idx val="6"/>
              <c:layout>
                <c:manualLayout>
                  <c:x val="-4.0378542721293736E-2"/>
                  <c:y val="2.66685492462355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Социальная 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политика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405896224331163"/>
                      <c:h val="0.15998563512436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1FE-4B55-8020-664B4C6CEEDD}"/>
                </c:ext>
              </c:extLst>
            </c:dLbl>
            <c:dLbl>
              <c:idx val="7"/>
              <c:layout>
                <c:manualLayout>
                  <c:x val="-0.13262909925382324"/>
                  <c:y val="-7.14824848186636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прочие </a:t>
                    </a:r>
                  </a:p>
                  <a:p>
                    <a:pPr>
                      <a:def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</a:t>
                    </a:r>
                    <a:r>
                      <a:rPr lang="ru-RU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835572358713228"/>
                      <c:h val="0.14432558175797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B1FE-4B55-8020-664B4C6CEEDD}"/>
                </c:ext>
              </c:extLst>
            </c:dLbl>
            <c:dLbl>
              <c:idx val="8"/>
              <c:layout>
                <c:manualLayout>
                  <c:x val="-6.2871226716010836E-2"/>
                  <c:y val="-0.250680189908252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68183D75-3F38-400C-9815-B59767D48281}" type="CATEGORYNAME">
                      <a:rPr lang="ru-RU" sz="140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fld id="{8C7A5B79-F94C-41B5-9BA1-6770E371BE1E}" type="PERCENTAGE">
                      <a:rPr lang="ru-RU" sz="1400" baseline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[ПРОЦЕНТ]</a:t>
                    </a:fld>
                    <a:endParaRPr lang="ru-RU" sz="1400" baseline="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818301362230417"/>
                      <c:h val="0.187106159744433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1FE-4B55-8020-664B4C6CEE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25400" cap="flat" cmpd="sng" algn="ctr">
                  <a:solidFill>
                    <a:schemeClr val="accent1">
                      <a:alpha val="75000"/>
                    </a:schemeClr>
                  </a:solidFill>
                  <a:prstDash val="solid"/>
                  <a:rou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  <c:pt idx="3">
                  <c:v>Молодежна политика</c:v>
                </c:pt>
                <c:pt idx="4">
                  <c:v> Национальная политика и ЖКХ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Прочие</c:v>
                </c:pt>
                <c:pt idx="8">
                  <c:v>Спортивные школы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6701.8</c:v>
                </c:pt>
                <c:pt idx="1">
                  <c:v>4367.3</c:v>
                </c:pt>
                <c:pt idx="2">
                  <c:v>802.8</c:v>
                </c:pt>
                <c:pt idx="3">
                  <c:v>338</c:v>
                </c:pt>
                <c:pt idx="4">
                  <c:v>1429.8</c:v>
                </c:pt>
                <c:pt idx="5">
                  <c:v>606.29999999999995</c:v>
                </c:pt>
                <c:pt idx="6">
                  <c:v>421.2</c:v>
                </c:pt>
                <c:pt idx="7">
                  <c:v>665.3</c:v>
                </c:pt>
                <c:pt idx="8">
                  <c:v>739.3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1FE-4B55-8020-664B4C6CEE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B1FE-4B55-8020-664B4C6CEE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6-B1FE-4B55-8020-664B4C6CEE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8-B1FE-4B55-8020-664B4C6CEE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A-B1FE-4B55-8020-664B4C6CEE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C-B1FE-4B55-8020-664B4C6CEED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E-B1FE-4B55-8020-664B4C6CEED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0-B1FE-4B55-8020-664B4C6CEED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2-B1FE-4B55-8020-664B4C6CEED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4-B1FE-4B55-8020-664B4C6CEED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B1FE-4B55-8020-664B4C6CEED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B1FE-4B55-8020-664B4C6CEED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8-B1FE-4B55-8020-664B4C6CEED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A-B1FE-4B55-8020-664B4C6CEED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C-B1FE-4B55-8020-664B4C6CEED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E-B1FE-4B55-8020-664B4C6CEED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0-B1FE-4B55-8020-664B4C6CEED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2-B1FE-4B55-8020-664B4C6CEED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4-B1FE-4B55-8020-664B4C6CEED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  <c:pt idx="3">
                  <c:v>Молодежна политика</c:v>
                </c:pt>
                <c:pt idx="4">
                  <c:v> Национальная политика и ЖКХ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Прочие</c:v>
                </c:pt>
                <c:pt idx="8">
                  <c:v>Спортивные школы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42</c:v>
                </c:pt>
                <c:pt idx="1">
                  <c:v>27.173683097101765</c:v>
                </c:pt>
                <c:pt idx="2">
                  <c:v>4.9950845580457699</c:v>
                </c:pt>
                <c:pt idx="3">
                  <c:v>2.1030625069998385</c:v>
                </c:pt>
                <c:pt idx="4">
                  <c:v>8.8963277293147023</c:v>
                </c:pt>
                <c:pt idx="5">
                  <c:v>3.7724461479112485</c:v>
                </c:pt>
                <c:pt idx="6">
                  <c:v>2.620739431799799</c:v>
                </c:pt>
                <c:pt idx="7">
                  <c:v>4.1395487748727593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B1FE-4B55-8020-664B4C6CEED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FF535-3FDC-49CA-941D-7A128E81E8F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DBA2D2-8F55-4FF4-9659-D871766F329A}">
      <dgm:prSet phldrT="[Текст]"/>
      <dgm:spPr/>
      <dgm:t>
        <a:bodyPr/>
        <a:lstStyle/>
        <a:p>
          <a:r>
            <a: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2024 год</a:t>
          </a:r>
          <a:endParaRPr lang="ru-RU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FBC2B8-147F-4DF7-A186-98E4CD316125}" type="parTrans" cxnId="{400A3454-39F4-4A0F-B180-432A7AA5AB50}">
      <dgm:prSet/>
      <dgm:spPr/>
      <dgm:t>
        <a:bodyPr/>
        <a:lstStyle/>
        <a:p>
          <a:endParaRPr lang="ru-RU"/>
        </a:p>
      </dgm:t>
    </dgm:pt>
    <dgm:pt modelId="{5DFBF5C2-6E1B-4697-AB75-45A709E4F92F}" type="sibTrans" cxnId="{400A3454-39F4-4A0F-B180-432A7AA5AB50}">
      <dgm:prSet/>
      <dgm:spPr/>
      <dgm:t>
        <a:bodyPr/>
        <a:lstStyle/>
        <a:p>
          <a:endParaRPr lang="ru-RU"/>
        </a:p>
      </dgm:t>
    </dgm:pt>
    <dgm:pt modelId="{751CDA26-E2BD-4013-B95F-F7C0484952FB}">
      <dgm:prSet phldrT="[Текст]"/>
      <dgm:spPr/>
      <dgm:t>
        <a:bodyPr/>
        <a:lstStyle/>
        <a:p>
          <a:r>
            <a:rPr lang="ru-RU" b="1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2025 год</a:t>
          </a:r>
          <a:endParaRPr lang="ru-RU" b="1" i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D7E91A-31F6-4BFE-AAF3-D4696B7AC646}" type="parTrans" cxnId="{C360C805-CBB0-4EC9-B57B-28E5AF38577E}">
      <dgm:prSet/>
      <dgm:spPr/>
      <dgm:t>
        <a:bodyPr/>
        <a:lstStyle/>
        <a:p>
          <a:endParaRPr lang="ru-RU"/>
        </a:p>
      </dgm:t>
    </dgm:pt>
    <dgm:pt modelId="{5126259D-6499-4E6F-B5E2-926AF3AC852F}" type="sibTrans" cxnId="{C360C805-CBB0-4EC9-B57B-28E5AF38577E}">
      <dgm:prSet/>
      <dgm:spPr/>
      <dgm:t>
        <a:bodyPr/>
        <a:lstStyle/>
        <a:p>
          <a:endParaRPr lang="ru-RU"/>
        </a:p>
      </dgm:t>
    </dgm:pt>
    <dgm:pt modelId="{0F8808C9-FBE2-48F0-ABEE-4F9E6516E4F9}">
      <dgm:prSet phldrT="[Текст]"/>
      <dgm:spPr/>
      <dgm:t>
        <a:bodyPr/>
        <a:lstStyle/>
        <a:p>
          <a:r>
            <a:rPr lang="ru-RU" b="1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2026 год</a:t>
          </a:r>
          <a:endParaRPr lang="ru-RU" b="1" i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6EAB80C-B47C-4101-B893-C1B93991480D}" type="parTrans" cxnId="{F01EFB39-27DF-49CA-8C70-23C7912C5668}">
      <dgm:prSet/>
      <dgm:spPr/>
      <dgm:t>
        <a:bodyPr/>
        <a:lstStyle/>
        <a:p>
          <a:endParaRPr lang="ru-RU"/>
        </a:p>
      </dgm:t>
    </dgm:pt>
    <dgm:pt modelId="{B5A5E671-D183-4F04-B0E9-523A15F63918}" type="sibTrans" cxnId="{F01EFB39-27DF-49CA-8C70-23C7912C5668}">
      <dgm:prSet/>
      <dgm:spPr/>
      <dgm:t>
        <a:bodyPr/>
        <a:lstStyle/>
        <a:p>
          <a:endParaRPr lang="ru-RU"/>
        </a:p>
      </dgm:t>
    </dgm:pt>
    <dgm:pt modelId="{953B8015-A1C3-49A7-B817-67BDBCC06AE4}">
      <dgm:prSet/>
      <dgm:spPr/>
      <dgm:t>
        <a:bodyPr/>
        <a:lstStyle/>
        <a:p>
          <a:r>
            <a:rPr lang="ru-RU" b="1" i="0" u="none" strike="noStrike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16 071 835,16</a:t>
          </a:r>
          <a:endParaRPr lang="ru-RU" b="1" i="0" u="none" strike="noStrike" baseline="0" dirty="0">
            <a:solidFill>
              <a:schemeClr val="accent1">
                <a:lumMod val="75000"/>
              </a:schemeClr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39A407-D69E-4592-95B8-07743BA016FF}" type="parTrans" cxnId="{F91F5848-67EA-49C7-B981-8CF022668ED4}">
      <dgm:prSet/>
      <dgm:spPr/>
      <dgm:t>
        <a:bodyPr/>
        <a:lstStyle/>
        <a:p>
          <a:endParaRPr lang="ru-RU"/>
        </a:p>
      </dgm:t>
    </dgm:pt>
    <dgm:pt modelId="{4747D2F1-FC3E-4D04-88C4-B84FF2E7FD2F}" type="sibTrans" cxnId="{F91F5848-67EA-49C7-B981-8CF022668ED4}">
      <dgm:prSet/>
      <dgm:spPr/>
      <dgm:t>
        <a:bodyPr/>
        <a:lstStyle/>
        <a:p>
          <a:endParaRPr lang="ru-RU"/>
        </a:p>
      </dgm:t>
    </dgm:pt>
    <dgm:pt modelId="{B29DABCB-7B3F-46AF-A019-F470F42FBD0F}">
      <dgm:prSet/>
      <dgm:spPr/>
      <dgm:t>
        <a:bodyPr/>
        <a:lstStyle/>
        <a:p>
          <a:r>
            <a:rPr lang="ru-RU" b="1" i="0" u="none" strike="noStrike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16 203 407,59</a:t>
          </a:r>
          <a:endParaRPr lang="ru-RU" b="1" i="0" dirty="0">
            <a:solidFill>
              <a:schemeClr val="accent1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281DFB-31D1-4D9E-ACC1-87DEA0EAD5EA}" type="parTrans" cxnId="{E369C7A0-DC71-4495-990B-B235B0530A3A}">
      <dgm:prSet/>
      <dgm:spPr/>
      <dgm:t>
        <a:bodyPr/>
        <a:lstStyle/>
        <a:p>
          <a:endParaRPr lang="ru-RU"/>
        </a:p>
      </dgm:t>
    </dgm:pt>
    <dgm:pt modelId="{DC051E8D-B5F4-41A6-A539-DDB949F63590}" type="sibTrans" cxnId="{E369C7A0-DC71-4495-990B-B235B0530A3A}">
      <dgm:prSet/>
      <dgm:spPr/>
      <dgm:t>
        <a:bodyPr/>
        <a:lstStyle/>
        <a:p>
          <a:endParaRPr lang="ru-RU"/>
        </a:p>
      </dgm:t>
    </dgm:pt>
    <dgm:pt modelId="{E0A030F7-034E-40C7-A31B-B8780864552E}">
      <dgm:prSet/>
      <dgm:spPr/>
      <dgm:t>
        <a:bodyPr/>
        <a:lstStyle/>
        <a:p>
          <a:r>
            <a:rPr lang="ru-RU" b="1" i="0" u="none" strike="noStrike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16 332 172,62</a:t>
          </a:r>
          <a:endParaRPr lang="ru-RU" b="1" i="0" dirty="0">
            <a:solidFill>
              <a:schemeClr val="accent1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F7CFC9E-ECD8-4410-8F8C-74F73EDC0A8C}" type="parTrans" cxnId="{8356AE29-85AA-4D15-854A-767734DF0D24}">
      <dgm:prSet/>
      <dgm:spPr/>
      <dgm:t>
        <a:bodyPr/>
        <a:lstStyle/>
        <a:p>
          <a:endParaRPr lang="ru-RU"/>
        </a:p>
      </dgm:t>
    </dgm:pt>
    <dgm:pt modelId="{46A4FC88-8D86-4570-9E2A-51D38CF989F4}" type="sibTrans" cxnId="{8356AE29-85AA-4D15-854A-767734DF0D24}">
      <dgm:prSet/>
      <dgm:spPr/>
      <dgm:t>
        <a:bodyPr/>
        <a:lstStyle/>
        <a:p>
          <a:endParaRPr lang="ru-RU"/>
        </a:p>
      </dgm:t>
    </dgm:pt>
    <dgm:pt modelId="{581681C6-75AB-485D-8FA5-DD32577B503C}" type="pres">
      <dgm:prSet presAssocID="{9A6FF535-3FDC-49CA-941D-7A128E81E8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1A7696-7617-42B8-B258-88869DB56077}" type="pres">
      <dgm:prSet presAssocID="{A9DBA2D2-8F55-4FF4-9659-D871766F329A}" presName="parentLin" presStyleCnt="0"/>
      <dgm:spPr/>
    </dgm:pt>
    <dgm:pt modelId="{75BB0424-D4A5-496C-80D9-91CE66924836}" type="pres">
      <dgm:prSet presAssocID="{A9DBA2D2-8F55-4FF4-9659-D871766F32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D85205D-0513-41C7-8E5D-FBEAA563DDA6}" type="pres">
      <dgm:prSet presAssocID="{A9DBA2D2-8F55-4FF4-9659-D871766F329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7C96E-2D41-45B2-A6DE-FE817883A212}" type="pres">
      <dgm:prSet presAssocID="{A9DBA2D2-8F55-4FF4-9659-D871766F329A}" presName="negativeSpace" presStyleCnt="0"/>
      <dgm:spPr/>
    </dgm:pt>
    <dgm:pt modelId="{CE6CAF09-1460-4DC5-9E89-DCD310383A06}" type="pres">
      <dgm:prSet presAssocID="{A9DBA2D2-8F55-4FF4-9659-D871766F329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04342-5348-4084-BBCC-E0AA59DBC06A}" type="pres">
      <dgm:prSet presAssocID="{5DFBF5C2-6E1B-4697-AB75-45A709E4F92F}" presName="spaceBetweenRectangles" presStyleCnt="0"/>
      <dgm:spPr/>
    </dgm:pt>
    <dgm:pt modelId="{D0814C9C-6FE8-43C8-A822-D0CA82BFA530}" type="pres">
      <dgm:prSet presAssocID="{751CDA26-E2BD-4013-B95F-F7C0484952FB}" presName="parentLin" presStyleCnt="0"/>
      <dgm:spPr/>
    </dgm:pt>
    <dgm:pt modelId="{1B8C3B58-4AF9-49AE-9BBC-E7B49968BB7F}" type="pres">
      <dgm:prSet presAssocID="{751CDA26-E2BD-4013-B95F-F7C0484952F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0D25553-ED3C-477B-801B-3635D0A73851}" type="pres">
      <dgm:prSet presAssocID="{751CDA26-E2BD-4013-B95F-F7C048495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A2EDC-F000-4036-9479-9F4FA3921B64}" type="pres">
      <dgm:prSet presAssocID="{751CDA26-E2BD-4013-B95F-F7C0484952FB}" presName="negativeSpace" presStyleCnt="0"/>
      <dgm:spPr/>
    </dgm:pt>
    <dgm:pt modelId="{9DBD6606-FA74-49A8-996D-6AA90EB5A90D}" type="pres">
      <dgm:prSet presAssocID="{751CDA26-E2BD-4013-B95F-F7C048495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684A1-D64F-4179-AA62-B5F8A3A7E528}" type="pres">
      <dgm:prSet presAssocID="{5126259D-6499-4E6F-B5E2-926AF3AC852F}" presName="spaceBetweenRectangles" presStyleCnt="0"/>
      <dgm:spPr/>
    </dgm:pt>
    <dgm:pt modelId="{88D61537-A460-495C-8D2E-738134695171}" type="pres">
      <dgm:prSet presAssocID="{0F8808C9-FBE2-48F0-ABEE-4F9E6516E4F9}" presName="parentLin" presStyleCnt="0"/>
      <dgm:spPr/>
    </dgm:pt>
    <dgm:pt modelId="{3E6FD41A-645D-4BE7-95D9-B3A82DD75150}" type="pres">
      <dgm:prSet presAssocID="{0F8808C9-FBE2-48F0-ABEE-4F9E6516E4F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F09959D-09F3-4F60-BE72-8D463A52C090}" type="pres">
      <dgm:prSet presAssocID="{0F8808C9-FBE2-48F0-ABEE-4F9E6516E4F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10EFA-4D38-41E0-8ABD-F846BD928606}" type="pres">
      <dgm:prSet presAssocID="{0F8808C9-FBE2-48F0-ABEE-4F9E6516E4F9}" presName="negativeSpace" presStyleCnt="0"/>
      <dgm:spPr/>
    </dgm:pt>
    <dgm:pt modelId="{ED5A8C55-96D0-49C9-934D-97722C91CC6E}" type="pres">
      <dgm:prSet presAssocID="{0F8808C9-FBE2-48F0-ABEE-4F9E6516E4F9}" presName="childText" presStyleLbl="conFgAcc1" presStyleIdx="2" presStyleCnt="3" custLinFactNeighborX="-174" custLinFactNeighborY="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69C7A0-DC71-4495-990B-B235B0530A3A}" srcId="{751CDA26-E2BD-4013-B95F-F7C0484952FB}" destId="{B29DABCB-7B3F-46AF-A019-F470F42FBD0F}" srcOrd="0" destOrd="0" parTransId="{D2281DFB-31D1-4D9E-ACC1-87DEA0EAD5EA}" sibTransId="{DC051E8D-B5F4-41A6-A539-DDB949F63590}"/>
    <dgm:cxn modelId="{F91F5848-67EA-49C7-B981-8CF022668ED4}" srcId="{A9DBA2D2-8F55-4FF4-9659-D871766F329A}" destId="{953B8015-A1C3-49A7-B817-67BDBCC06AE4}" srcOrd="0" destOrd="0" parTransId="{5939A407-D69E-4592-95B8-07743BA016FF}" sibTransId="{4747D2F1-FC3E-4D04-88C4-B84FF2E7FD2F}"/>
    <dgm:cxn modelId="{5F029213-76EE-4116-B0EE-1A17C51098FC}" type="presOf" srcId="{9A6FF535-3FDC-49CA-941D-7A128E81E8F0}" destId="{581681C6-75AB-485D-8FA5-DD32577B503C}" srcOrd="0" destOrd="0" presId="urn:microsoft.com/office/officeart/2005/8/layout/list1"/>
    <dgm:cxn modelId="{8736140A-6888-4F00-A417-4941726DFBA5}" type="presOf" srcId="{0F8808C9-FBE2-48F0-ABEE-4F9E6516E4F9}" destId="{9F09959D-09F3-4F60-BE72-8D463A52C090}" srcOrd="1" destOrd="0" presId="urn:microsoft.com/office/officeart/2005/8/layout/list1"/>
    <dgm:cxn modelId="{544AD077-FE9D-4E68-B4DC-0E981BCAC050}" type="presOf" srcId="{953B8015-A1C3-49A7-B817-67BDBCC06AE4}" destId="{CE6CAF09-1460-4DC5-9E89-DCD310383A06}" srcOrd="0" destOrd="0" presId="urn:microsoft.com/office/officeart/2005/8/layout/list1"/>
    <dgm:cxn modelId="{9CCB74A8-22A4-428C-8612-09A389AFDE29}" type="presOf" srcId="{751CDA26-E2BD-4013-B95F-F7C0484952FB}" destId="{1B8C3B58-4AF9-49AE-9BBC-E7B49968BB7F}" srcOrd="0" destOrd="0" presId="urn:microsoft.com/office/officeart/2005/8/layout/list1"/>
    <dgm:cxn modelId="{C360C805-CBB0-4EC9-B57B-28E5AF38577E}" srcId="{9A6FF535-3FDC-49CA-941D-7A128E81E8F0}" destId="{751CDA26-E2BD-4013-B95F-F7C0484952FB}" srcOrd="1" destOrd="0" parTransId="{1DD7E91A-31F6-4BFE-AAF3-D4696B7AC646}" sibTransId="{5126259D-6499-4E6F-B5E2-926AF3AC852F}"/>
    <dgm:cxn modelId="{8356AE29-85AA-4D15-854A-767734DF0D24}" srcId="{0F8808C9-FBE2-48F0-ABEE-4F9E6516E4F9}" destId="{E0A030F7-034E-40C7-A31B-B8780864552E}" srcOrd="0" destOrd="0" parTransId="{2F7CFC9E-ECD8-4410-8F8C-74F73EDC0A8C}" sibTransId="{46A4FC88-8D86-4570-9E2A-51D38CF989F4}"/>
    <dgm:cxn modelId="{3D011042-2DDC-48C9-BDD7-EBBBA2449039}" type="presOf" srcId="{E0A030F7-034E-40C7-A31B-B8780864552E}" destId="{ED5A8C55-96D0-49C9-934D-97722C91CC6E}" srcOrd="0" destOrd="0" presId="urn:microsoft.com/office/officeart/2005/8/layout/list1"/>
    <dgm:cxn modelId="{400A3454-39F4-4A0F-B180-432A7AA5AB50}" srcId="{9A6FF535-3FDC-49CA-941D-7A128E81E8F0}" destId="{A9DBA2D2-8F55-4FF4-9659-D871766F329A}" srcOrd="0" destOrd="0" parTransId="{3EFBC2B8-147F-4DF7-A186-98E4CD316125}" sibTransId="{5DFBF5C2-6E1B-4697-AB75-45A709E4F92F}"/>
    <dgm:cxn modelId="{AAD868AC-BDC8-459B-A064-9814518BC728}" type="presOf" srcId="{B29DABCB-7B3F-46AF-A019-F470F42FBD0F}" destId="{9DBD6606-FA74-49A8-996D-6AA90EB5A90D}" srcOrd="0" destOrd="0" presId="urn:microsoft.com/office/officeart/2005/8/layout/list1"/>
    <dgm:cxn modelId="{E24565AE-A10B-4B2F-8E60-B229FFFF5DAE}" type="presOf" srcId="{A9DBA2D2-8F55-4FF4-9659-D871766F329A}" destId="{1D85205D-0513-41C7-8E5D-FBEAA563DDA6}" srcOrd="1" destOrd="0" presId="urn:microsoft.com/office/officeart/2005/8/layout/list1"/>
    <dgm:cxn modelId="{F01EFB39-27DF-49CA-8C70-23C7912C5668}" srcId="{9A6FF535-3FDC-49CA-941D-7A128E81E8F0}" destId="{0F8808C9-FBE2-48F0-ABEE-4F9E6516E4F9}" srcOrd="2" destOrd="0" parTransId="{76EAB80C-B47C-4101-B893-C1B93991480D}" sibTransId="{B5A5E671-D183-4F04-B0E9-523A15F63918}"/>
    <dgm:cxn modelId="{AFE15C78-E44C-4A50-9B9B-7EE00BF0D847}" type="presOf" srcId="{751CDA26-E2BD-4013-B95F-F7C0484952FB}" destId="{A0D25553-ED3C-477B-801B-3635D0A73851}" srcOrd="1" destOrd="0" presId="urn:microsoft.com/office/officeart/2005/8/layout/list1"/>
    <dgm:cxn modelId="{DEA04293-781C-4E21-A576-A8EDF5CF2378}" type="presOf" srcId="{0F8808C9-FBE2-48F0-ABEE-4F9E6516E4F9}" destId="{3E6FD41A-645D-4BE7-95D9-B3A82DD75150}" srcOrd="0" destOrd="0" presId="urn:microsoft.com/office/officeart/2005/8/layout/list1"/>
    <dgm:cxn modelId="{95362338-53B9-4223-B38B-35BC8EE6AB11}" type="presOf" srcId="{A9DBA2D2-8F55-4FF4-9659-D871766F329A}" destId="{75BB0424-D4A5-496C-80D9-91CE66924836}" srcOrd="0" destOrd="0" presId="urn:microsoft.com/office/officeart/2005/8/layout/list1"/>
    <dgm:cxn modelId="{56170661-85C4-4AAE-90CD-38B41668C61C}" type="presParOf" srcId="{581681C6-75AB-485D-8FA5-DD32577B503C}" destId="{271A7696-7617-42B8-B258-88869DB56077}" srcOrd="0" destOrd="0" presId="urn:microsoft.com/office/officeart/2005/8/layout/list1"/>
    <dgm:cxn modelId="{D190BD28-5817-43CE-B280-7D0065356FBD}" type="presParOf" srcId="{271A7696-7617-42B8-B258-88869DB56077}" destId="{75BB0424-D4A5-496C-80D9-91CE66924836}" srcOrd="0" destOrd="0" presId="urn:microsoft.com/office/officeart/2005/8/layout/list1"/>
    <dgm:cxn modelId="{F34DA78E-FBA2-4C01-86E1-7A76A178C1F2}" type="presParOf" srcId="{271A7696-7617-42B8-B258-88869DB56077}" destId="{1D85205D-0513-41C7-8E5D-FBEAA563DDA6}" srcOrd="1" destOrd="0" presId="urn:microsoft.com/office/officeart/2005/8/layout/list1"/>
    <dgm:cxn modelId="{888879A8-AB85-4C0B-AAF4-7240276B047A}" type="presParOf" srcId="{581681C6-75AB-485D-8FA5-DD32577B503C}" destId="{4D27C96E-2D41-45B2-A6DE-FE817883A212}" srcOrd="1" destOrd="0" presId="urn:microsoft.com/office/officeart/2005/8/layout/list1"/>
    <dgm:cxn modelId="{7D7A40A0-BD45-4C4F-8944-8A409871009F}" type="presParOf" srcId="{581681C6-75AB-485D-8FA5-DD32577B503C}" destId="{CE6CAF09-1460-4DC5-9E89-DCD310383A06}" srcOrd="2" destOrd="0" presId="urn:microsoft.com/office/officeart/2005/8/layout/list1"/>
    <dgm:cxn modelId="{11AC640F-4D29-4479-8A31-C5E6B23A432B}" type="presParOf" srcId="{581681C6-75AB-485D-8FA5-DD32577B503C}" destId="{22B04342-5348-4084-BBCC-E0AA59DBC06A}" srcOrd="3" destOrd="0" presId="urn:microsoft.com/office/officeart/2005/8/layout/list1"/>
    <dgm:cxn modelId="{23D49DAB-48AA-422F-9BAD-6AC65A3C3463}" type="presParOf" srcId="{581681C6-75AB-485D-8FA5-DD32577B503C}" destId="{D0814C9C-6FE8-43C8-A822-D0CA82BFA530}" srcOrd="4" destOrd="0" presId="urn:microsoft.com/office/officeart/2005/8/layout/list1"/>
    <dgm:cxn modelId="{F5F64326-0B50-4827-99AE-906B9F862187}" type="presParOf" srcId="{D0814C9C-6FE8-43C8-A822-D0CA82BFA530}" destId="{1B8C3B58-4AF9-49AE-9BBC-E7B49968BB7F}" srcOrd="0" destOrd="0" presId="urn:microsoft.com/office/officeart/2005/8/layout/list1"/>
    <dgm:cxn modelId="{860D38E6-4418-42DA-9649-8C9FE6AC22E8}" type="presParOf" srcId="{D0814C9C-6FE8-43C8-A822-D0CA82BFA530}" destId="{A0D25553-ED3C-477B-801B-3635D0A73851}" srcOrd="1" destOrd="0" presId="urn:microsoft.com/office/officeart/2005/8/layout/list1"/>
    <dgm:cxn modelId="{CFAEFE43-B85A-4796-AC15-3E7D3AD313A7}" type="presParOf" srcId="{581681C6-75AB-485D-8FA5-DD32577B503C}" destId="{B23A2EDC-F000-4036-9479-9F4FA3921B64}" srcOrd="5" destOrd="0" presId="urn:microsoft.com/office/officeart/2005/8/layout/list1"/>
    <dgm:cxn modelId="{B412AE6F-4160-44F3-B05E-8CA2A3E06116}" type="presParOf" srcId="{581681C6-75AB-485D-8FA5-DD32577B503C}" destId="{9DBD6606-FA74-49A8-996D-6AA90EB5A90D}" srcOrd="6" destOrd="0" presId="urn:microsoft.com/office/officeart/2005/8/layout/list1"/>
    <dgm:cxn modelId="{BF51F48D-4908-488F-8B00-53C70F354516}" type="presParOf" srcId="{581681C6-75AB-485D-8FA5-DD32577B503C}" destId="{145684A1-D64F-4179-AA62-B5F8A3A7E528}" srcOrd="7" destOrd="0" presId="urn:microsoft.com/office/officeart/2005/8/layout/list1"/>
    <dgm:cxn modelId="{9354EA63-B0ED-45EB-B20A-D0E4FA296D19}" type="presParOf" srcId="{581681C6-75AB-485D-8FA5-DD32577B503C}" destId="{88D61537-A460-495C-8D2E-738134695171}" srcOrd="8" destOrd="0" presId="urn:microsoft.com/office/officeart/2005/8/layout/list1"/>
    <dgm:cxn modelId="{946DDD15-3FB5-4AD9-BDEC-487CA617255D}" type="presParOf" srcId="{88D61537-A460-495C-8D2E-738134695171}" destId="{3E6FD41A-645D-4BE7-95D9-B3A82DD75150}" srcOrd="0" destOrd="0" presId="urn:microsoft.com/office/officeart/2005/8/layout/list1"/>
    <dgm:cxn modelId="{42DFB1B3-E0D1-451F-8DFE-7F4ACE08A1B0}" type="presParOf" srcId="{88D61537-A460-495C-8D2E-738134695171}" destId="{9F09959D-09F3-4F60-BE72-8D463A52C090}" srcOrd="1" destOrd="0" presId="urn:microsoft.com/office/officeart/2005/8/layout/list1"/>
    <dgm:cxn modelId="{1BF85176-8D27-4F7B-82F1-6F253C8A5161}" type="presParOf" srcId="{581681C6-75AB-485D-8FA5-DD32577B503C}" destId="{28A10EFA-4D38-41E0-8ABD-F846BD928606}" srcOrd="9" destOrd="0" presId="urn:microsoft.com/office/officeart/2005/8/layout/list1"/>
    <dgm:cxn modelId="{898C4566-BFFC-4BAF-B64C-35EBF94D4A08}" type="presParOf" srcId="{581681C6-75AB-485D-8FA5-DD32577B503C}" destId="{ED5A8C55-96D0-49C9-934D-97722C91CC6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CAF09-1460-4DC5-9E89-DCD310383A06}">
      <dsp:nvSpPr>
        <dsp:cNvPr id="0" name=""/>
        <dsp:cNvSpPr/>
      </dsp:nvSpPr>
      <dsp:spPr>
        <a:xfrm>
          <a:off x="0" y="355393"/>
          <a:ext cx="5400600" cy="959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47" tIns="479044" rIns="41914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0" u="none" strike="noStrike" kern="1200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16 071 835,16</a:t>
          </a:r>
          <a:endParaRPr lang="ru-RU" sz="2300" b="1" i="0" u="none" strike="noStrike" kern="1200" baseline="0" dirty="0">
            <a:solidFill>
              <a:schemeClr val="accent1">
                <a:lumMod val="75000"/>
              </a:schemeClr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55393"/>
        <a:ext cx="5400600" cy="959962"/>
      </dsp:txXfrm>
    </dsp:sp>
    <dsp:sp modelId="{1D85205D-0513-41C7-8E5D-FBEAA563DDA6}">
      <dsp:nvSpPr>
        <dsp:cNvPr id="0" name=""/>
        <dsp:cNvSpPr/>
      </dsp:nvSpPr>
      <dsp:spPr>
        <a:xfrm>
          <a:off x="270030" y="15913"/>
          <a:ext cx="37804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2024 год</a:t>
          </a:r>
          <a:endParaRPr lang="ru-RU" sz="23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03174" y="49057"/>
        <a:ext cx="3714132" cy="612672"/>
      </dsp:txXfrm>
    </dsp:sp>
    <dsp:sp modelId="{9DBD6606-FA74-49A8-996D-6AA90EB5A90D}">
      <dsp:nvSpPr>
        <dsp:cNvPr id="0" name=""/>
        <dsp:cNvSpPr/>
      </dsp:nvSpPr>
      <dsp:spPr>
        <a:xfrm>
          <a:off x="0" y="1779036"/>
          <a:ext cx="5400600" cy="959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47" tIns="479044" rIns="41914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0" u="none" strike="noStrike" kern="1200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16 203 407,59</a:t>
          </a:r>
          <a:endParaRPr lang="ru-RU" sz="2300" b="1" i="0" kern="1200" dirty="0">
            <a:solidFill>
              <a:schemeClr val="accent1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1779036"/>
        <a:ext cx="5400600" cy="959962"/>
      </dsp:txXfrm>
    </dsp:sp>
    <dsp:sp modelId="{A0D25553-ED3C-477B-801B-3635D0A73851}">
      <dsp:nvSpPr>
        <dsp:cNvPr id="0" name=""/>
        <dsp:cNvSpPr/>
      </dsp:nvSpPr>
      <dsp:spPr>
        <a:xfrm>
          <a:off x="270030" y="1439556"/>
          <a:ext cx="37804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2025 год</a:t>
          </a:r>
          <a:endParaRPr lang="ru-RU" sz="2300" b="1" i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03174" y="1472700"/>
        <a:ext cx="3714132" cy="612672"/>
      </dsp:txXfrm>
    </dsp:sp>
    <dsp:sp modelId="{ED5A8C55-96D0-49C9-934D-97722C91CC6E}">
      <dsp:nvSpPr>
        <dsp:cNvPr id="0" name=""/>
        <dsp:cNvSpPr/>
      </dsp:nvSpPr>
      <dsp:spPr>
        <a:xfrm>
          <a:off x="0" y="3204192"/>
          <a:ext cx="5400600" cy="959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47" tIns="479044" rIns="41914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0" u="none" strike="noStrike" kern="1200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16 332 172,62</a:t>
          </a:r>
          <a:endParaRPr lang="ru-RU" sz="2300" b="1" i="0" kern="1200" dirty="0">
            <a:solidFill>
              <a:schemeClr val="accent1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204192"/>
        <a:ext cx="5400600" cy="959962"/>
      </dsp:txXfrm>
    </dsp:sp>
    <dsp:sp modelId="{9F09959D-09F3-4F60-BE72-8D463A52C090}">
      <dsp:nvSpPr>
        <dsp:cNvPr id="0" name=""/>
        <dsp:cNvSpPr/>
      </dsp:nvSpPr>
      <dsp:spPr>
        <a:xfrm>
          <a:off x="270030" y="2863198"/>
          <a:ext cx="378042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2026 год</a:t>
          </a:r>
          <a:endParaRPr lang="ru-RU" sz="2300" b="1" i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03174" y="2896342"/>
        <a:ext cx="371413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0.63012</cdr:x>
      <cdr:y>0.28098</cdr:y>
    </cdr:from>
    <cdr:to>
      <cdr:x>0.70619</cdr:x>
      <cdr:y>0.36618</cdr:y>
    </cdr:to>
    <cdr:sp macro="" textlink="">
      <cdr:nvSpPr>
        <cdr:cNvPr id="8" name="TextBox 1"/>
        <cdr:cNvSpPr txBox="1"/>
      </cdr:nvSpPr>
      <cdr:spPr>
        <a:xfrm xmlns:a="http://schemas.openxmlformats.org/drawingml/2006/main" rot="20933063" flipH="1">
          <a:off x="6508152" y="1398094"/>
          <a:ext cx="785685" cy="423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0.11265</cdr:x>
      <cdr:y>0.02528</cdr:y>
    </cdr:from>
    <cdr:to>
      <cdr:x>0.2242</cdr:x>
      <cdr:y>0.11944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163474" y="125787"/>
          <a:ext cx="1152139" cy="468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16 072</a:t>
          </a:r>
          <a:endParaRPr lang="ru-RU" sz="2400" b="1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0.4475</cdr:x>
      <cdr:y>0.02015</cdr:y>
    </cdr:from>
    <cdr:to>
      <cdr:x>0.56582</cdr:x>
      <cdr:y>0.10538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622032" y="100253"/>
          <a:ext cx="1221961" cy="424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16 203</a:t>
          </a:r>
        </a:p>
        <a:p xmlns:a="http://schemas.openxmlformats.org/drawingml/2006/main">
          <a:endParaRPr lang="ru-RU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0.77674</cdr:x>
      <cdr:y>0.01582</cdr:y>
    </cdr:from>
    <cdr:to>
      <cdr:x>0.90128</cdr:x>
      <cdr:y>0.10226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7774510" y="78710"/>
          <a:ext cx="1246483" cy="430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16 332</a:t>
          </a:r>
        </a:p>
        <a:p xmlns:a="http://schemas.openxmlformats.org/drawingml/2006/main">
          <a:endParaRPr lang="ru-RU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0.28605</cdr:x>
      <cdr:y>0.30524</cdr:y>
    </cdr:from>
    <cdr:to>
      <cdr:x>0.39189</cdr:x>
      <cdr:y>0.38091</cdr:y>
    </cdr:to>
    <cdr:sp macro="" textlink="">
      <cdr:nvSpPr>
        <cdr:cNvPr id="14" name="TextBox 1"/>
        <cdr:cNvSpPr txBox="1"/>
      </cdr:nvSpPr>
      <cdr:spPr>
        <a:xfrm xmlns:a="http://schemas.openxmlformats.org/drawingml/2006/main" rot="20994580" flipH="1">
          <a:off x="2954406" y="1518806"/>
          <a:ext cx="1093227" cy="376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0.08897</cdr:x>
      <cdr:y>0.44237</cdr:y>
    </cdr:from>
    <cdr:to>
      <cdr:x>0.14824</cdr:x>
      <cdr:y>0.51386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7142" y="2227816"/>
          <a:ext cx="64429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0.17438</cdr:x>
      <cdr:y>0.39947</cdr:y>
    </cdr:from>
    <cdr:to>
      <cdr:x>0.23132</cdr:x>
      <cdr:y>0.48526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95585" y="2011792"/>
          <a:ext cx="618961" cy="432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0.25267</cdr:x>
      <cdr:y>0.35658</cdr:y>
    </cdr:from>
    <cdr:to>
      <cdr:x>0.30153</cdr:x>
      <cdr:y>0.42807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46630" y="1795768"/>
          <a:ext cx="531129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0.39249</cdr:x>
      <cdr:y>0.63465</cdr:y>
    </cdr:from>
    <cdr:to>
      <cdr:x>0.4853</cdr:x>
      <cdr:y>0.68878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9575" y="3377356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0.3879</cdr:x>
      <cdr:y>0.68544</cdr:y>
    </cdr:from>
    <cdr:to>
      <cdr:x>0.43772</cdr:x>
      <cdr:y>0.75693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24435" y="3451952"/>
          <a:ext cx="50405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 smtClean="0">
            <a:solidFill>
              <a:schemeClr val="tx2">
                <a:lumMod val="75000"/>
              </a:schemeClr>
            </a:solidFill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0.47331</cdr:x>
      <cdr:y>0.68544</cdr:y>
    </cdr:from>
    <cdr:to>
      <cdr:x>0.52284</cdr:x>
      <cdr:y>0.75693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88531" y="3451952"/>
          <a:ext cx="501105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0.57812</cdr:x>
      <cdr:y>0.63465</cdr:y>
    </cdr:from>
    <cdr:to>
      <cdr:x>0.62874</cdr:x>
      <cdr:y>0.70231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933751" y="3377356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0.54888</cdr:x>
      <cdr:y>0.68544</cdr:y>
    </cdr:from>
    <cdr:to>
      <cdr:x>0.5995</cdr:x>
      <cdr:y>0.75693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53087" y="3451952"/>
          <a:ext cx="512129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0.69625</cdr:x>
      <cdr:y>0.26931</cdr:y>
    </cdr:from>
    <cdr:to>
      <cdr:x>0.75531</cdr:x>
      <cdr:y>0.39109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41863" y="1433140"/>
          <a:ext cx="50405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0.67898</cdr:x>
      <cdr:y>0.34228</cdr:y>
    </cdr:from>
    <cdr:to>
      <cdr:x>0.74318</cdr:x>
      <cdr:y>0.42807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380820" y="1723760"/>
          <a:ext cx="69786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0.75847</cdr:x>
      <cdr:y>0.41377</cdr:y>
    </cdr:from>
    <cdr:to>
      <cdr:x>0.81298</cdr:x>
      <cdr:y>0.52816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8244915" y="2083800"/>
          <a:ext cx="592521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0.8363</cdr:x>
      <cdr:y>0.47096</cdr:y>
    </cdr:from>
    <cdr:to>
      <cdr:x>0.90786</cdr:x>
      <cdr:y>0.57105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9090936" y="2371832"/>
          <a:ext cx="777887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0.4652</cdr:x>
      <cdr:y>0.41904</cdr:y>
    </cdr:from>
    <cdr:to>
      <cdr:x>0.55714</cdr:x>
      <cdr:y>0.53843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 flipV="1">
          <a:off x="4572508" y="2023194"/>
          <a:ext cx="903672" cy="57641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0.45065</cdr:x>
      <cdr:y>0.38964</cdr:y>
    </cdr:from>
    <cdr:to>
      <cdr:x>0.55964</cdr:x>
      <cdr:y>0.46547</cdr:y>
    </cdr:to>
    <cdr:sp macro="" textlink="">
      <cdr:nvSpPr>
        <cdr:cNvPr id="34" name="TextBox 33"/>
        <cdr:cNvSpPr txBox="1"/>
      </cdr:nvSpPr>
      <cdr:spPr>
        <a:xfrm xmlns:a="http://schemas.openxmlformats.org/drawingml/2006/main" rot="19592841">
          <a:off x="5125582" y="1963780"/>
          <a:ext cx="1239570" cy="382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+11%</a:t>
          </a:r>
          <a:endParaRPr lang="ru-RU" sz="20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0.45732</cdr:x>
      <cdr:y>0.51162</cdr:y>
    </cdr:from>
    <cdr:to>
      <cdr:x>0.58168</cdr:x>
      <cdr:y>0.59851</cdr:y>
    </cdr:to>
    <cdr:sp macro="" textlink="">
      <cdr:nvSpPr>
        <cdr:cNvPr id="22" name="TextBox 1"/>
        <cdr:cNvSpPr txBox="1"/>
      </cdr:nvSpPr>
      <cdr:spPr>
        <a:xfrm xmlns:a="http://schemas.openxmlformats.org/drawingml/2006/main" rot="19588500">
          <a:off x="4495053" y="2470198"/>
          <a:ext cx="1222289" cy="419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+1 537</a:t>
          </a:r>
          <a:endParaRPr lang="ru-RU" sz="20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0.8054</cdr:x>
      <cdr:y>0.10164</cdr:y>
    </cdr:from>
    <cdr:to>
      <cdr:x>0.90545</cdr:x>
      <cdr:y>0.19184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7535790" y="527938"/>
          <a:ext cx="936121" cy="468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kern="1200" dirty="0" smtClean="0">
              <a:solidFill>
                <a:srgbClr val="4F81BD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5 518</a:t>
          </a:r>
          <a:endParaRPr lang="ru-RU" sz="2000" b="1" kern="1200" dirty="0">
            <a:solidFill>
              <a:srgbClr val="4F81BD">
                <a:lumMod val="75000"/>
              </a:srgb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0.44369</cdr:x>
      <cdr:y>0.5</cdr:y>
    </cdr:from>
    <cdr:to>
      <cdr:x>0.52913</cdr:x>
      <cdr:y>0.57301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V="1">
          <a:off x="4151431" y="2597006"/>
          <a:ext cx="799398" cy="37920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0.43857</cdr:x>
      <cdr:y>0.43758</cdr:y>
    </cdr:from>
    <cdr:to>
      <cdr:x>0.53193</cdr:x>
      <cdr:y>0.50827</cdr:y>
    </cdr:to>
    <cdr:sp macro="" textlink="">
      <cdr:nvSpPr>
        <cdr:cNvPr id="14" name="TextBox 2"/>
        <cdr:cNvSpPr txBox="1"/>
      </cdr:nvSpPr>
      <cdr:spPr>
        <a:xfrm xmlns:a="http://schemas.openxmlformats.org/drawingml/2006/main" rot="20006104">
          <a:off x="4103468" y="2272789"/>
          <a:ext cx="873580" cy="36716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+7,1</a:t>
          </a:r>
          <a:r>
            <a:rPr lang="ru-RU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0.68132</cdr:x>
      <cdr:y>0.37892</cdr:y>
    </cdr:from>
    <cdr:to>
      <cdr:x>0.77367</cdr:x>
      <cdr:y>0.4523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 flipV="1">
          <a:off x="6374765" y="1968098"/>
          <a:ext cx="864096" cy="38117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0.67894</cdr:x>
      <cdr:y>0.32671</cdr:y>
    </cdr:from>
    <cdr:to>
      <cdr:x>0.77231</cdr:x>
      <cdr:y>0.40923</cdr:y>
    </cdr:to>
    <cdr:sp macro="" textlink="">
      <cdr:nvSpPr>
        <cdr:cNvPr id="16" name="TextBox 2"/>
        <cdr:cNvSpPr txBox="1"/>
      </cdr:nvSpPr>
      <cdr:spPr>
        <a:xfrm xmlns:a="http://schemas.openxmlformats.org/drawingml/2006/main" rot="20036545">
          <a:off x="6352493" y="1696931"/>
          <a:ext cx="873683" cy="42861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+7,1</a:t>
          </a:r>
          <a:r>
            <a:rPr lang="ru-RU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0.20416</cdr:x>
      <cdr:y>0.60074</cdr:y>
    </cdr:from>
    <cdr:to>
      <cdr:x>0.29035</cdr:x>
      <cdr:y>0.67665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 flipV="1">
          <a:off x="1910269" y="3120226"/>
          <a:ext cx="806448" cy="39428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0.19314</cdr:x>
      <cdr:y>0.53798</cdr:y>
    </cdr:from>
    <cdr:to>
      <cdr:x>0.30519</cdr:x>
      <cdr:y>0.61967</cdr:y>
    </cdr:to>
    <cdr:sp macro="" textlink="">
      <cdr:nvSpPr>
        <cdr:cNvPr id="18" name="TextBox 6"/>
        <cdr:cNvSpPr txBox="1"/>
      </cdr:nvSpPr>
      <cdr:spPr>
        <a:xfrm xmlns:a="http://schemas.openxmlformats.org/drawingml/2006/main" rot="20138851">
          <a:off x="1807087" y="2794293"/>
          <a:ext cx="1048441" cy="424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+15,5%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0.63012</cdr:x>
      <cdr:y>0.28098</cdr:y>
    </cdr:from>
    <cdr:to>
      <cdr:x>0.70619</cdr:x>
      <cdr:y>0.36618</cdr:y>
    </cdr:to>
    <cdr:sp macro="" textlink="">
      <cdr:nvSpPr>
        <cdr:cNvPr id="8" name="TextBox 1"/>
        <cdr:cNvSpPr txBox="1"/>
      </cdr:nvSpPr>
      <cdr:spPr>
        <a:xfrm xmlns:a="http://schemas.openxmlformats.org/drawingml/2006/main" rot="20933063" flipH="1">
          <a:off x="6508152" y="1398094"/>
          <a:ext cx="785685" cy="423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0.07569</cdr:x>
      <cdr:y>0.08644</cdr:y>
    </cdr:from>
    <cdr:to>
      <cdr:x>0.18724</cdr:x>
      <cdr:y>0.1806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81715" y="430090"/>
          <a:ext cx="1152139" cy="468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7 358</a:t>
          </a:r>
          <a:endParaRPr lang="ru-RU" sz="2400" b="1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0.3218</cdr:x>
      <cdr:y>0</cdr:y>
    </cdr:from>
    <cdr:to>
      <cdr:x>0.42679</cdr:x>
      <cdr:y>0.08523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323714" y="-1549592"/>
          <a:ext cx="1084384" cy="424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8 526</a:t>
          </a:r>
        </a:p>
        <a:p xmlns:a="http://schemas.openxmlformats.org/drawingml/2006/main">
          <a:endParaRPr lang="ru-RU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0.82377</cdr:x>
      <cdr:y>0.02807</cdr:y>
    </cdr:from>
    <cdr:to>
      <cdr:x>0.93423</cdr:x>
      <cdr:y>0.11451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508290" y="139690"/>
          <a:ext cx="1140865" cy="430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7 960</a:t>
          </a:r>
        </a:p>
        <a:p xmlns:a="http://schemas.openxmlformats.org/drawingml/2006/main">
          <a:endParaRPr lang="ru-RU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0.28605</cdr:x>
      <cdr:y>0.30524</cdr:y>
    </cdr:from>
    <cdr:to>
      <cdr:x>0.39189</cdr:x>
      <cdr:y>0.38091</cdr:y>
    </cdr:to>
    <cdr:sp macro="" textlink="">
      <cdr:nvSpPr>
        <cdr:cNvPr id="14" name="TextBox 1"/>
        <cdr:cNvSpPr txBox="1"/>
      </cdr:nvSpPr>
      <cdr:spPr>
        <a:xfrm xmlns:a="http://schemas.openxmlformats.org/drawingml/2006/main" rot="20994580" flipH="1">
          <a:off x="2954406" y="1518806"/>
          <a:ext cx="1093227" cy="376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0.20328</cdr:x>
      <cdr:y>0.08644</cdr:y>
    </cdr:from>
    <cdr:to>
      <cdr:x>0.29391</cdr:x>
      <cdr:y>0.16461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V="1">
          <a:off x="2099578" y="430090"/>
          <a:ext cx="936104" cy="38899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0.19952</cdr:x>
      <cdr:y>0.05589</cdr:y>
    </cdr:from>
    <cdr:to>
      <cdr:x>0.26262</cdr:x>
      <cdr:y>0.11699</cdr:y>
    </cdr:to>
    <cdr:sp macro="" textlink="">
      <cdr:nvSpPr>
        <cdr:cNvPr id="4" name="TextBox 3"/>
        <cdr:cNvSpPr txBox="1"/>
      </cdr:nvSpPr>
      <cdr:spPr>
        <a:xfrm xmlns:a="http://schemas.openxmlformats.org/drawingml/2006/main" rot="20294583">
          <a:off x="2060704" y="278081"/>
          <a:ext cx="651725" cy="304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+16%</a:t>
          </a:r>
          <a:endParaRPr lang="ru-RU" sz="1800" b="1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0.57279</cdr:x>
      <cdr:y>0.00476</cdr:y>
    </cdr:from>
    <cdr:to>
      <cdr:x>0.67778</cdr:x>
      <cdr:y>0.08999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5916002" y="23699"/>
          <a:ext cx="1084384" cy="424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8 259</a:t>
          </a:r>
        </a:p>
        <a:p xmlns:a="http://schemas.openxmlformats.org/drawingml/2006/main">
          <a:endParaRPr lang="ru-RU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0.45565</cdr:x>
      <cdr:y>0.08644</cdr:y>
    </cdr:from>
    <cdr:to>
      <cdr:x>0.55187</cdr:x>
      <cdr:y>0.13169</cdr:y>
    </cdr:to>
    <cdr:cxnSp macro="">
      <cdr:nvCxnSpPr>
        <cdr:cNvPr id="28" name="Прямая со стрелкой 27"/>
        <cdr:cNvCxnSpPr/>
      </cdr:nvCxnSpPr>
      <cdr:spPr>
        <a:xfrm xmlns:a="http://schemas.openxmlformats.org/drawingml/2006/main">
          <a:off x="4706151" y="430090"/>
          <a:ext cx="993827" cy="22518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0.48546</cdr:x>
      <cdr:y>0.03341</cdr:y>
    </cdr:from>
    <cdr:to>
      <cdr:x>0.54856</cdr:x>
      <cdr:y>0.09451</cdr:y>
    </cdr:to>
    <cdr:sp macro="" textlink="">
      <cdr:nvSpPr>
        <cdr:cNvPr id="29" name="TextBox 2"/>
        <cdr:cNvSpPr txBox="1"/>
      </cdr:nvSpPr>
      <cdr:spPr>
        <a:xfrm xmlns:a="http://schemas.openxmlformats.org/drawingml/2006/main" rot="831772">
          <a:off x="5014076" y="166261"/>
          <a:ext cx="651725" cy="304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FF0000"/>
              </a:solidFill>
            </a:rPr>
            <a:t>- 3%</a:t>
          </a:r>
          <a:endParaRPr lang="ru-RU" sz="1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0.70525</cdr:x>
      <cdr:y>0.08644</cdr:y>
    </cdr:from>
    <cdr:to>
      <cdr:x>0.80286</cdr:x>
      <cdr:y>0.13169</cdr:y>
    </cdr:to>
    <cdr:cxnSp macro="">
      <cdr:nvCxnSpPr>
        <cdr:cNvPr id="32" name="Прямая со стрелкой 31"/>
        <cdr:cNvCxnSpPr/>
      </cdr:nvCxnSpPr>
      <cdr:spPr>
        <a:xfrm xmlns:a="http://schemas.openxmlformats.org/drawingml/2006/main">
          <a:off x="7284154" y="430090"/>
          <a:ext cx="1008112" cy="22518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0.72164</cdr:x>
      <cdr:y>0.02823</cdr:y>
    </cdr:from>
    <cdr:to>
      <cdr:x>0.80345</cdr:x>
      <cdr:y>0.08933</cdr:y>
    </cdr:to>
    <cdr:sp macro="" textlink="">
      <cdr:nvSpPr>
        <cdr:cNvPr id="33" name="TextBox 2"/>
        <cdr:cNvSpPr txBox="1"/>
      </cdr:nvSpPr>
      <cdr:spPr>
        <a:xfrm xmlns:a="http://schemas.openxmlformats.org/drawingml/2006/main" rot="777823">
          <a:off x="7453395" y="140465"/>
          <a:ext cx="845032" cy="304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FF0000"/>
              </a:solidFill>
            </a:rPr>
            <a:t>- </a:t>
          </a:r>
          <a:r>
            <a:rPr lang="ru-RU" sz="1800" b="1" dirty="0">
              <a:solidFill>
                <a:srgbClr val="FF0000"/>
              </a:solidFill>
            </a:rPr>
            <a:t>4</a:t>
          </a:r>
          <a:r>
            <a:rPr lang="ru-RU" sz="1800" b="1" dirty="0" smtClean="0">
              <a:solidFill>
                <a:srgbClr val="FF0000"/>
              </a:solidFill>
            </a:rPr>
            <a:t>%</a:t>
          </a:r>
          <a:endParaRPr lang="ru-RU" sz="1800" b="1" dirty="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0.06563</cdr:x>
      <cdr:y>0.44953</cdr:y>
    </cdr:from>
    <cdr:to>
      <cdr:x>0.11116</cdr:x>
      <cdr:y>0.52102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6084" y="2263906"/>
          <a:ext cx="524564" cy="360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42%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0.18125</cdr:x>
      <cdr:y>0.39947</cdr:y>
    </cdr:from>
    <cdr:to>
      <cdr:x>0.23132</cdr:x>
      <cdr:y>0.48526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88232" y="2011782"/>
          <a:ext cx="576870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45%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0.29375</cdr:x>
      <cdr:y>0.35658</cdr:y>
    </cdr:from>
    <cdr:to>
      <cdr:x>0.35625</cdr:x>
      <cdr:y>0.42807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376" y="1795783"/>
          <a:ext cx="720080" cy="360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47%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0.39249</cdr:x>
      <cdr:y>0.63465</cdr:y>
    </cdr:from>
    <cdr:to>
      <cdr:x>0.4853</cdr:x>
      <cdr:y>0.68878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9575" y="3377356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0.375</cdr:x>
      <cdr:y>0.70124</cdr:y>
    </cdr:from>
    <cdr:to>
      <cdr:x>0.41875</cdr:x>
      <cdr:y>0.77273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79" y="3531534"/>
          <a:ext cx="504057" cy="360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bg1"/>
              </a:solidFill>
            </a:rPr>
            <a:t>5</a:t>
          </a:r>
          <a:r>
            <a:rPr lang="ru-RU" sz="1600" b="1" dirty="0" smtClean="0">
              <a:solidFill>
                <a:schemeClr val="bg1"/>
              </a:solidFill>
            </a:rPr>
            <a:t>%</a:t>
          </a:r>
        </a:p>
        <a:p xmlns:a="http://schemas.openxmlformats.org/drawingml/2006/main"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0.4875</cdr:x>
      <cdr:y>0.70124</cdr:y>
    </cdr:from>
    <cdr:to>
      <cdr:x>0.5375</cdr:x>
      <cdr:y>0.77273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616624" y="3531534"/>
          <a:ext cx="576064" cy="360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</a:rPr>
            <a:t>4%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0.57812</cdr:x>
      <cdr:y>0.63465</cdr:y>
    </cdr:from>
    <cdr:to>
      <cdr:x>0.62874</cdr:x>
      <cdr:y>0.70231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933751" y="3377356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</cdr:x>
      <cdr:y>0.70124</cdr:y>
    </cdr:from>
    <cdr:to>
      <cdr:x>0.65</cdr:x>
      <cdr:y>0.77273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912768" y="3531534"/>
          <a:ext cx="576064" cy="360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</a:rPr>
            <a:t>4%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0.69625</cdr:x>
      <cdr:y>0.26931</cdr:y>
    </cdr:from>
    <cdr:to>
      <cdr:x>0.75531</cdr:x>
      <cdr:y>0.39109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41863" y="1433140"/>
          <a:ext cx="50405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0.66875</cdr:x>
      <cdr:y>0.34228</cdr:y>
    </cdr:from>
    <cdr:to>
      <cdr:x>0.725</cdr:x>
      <cdr:y>0.42807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704856" y="1723766"/>
          <a:ext cx="648072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bg1"/>
              </a:solidFill>
            </a:rPr>
            <a:t>5</a:t>
          </a:r>
          <a:r>
            <a:rPr lang="ru-RU" sz="1800" b="1" dirty="0">
              <a:solidFill>
                <a:schemeClr val="bg1"/>
              </a:solidFill>
            </a:rPr>
            <a:t>3</a:t>
          </a:r>
          <a:r>
            <a:rPr lang="ru-RU" sz="1800" b="1" dirty="0" smtClean="0">
              <a:solidFill>
                <a:schemeClr val="bg1"/>
              </a:solidFill>
            </a:rPr>
            <a:t>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0.78125</cdr:x>
      <cdr:y>0.38668</cdr:y>
    </cdr:from>
    <cdr:to>
      <cdr:x>0.84375</cdr:x>
      <cdr:y>0.44387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9001000" y="1947345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51%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0.89375</cdr:x>
      <cdr:y>0.44387</cdr:y>
    </cdr:from>
    <cdr:to>
      <cdr:x>0.95625</cdr:x>
      <cdr:y>0.50106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0297144" y="2235377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bg1"/>
              </a:solidFill>
            </a:rPr>
            <a:t>4</a:t>
          </a:r>
          <a:r>
            <a:rPr lang="ru-RU" sz="1800" b="1" dirty="0">
              <a:solidFill>
                <a:schemeClr val="bg1"/>
              </a:solidFill>
            </a:rPr>
            <a:t>9</a:t>
          </a:r>
          <a:r>
            <a:rPr lang="ru-RU" sz="1800" b="1" dirty="0" smtClean="0">
              <a:solidFill>
                <a:schemeClr val="bg1"/>
              </a:solidFill>
            </a:rPr>
            <a:t>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0.125</cdr:x>
      <cdr:y>0.35808</cdr:y>
    </cdr:from>
    <cdr:to>
      <cdr:x>0.16875</cdr:x>
      <cdr:y>0.40098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 flipV="1">
          <a:off x="1440160" y="1803329"/>
          <a:ext cx="504056" cy="21604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0.725</cdr:x>
      <cdr:y>0.27229</cdr:y>
    </cdr:from>
    <cdr:to>
      <cdr:x>0.76875</cdr:x>
      <cdr:y>0.31518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>
          <a:off x="8352928" y="1371281"/>
          <a:ext cx="504056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0.12112</cdr:x>
      <cdr:y>0.30404</cdr:y>
    </cdr:from>
    <cdr:to>
      <cdr:x>0.18</cdr:x>
      <cdr:y>0.36236</cdr:y>
    </cdr:to>
    <cdr:sp macro="" textlink="">
      <cdr:nvSpPr>
        <cdr:cNvPr id="33" name="TextBox 32"/>
        <cdr:cNvSpPr txBox="1"/>
      </cdr:nvSpPr>
      <cdr:spPr>
        <a:xfrm xmlns:a="http://schemas.openxmlformats.org/drawingml/2006/main" rot="20243136">
          <a:off x="1395505" y="1531179"/>
          <a:ext cx="678373" cy="293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+6%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0.71875</cdr:x>
      <cdr:y>0.11501</cdr:y>
    </cdr:from>
    <cdr:to>
      <cdr:x>0.79812</cdr:x>
      <cdr:y>0.29658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8280920" y="5791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0.72347</cdr:x>
      <cdr:y>0.21119</cdr:y>
    </cdr:from>
    <cdr:to>
      <cdr:x>0.76766</cdr:x>
      <cdr:y>0.28401</cdr:y>
    </cdr:to>
    <cdr:sp macro="" textlink="">
      <cdr:nvSpPr>
        <cdr:cNvPr id="39" name="TextBox 38"/>
        <cdr:cNvSpPr txBox="1"/>
      </cdr:nvSpPr>
      <cdr:spPr>
        <a:xfrm xmlns:a="http://schemas.openxmlformats.org/drawingml/2006/main" rot="1547720">
          <a:off x="8335354" y="1063564"/>
          <a:ext cx="509125" cy="366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- 3%</a:t>
          </a:r>
          <a:endParaRPr lang="ru-RU" sz="14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0.23776</cdr:x>
      <cdr:y>0.3253</cdr:y>
    </cdr:from>
    <cdr:to>
      <cdr:x>0.28151</cdr:x>
      <cdr:y>0.36819</cdr:y>
    </cdr:to>
    <cdr:cxnSp macro="">
      <cdr:nvCxnSpPr>
        <cdr:cNvPr id="26" name="Прямая со стрелкой 25"/>
        <cdr:cNvCxnSpPr/>
      </cdr:nvCxnSpPr>
      <cdr:spPr>
        <a:xfrm xmlns:a="http://schemas.openxmlformats.org/drawingml/2006/main" flipV="1">
          <a:off x="2739342" y="1638230"/>
          <a:ext cx="504056" cy="21604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0.23389</cdr:x>
      <cdr:y>0.27126</cdr:y>
    </cdr:from>
    <cdr:to>
      <cdr:x>0.29277</cdr:x>
      <cdr:y>0.32958</cdr:y>
    </cdr:to>
    <cdr:sp macro="" textlink="">
      <cdr:nvSpPr>
        <cdr:cNvPr id="27" name="TextBox 2"/>
        <cdr:cNvSpPr txBox="1"/>
      </cdr:nvSpPr>
      <cdr:spPr>
        <a:xfrm xmlns:a="http://schemas.openxmlformats.org/drawingml/2006/main" rot="20243136">
          <a:off x="2694687" y="1366080"/>
          <a:ext cx="678373" cy="293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+6%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0.84155</cdr:x>
      <cdr:y>0.31177</cdr:y>
    </cdr:from>
    <cdr:to>
      <cdr:x>0.8853</cdr:x>
      <cdr:y>0.35467</cdr:y>
    </cdr:to>
    <cdr:cxnSp macro="">
      <cdr:nvCxnSpPr>
        <cdr:cNvPr id="29" name="Прямая со стрелкой 28"/>
        <cdr:cNvCxnSpPr/>
      </cdr:nvCxnSpPr>
      <cdr:spPr>
        <a:xfrm xmlns:a="http://schemas.openxmlformats.org/drawingml/2006/main">
          <a:off x="9695746" y="1570127"/>
          <a:ext cx="504056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0.83597</cdr:x>
      <cdr:y>0.25182</cdr:y>
    </cdr:from>
    <cdr:to>
      <cdr:x>0.88016</cdr:x>
      <cdr:y>0.32465</cdr:y>
    </cdr:to>
    <cdr:sp macro="" textlink="">
      <cdr:nvSpPr>
        <cdr:cNvPr id="30" name="TextBox 2"/>
        <cdr:cNvSpPr txBox="1"/>
      </cdr:nvSpPr>
      <cdr:spPr>
        <a:xfrm xmlns:a="http://schemas.openxmlformats.org/drawingml/2006/main" rot="1547720">
          <a:off x="9631498" y="1268218"/>
          <a:ext cx="509125" cy="366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- 4%</a:t>
          </a:r>
          <a:endParaRPr lang="ru-RU" sz="14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endParaRPr lang="ru-RU" sz="14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0.33858</cdr:x>
      <cdr:y>0.52089</cdr:y>
    </cdr:from>
    <cdr:to>
      <cdr:x>0.43307</cdr:x>
      <cdr:y>0.59051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96344" y="2693629"/>
          <a:ext cx="864096" cy="3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10%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0.59055</cdr:x>
      <cdr:y>0.52089</cdr:y>
    </cdr:from>
    <cdr:to>
      <cdr:x>0.66929</cdr:x>
      <cdr:y>0.60444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00600" y="2693629"/>
          <a:ext cx="720080" cy="432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9%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0.82677</cdr:x>
      <cdr:y>0.52089</cdr:y>
    </cdr:from>
    <cdr:to>
      <cdr:x>0.90551</cdr:x>
      <cdr:y>0.61836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560840" y="2693629"/>
          <a:ext cx="720080" cy="504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9%</a:t>
          </a:r>
          <a:endParaRPr lang="ru-RU" sz="1800" b="1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0.2126</cdr:x>
      <cdr:y>0.15693</cdr:y>
    </cdr:from>
    <cdr:to>
      <cdr:x>0.30709</cdr:x>
      <cdr:y>0.31202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1944216" y="811537"/>
          <a:ext cx="864096" cy="80195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0.10236</cdr:x>
      <cdr:y>0.46519</cdr:y>
    </cdr:from>
    <cdr:to>
      <cdr:x>0.18898</cdr:x>
      <cdr:y>0.53481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2405583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12%</a:t>
          </a:r>
        </a:p>
      </cdr:txBody>
    </cdr:sp>
  </cdr:relSizeAnchor>
  <cdr:relSizeAnchor xmlns:cdr="http://schemas.openxmlformats.org/drawingml/2006/chartDrawing">
    <cdr:from>
      <cdr:x>0.22254</cdr:x>
      <cdr:y>0.17285</cdr:y>
    </cdr:from>
    <cdr:to>
      <cdr:x>0.32265</cdr:x>
      <cdr:y>0.23864</cdr:y>
    </cdr:to>
    <cdr:sp macro="" textlink="">
      <cdr:nvSpPr>
        <cdr:cNvPr id="8" name="TextBox 7"/>
        <cdr:cNvSpPr txBox="1"/>
      </cdr:nvSpPr>
      <cdr:spPr>
        <a:xfrm xmlns:a="http://schemas.openxmlformats.org/drawingml/2006/main" rot="2541011">
          <a:off x="2035145" y="893846"/>
          <a:ext cx="915532" cy="340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-19%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0.43405</cdr:x>
      <cdr:y>0.44378</cdr:y>
    </cdr:from>
    <cdr:to>
      <cdr:x>0.53431</cdr:x>
      <cdr:y>0.54782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4664735" y="2200573"/>
          <a:ext cx="1077506" cy="51590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0.67567</cdr:x>
      <cdr:y>0.37468</cdr:y>
    </cdr:from>
    <cdr:to>
      <cdr:x>0.7777</cdr:x>
      <cdr:y>0.48963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7261524" y="1857918"/>
          <a:ext cx="1096528" cy="57000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0.67354</cdr:x>
      <cdr:y>0.32962</cdr:y>
    </cdr:from>
    <cdr:to>
      <cdr:x>0.76586</cdr:x>
      <cdr:y>0.41878</cdr:y>
    </cdr:to>
    <cdr:sp macro="" textlink="">
      <cdr:nvSpPr>
        <cdr:cNvPr id="9" name="TextBox 8"/>
        <cdr:cNvSpPr txBox="1"/>
      </cdr:nvSpPr>
      <cdr:spPr>
        <a:xfrm xmlns:a="http://schemas.openxmlformats.org/drawingml/2006/main" rot="19990465">
          <a:off x="7238632" y="1634478"/>
          <a:ext cx="992174" cy="442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100,8%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0.43206</cdr:x>
      <cdr:y>0.39753</cdr:y>
    </cdr:from>
    <cdr:to>
      <cdr:x>0.53131</cdr:x>
      <cdr:y>0.48669</cdr:y>
    </cdr:to>
    <cdr:sp macro="" textlink="">
      <cdr:nvSpPr>
        <cdr:cNvPr id="11" name="TextBox 1"/>
        <cdr:cNvSpPr txBox="1"/>
      </cdr:nvSpPr>
      <cdr:spPr>
        <a:xfrm xmlns:a="http://schemas.openxmlformats.org/drawingml/2006/main" rot="20089540">
          <a:off x="4643348" y="1971233"/>
          <a:ext cx="1066652" cy="442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100,8%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0.19831</cdr:x>
      <cdr:y>0.51124</cdr:y>
    </cdr:from>
    <cdr:to>
      <cdr:x>0.28731</cdr:x>
      <cdr:y>0.62295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2131212" y="2535090"/>
          <a:ext cx="956593" cy="55393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0.19779</cdr:x>
      <cdr:y>0.46191</cdr:y>
    </cdr:from>
    <cdr:to>
      <cdr:x>0.28663</cdr:x>
      <cdr:y>0.55107</cdr:y>
    </cdr:to>
    <cdr:sp macro="" textlink="">
      <cdr:nvSpPr>
        <cdr:cNvPr id="12" name="TextBox 2"/>
        <cdr:cNvSpPr txBox="1"/>
      </cdr:nvSpPr>
      <cdr:spPr>
        <a:xfrm xmlns:a="http://schemas.openxmlformats.org/drawingml/2006/main" rot="19765469">
          <a:off x="2125704" y="2290466"/>
          <a:ext cx="954696" cy="442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110,6%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0.29148</cdr:x>
      <cdr:y>0.74248</cdr:y>
    </cdr:from>
    <cdr:to>
      <cdr:x>0.5</cdr:x>
      <cdr:y>0.75737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3019788" y="3591478"/>
          <a:ext cx="2160239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0.31747</cdr:x>
      <cdr:y>0</cdr:y>
    </cdr:from>
    <cdr:to>
      <cdr:x>0.83454</cdr:x>
      <cdr:y>0.07482</cdr:y>
    </cdr:to>
    <cdr:sp macro="" textlink="">
      <cdr:nvSpPr>
        <cdr:cNvPr id="2" name="Text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61282" y="0"/>
          <a:ext cx="5148723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anchor="ctr">
          <a:spAutoFit/>
        </a:bodyPr>
        <a:lstStyle xmlns:a="http://schemas.openxmlformats.org/drawingml/2006/main">
          <a:defPPr>
            <a:defRPr lang="ru-RU"/>
          </a:defPPr>
          <a:lvl1pPr marL="0" algn="l" defTabSz="91435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8" algn="l" defTabSz="91435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54" algn="l" defTabSz="91435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32" algn="l" defTabSz="91435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709" algn="l" defTabSz="91435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86" algn="l" defTabSz="91435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62" algn="l" defTabSz="91435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240" algn="l" defTabSz="91435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418" algn="l" defTabSz="91435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Функциональная структура бюджета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750" tIns="45874" rIns="91750" bIns="458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750" tIns="45874" rIns="91750" bIns="45874" rtlCol="0"/>
          <a:lstStyle>
            <a:lvl1pPr algn="r">
              <a:defRPr sz="1200"/>
            </a:lvl1pPr>
          </a:lstStyle>
          <a:p>
            <a:fld id="{54415A87-0D05-471C-A05F-A190CD3C8573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0" tIns="45874" rIns="91750" bIns="458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7"/>
          </a:xfrm>
          <a:prstGeom prst="rect">
            <a:avLst/>
          </a:prstGeom>
        </p:spPr>
        <p:txBody>
          <a:bodyPr vert="horz" lIns="91750" tIns="45874" rIns="91750" bIns="4587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750" tIns="45874" rIns="91750" bIns="458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750" tIns="45874" rIns="91750" bIns="45874" rtlCol="0" anchor="b"/>
          <a:lstStyle>
            <a:lvl1pPr algn="r">
              <a:defRPr sz="1200"/>
            </a:lvl1pPr>
          </a:lstStyle>
          <a:p>
            <a:fld id="{A8C59150-21DB-46FA-974B-05C01ACF2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8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8/11/2023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8/11/2023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8/11/2023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 preserve="1">
  <p:cSld name="1_Blank colo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1"/>
            <a:ext cx="12192000" cy="1105544"/>
          </a:xfrm>
          <a:prstGeom prst="rect">
            <a:avLst/>
          </a:prstGeom>
          <a:solidFill>
            <a:srgbClr val="3477B2"/>
          </a:solidFill>
          <a:ln>
            <a:solidFill>
              <a:srgbClr val="018ABD"/>
            </a:solidFill>
          </a:ln>
        </p:spPr>
        <p:txBody>
          <a:bodyPr spcFirstLastPara="1" wrap="square" lIns="91376" tIns="91376" rIns="91376" bIns="9137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Shape 61"/>
          <p:cNvSpPr/>
          <p:nvPr userDrawn="1"/>
        </p:nvSpPr>
        <p:spPr>
          <a:xfrm>
            <a:off x="0" y="6265622"/>
            <a:ext cx="12192000" cy="592379"/>
          </a:xfrm>
          <a:prstGeom prst="rect">
            <a:avLst/>
          </a:prstGeom>
          <a:solidFill>
            <a:srgbClr val="DEEBF6"/>
          </a:solidFill>
          <a:ln>
            <a:noFill/>
          </a:ln>
        </p:spPr>
        <p:txBody>
          <a:bodyPr spcFirstLastPara="1" wrap="square" lIns="91376" tIns="91376" rIns="91376" bIns="9137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Shape 22"/>
          <p:cNvSpPr txBox="1">
            <a:spLocks/>
          </p:cNvSpPr>
          <p:nvPr userDrawn="1"/>
        </p:nvSpPr>
        <p:spPr>
          <a:xfrm>
            <a:off x="-578601" y="6364671"/>
            <a:ext cx="13225220" cy="66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6" tIns="91376" rIns="91376" bIns="91376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3600" b="1" i="0" u="none" strike="noStrike" cap="none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ru-RU" sz="1700" b="0" kern="0" dirty="0" smtClean="0">
                <a:solidFill>
                  <a:srgbClr val="347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социально-экономического развития города за 9</a:t>
            </a:r>
            <a:r>
              <a:rPr lang="en-US" sz="1700" b="0" kern="0" dirty="0" smtClean="0">
                <a:solidFill>
                  <a:srgbClr val="347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700" b="0" kern="0" dirty="0" smtClean="0">
                <a:solidFill>
                  <a:srgbClr val="347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месяцев 2018 года</a:t>
            </a:r>
          </a:p>
        </p:txBody>
      </p:sp>
      <p:sp>
        <p:nvSpPr>
          <p:cNvPr id="3" name="Shape 61"/>
          <p:cNvSpPr/>
          <p:nvPr userDrawn="1"/>
        </p:nvSpPr>
        <p:spPr>
          <a:xfrm>
            <a:off x="0" y="6133706"/>
            <a:ext cx="12192000" cy="179303"/>
          </a:xfrm>
          <a:prstGeom prst="rect">
            <a:avLst/>
          </a:prstGeom>
          <a:solidFill>
            <a:srgbClr val="3477B2"/>
          </a:solidFill>
          <a:ln>
            <a:noFill/>
          </a:ln>
        </p:spPr>
        <p:txBody>
          <a:bodyPr spcFirstLastPara="1" wrap="square" lIns="91376" tIns="91376" rIns="91376" bIns="9137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" name="Picture 4" descr="C:\Users\Пользователь\Desktop\158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8834" y="205128"/>
            <a:ext cx="724388" cy="68345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2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8/11/2023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8/11/2023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8/11/2023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8/11/2023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8/11/2023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8/11/2023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8/11/2023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8/11/2023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8/11/2023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6" tIns="121836" rIns="121836" bIns="121836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65065" y="2115100"/>
            <a:ext cx="8122800" cy="4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6" tIns="121836" rIns="121836" bIns="121836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2462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79376" y="1124744"/>
            <a:ext cx="0" cy="523566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6730" y="1618340"/>
            <a:ext cx="0" cy="42484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3412" y="0"/>
            <a:ext cx="12192000" cy="6858000"/>
            <a:chOff x="-1" y="-11153"/>
            <a:chExt cx="12192002" cy="686915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-1" y="-11153"/>
              <a:ext cx="12192002" cy="2468463"/>
              <a:chOff x="-1" y="-11153"/>
              <a:chExt cx="12192002" cy="2468463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88" r="30" b="28208"/>
              <a:stretch/>
            </p:blipFill>
            <p:spPr>
              <a:xfrm>
                <a:off x="4723657" y="-11152"/>
                <a:ext cx="7468344" cy="2453269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3"/>
              <a:srcRect t="8990" r="52670" b="14346"/>
              <a:stretch/>
            </p:blipFill>
            <p:spPr>
              <a:xfrm flipH="1">
                <a:off x="-1" y="-11153"/>
                <a:ext cx="4723657" cy="2468463"/>
              </a:xfrm>
              <a:prstGeom prst="rect">
                <a:avLst/>
              </a:prstGeom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0" y="2442117"/>
              <a:ext cx="12192000" cy="441588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78536" y="4696029"/>
            <a:ext cx="10271352" cy="224676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Мулюкова Светлана Рафаильевна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Заместитель Руководителя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Исполнительного комитета, </a:t>
            </a:r>
            <a:endParaRPr lang="ru-RU" sz="28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начальник </a:t>
            </a:r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финансов</a:t>
            </a:r>
          </a:p>
          <a:p>
            <a:pPr algn="ctr"/>
            <a:endParaRPr lang="ru-RU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770317" y="2563445"/>
            <a:ext cx="101015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Публичные слушания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проекту бюджета муниципального образования город Набережные Челны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</a:t>
            </a:r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и плановый период </a:t>
            </a:r>
            <a:r>
              <a:rPr lang="ru-RU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</a:t>
            </a:r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2026 </a:t>
            </a:r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годов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0707" y="4573027"/>
            <a:ext cx="11350586" cy="8667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1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51384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370756" y="386056"/>
            <a:ext cx="81369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НАЛОГИ НА СОВОКУПНЫЙ ДОХОД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(млн рублей)</a:t>
            </a:r>
            <a:endParaRPr lang="ru-RU" alt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838318"/>
              </p:ext>
            </p:extLst>
          </p:nvPr>
        </p:nvGraphicFramePr>
        <p:xfrm>
          <a:off x="330462" y="1628800"/>
          <a:ext cx="11323666" cy="3681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1402">
                  <a:extLst>
                    <a:ext uri="{9D8B030D-6E8A-4147-A177-3AD203B41FA5}">
                      <a16:colId xmlns:a16="http://schemas.microsoft.com/office/drawing/2014/main" val="325336806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40664958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1002593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08781408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306357013"/>
                    </a:ext>
                  </a:extLst>
                </a:gridCol>
                <a:gridCol w="1219238">
                  <a:extLst>
                    <a:ext uri="{9D8B030D-6E8A-4147-A177-3AD203B41FA5}">
                      <a16:colId xmlns:a16="http://schemas.microsoft.com/office/drawing/2014/main" val="4093848269"/>
                    </a:ext>
                  </a:extLst>
                </a:gridCol>
                <a:gridCol w="810498">
                  <a:extLst>
                    <a:ext uri="{9D8B030D-6E8A-4147-A177-3AD203B41FA5}">
                      <a16:colId xmlns:a16="http://schemas.microsoft.com/office/drawing/2014/main" val="416095531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Наименование </a:t>
                      </a:r>
                      <a:r>
                        <a:rPr lang="ru-RU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доходов бюджета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</a:t>
                      </a: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83018"/>
                  </a:ext>
                </a:extLst>
              </a:tr>
              <a:tr h="3698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СОБСТВЕННЫЕ </a:t>
                      </a:r>
                      <a:r>
                        <a:rPr lang="ru-RU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ДОХОДЫ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7 546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7 944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r>
                        <a:rPr lang="ru-RU" sz="1600" b="1" i="0" u="none" strike="noStrike" baseline="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 372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998455"/>
                  </a:ext>
                </a:extLst>
              </a:tr>
              <a:tr h="3667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НАЛОГОВЫЕ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ДОХОДЫ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6 823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90,4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7 219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90,9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r>
                        <a:rPr lang="ru-RU" sz="1600" b="1" i="0" u="none" strike="noStrike" baseline="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 644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91,3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4408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Налоги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 совокупный доход, </a:t>
                      </a:r>
                    </a:p>
                    <a:p>
                      <a:pPr algn="l" rtl="0" fontAlgn="ctr"/>
                      <a:r>
                        <a:rPr lang="ru-RU" sz="20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том числе: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1 061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1 104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13,9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1 148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13,7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623359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840</a:t>
                      </a:r>
                      <a:endParaRPr lang="ru-RU" sz="1600" b="0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11,1</a:t>
                      </a:r>
                      <a:endParaRPr lang="ru-RU" sz="1600" b="0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873</a:t>
                      </a:r>
                      <a:endParaRPr lang="ru-RU" sz="1600" b="0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11,0</a:t>
                      </a:r>
                      <a:endParaRPr lang="ru-RU" sz="1600" b="0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908</a:t>
                      </a:r>
                      <a:endParaRPr lang="ru-RU" sz="1600" b="0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10,9</a:t>
                      </a:r>
                      <a:endParaRPr lang="ru-RU" sz="1600" b="0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25487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Налог, взимаемый в связи с применением патентной системы налогообложения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221</a:t>
                      </a:r>
                      <a:endParaRPr lang="ru-RU" sz="1600" b="0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2,9</a:t>
                      </a:r>
                      <a:endParaRPr lang="ru-RU" sz="1600" b="0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230</a:t>
                      </a:r>
                      <a:endParaRPr lang="ru-RU" sz="1600" b="0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2,9</a:t>
                      </a:r>
                      <a:endParaRPr lang="ru-RU" sz="1600" b="0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239</a:t>
                      </a:r>
                      <a:endParaRPr lang="ru-RU" sz="1600" b="0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2,9</a:t>
                      </a:r>
                      <a:endParaRPr lang="ru-RU" sz="1600" b="0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44025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Единый сельскохозяйственный налог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  <a:endParaRPr lang="ru-RU" sz="1600" b="0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0,002</a:t>
                      </a:r>
                      <a:endParaRPr lang="ru-RU" sz="1600" b="0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  <a:endParaRPr lang="ru-RU" sz="1600" b="0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0,002</a:t>
                      </a:r>
                      <a:endParaRPr lang="ru-RU" sz="1600" b="0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  <a:endParaRPr lang="ru-RU" sz="1600" b="0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0,002</a:t>
                      </a:r>
                      <a:endParaRPr lang="ru-RU" sz="1600" b="0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700564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5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397478" y="363157"/>
            <a:ext cx="81369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ИМУЩЕСТВЕННЫЕ НАЛОГИ</a:t>
            </a:r>
            <a:endParaRPr lang="ru-RU" sz="2400" b="1" dirty="0">
              <a:solidFill>
                <a:srgbClr val="0070C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(млн рублей)</a:t>
            </a:r>
            <a:endParaRPr lang="ru-RU" alt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49597"/>
              </p:ext>
            </p:extLst>
          </p:nvPr>
        </p:nvGraphicFramePr>
        <p:xfrm>
          <a:off x="464170" y="1844824"/>
          <a:ext cx="10881822" cy="3489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5663">
                  <a:extLst>
                    <a:ext uri="{9D8B030D-6E8A-4147-A177-3AD203B41FA5}">
                      <a16:colId xmlns:a16="http://schemas.microsoft.com/office/drawing/2014/main" val="3253368060"/>
                    </a:ext>
                  </a:extLst>
                </a:gridCol>
                <a:gridCol w="1581503">
                  <a:extLst>
                    <a:ext uri="{9D8B030D-6E8A-4147-A177-3AD203B41FA5}">
                      <a16:colId xmlns:a16="http://schemas.microsoft.com/office/drawing/2014/main" val="1406649589"/>
                    </a:ext>
                  </a:extLst>
                </a:gridCol>
                <a:gridCol w="1031415">
                  <a:extLst>
                    <a:ext uri="{9D8B030D-6E8A-4147-A177-3AD203B41FA5}">
                      <a16:colId xmlns:a16="http://schemas.microsoft.com/office/drawing/2014/main" val="510025939"/>
                    </a:ext>
                  </a:extLst>
                </a:gridCol>
                <a:gridCol w="1237698">
                  <a:extLst>
                    <a:ext uri="{9D8B030D-6E8A-4147-A177-3AD203B41FA5}">
                      <a16:colId xmlns:a16="http://schemas.microsoft.com/office/drawing/2014/main" val="1087814080"/>
                    </a:ext>
                  </a:extLst>
                </a:gridCol>
                <a:gridCol w="962655">
                  <a:extLst>
                    <a:ext uri="{9D8B030D-6E8A-4147-A177-3AD203B41FA5}">
                      <a16:colId xmlns:a16="http://schemas.microsoft.com/office/drawing/2014/main" val="1306357013"/>
                    </a:ext>
                  </a:extLst>
                </a:gridCol>
                <a:gridCol w="1168937">
                  <a:extLst>
                    <a:ext uri="{9D8B030D-6E8A-4147-A177-3AD203B41FA5}">
                      <a16:colId xmlns:a16="http://schemas.microsoft.com/office/drawing/2014/main" val="4093848269"/>
                    </a:ext>
                  </a:extLst>
                </a:gridCol>
                <a:gridCol w="773951">
                  <a:extLst>
                    <a:ext uri="{9D8B030D-6E8A-4147-A177-3AD203B41FA5}">
                      <a16:colId xmlns:a16="http://schemas.microsoft.com/office/drawing/2014/main" val="4160955310"/>
                    </a:ext>
                  </a:extLst>
                </a:gridCol>
              </a:tblGrid>
              <a:tr h="8554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Наименование </a:t>
                      </a:r>
                      <a:r>
                        <a:rPr lang="ru-RU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доходов бюджета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</a:t>
                      </a: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83018"/>
                  </a:ext>
                </a:extLst>
              </a:tr>
              <a:tr h="5927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СОБСТВЕННЫЕ </a:t>
                      </a:r>
                      <a:r>
                        <a:rPr lang="ru-RU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ДОХОДЫ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7 546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7 944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r>
                        <a:rPr lang="ru-RU" sz="1600" b="1" i="0" u="none" strike="noStrike" baseline="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 372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998455"/>
                  </a:ext>
                </a:extLst>
              </a:tr>
              <a:tr h="4445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НАЛОГОВЫЕ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ДОХОДЫ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6 823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90,4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7 219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90,9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r>
                        <a:rPr lang="ru-RU" sz="1600" b="1" i="0" u="none" strike="noStrike" baseline="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 644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91,3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44085"/>
                  </a:ext>
                </a:extLst>
              </a:tr>
              <a:tr h="843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Земельный налог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407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5,4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407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5,1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407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4,9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02792"/>
                  </a:ext>
                </a:extLst>
              </a:tr>
              <a:tr h="752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Налог на имущество                           физических лиц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390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5,2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402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5,1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414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4,9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861906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0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397478" y="332656"/>
            <a:ext cx="81369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ПРОЧИЕ НАЛОГОВЫЕ ДОХОДЫ</a:t>
            </a:r>
            <a:endParaRPr lang="ru-RU" sz="2400" b="1" dirty="0">
              <a:solidFill>
                <a:srgbClr val="0070C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(млн рублей)</a:t>
            </a:r>
            <a:endParaRPr lang="ru-RU" alt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13960"/>
              </p:ext>
            </p:extLst>
          </p:nvPr>
        </p:nvGraphicFramePr>
        <p:xfrm>
          <a:off x="447292" y="1844824"/>
          <a:ext cx="10881823" cy="3991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6649">
                  <a:extLst>
                    <a:ext uri="{9D8B030D-6E8A-4147-A177-3AD203B41FA5}">
                      <a16:colId xmlns:a16="http://schemas.microsoft.com/office/drawing/2014/main" val="3253368060"/>
                    </a:ext>
                  </a:extLst>
                </a:gridCol>
                <a:gridCol w="1496251">
                  <a:extLst>
                    <a:ext uri="{9D8B030D-6E8A-4147-A177-3AD203B41FA5}">
                      <a16:colId xmlns:a16="http://schemas.microsoft.com/office/drawing/2014/main" val="1406649589"/>
                    </a:ext>
                  </a:extLst>
                </a:gridCol>
                <a:gridCol w="952160">
                  <a:extLst>
                    <a:ext uri="{9D8B030D-6E8A-4147-A177-3AD203B41FA5}">
                      <a16:colId xmlns:a16="http://schemas.microsoft.com/office/drawing/2014/main" val="510025939"/>
                    </a:ext>
                  </a:extLst>
                </a:gridCol>
                <a:gridCol w="1428239">
                  <a:extLst>
                    <a:ext uri="{9D8B030D-6E8A-4147-A177-3AD203B41FA5}">
                      <a16:colId xmlns:a16="http://schemas.microsoft.com/office/drawing/2014/main" val="1087814080"/>
                    </a:ext>
                  </a:extLst>
                </a:gridCol>
                <a:gridCol w="884148">
                  <a:extLst>
                    <a:ext uri="{9D8B030D-6E8A-4147-A177-3AD203B41FA5}">
                      <a16:colId xmlns:a16="http://schemas.microsoft.com/office/drawing/2014/main" val="1306357013"/>
                    </a:ext>
                  </a:extLst>
                </a:gridCol>
                <a:gridCol w="1360228">
                  <a:extLst>
                    <a:ext uri="{9D8B030D-6E8A-4147-A177-3AD203B41FA5}">
                      <a16:colId xmlns:a16="http://schemas.microsoft.com/office/drawing/2014/main" val="4093848269"/>
                    </a:ext>
                  </a:extLst>
                </a:gridCol>
                <a:gridCol w="884148">
                  <a:extLst>
                    <a:ext uri="{9D8B030D-6E8A-4147-A177-3AD203B41FA5}">
                      <a16:colId xmlns:a16="http://schemas.microsoft.com/office/drawing/2014/main" val="4160955310"/>
                    </a:ext>
                  </a:extLst>
                </a:gridCol>
              </a:tblGrid>
              <a:tr h="5075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Наименование </a:t>
                      </a:r>
                      <a:r>
                        <a:rPr lang="ru-RU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доходов бюджета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</a:t>
                      </a: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83018"/>
                  </a:ext>
                </a:extLst>
              </a:tr>
              <a:tr h="5725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СОБСТВЕННЫЕ </a:t>
                      </a:r>
                      <a:r>
                        <a:rPr lang="ru-RU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ДОХОДЫ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7 546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7 944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r>
                        <a:rPr lang="ru-RU" sz="1600" b="1" i="0" u="none" strike="noStrike" baseline="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 372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998455"/>
                  </a:ext>
                </a:extLst>
              </a:tr>
              <a:tr h="443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НАЛОГОВЫЕ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ДОХОДЫ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6 823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90,4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7 219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90,9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r>
                        <a:rPr lang="ru-RU" sz="1600" b="1" i="0" u="none" strike="noStrike" baseline="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 644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91,3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44085"/>
                  </a:ext>
                </a:extLst>
              </a:tr>
              <a:tr h="8820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Государственная пошлина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78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1,0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78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1,0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78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0,9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050958"/>
                  </a:ext>
                </a:extLst>
              </a:tr>
              <a:tr h="661547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Налог на добычу общераспространенных полезных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403521"/>
                  </a:ext>
                </a:extLst>
              </a:tr>
              <a:tr h="661547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Налог на игорный бизнес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0,01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0,01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0,01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07881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1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558537" y="332656"/>
            <a:ext cx="7992888" cy="8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НЕНАЛОГОВЫЕ ДОХОДЫ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рублей)</a:t>
            </a:r>
            <a:endParaRPr lang="ru-RU" sz="2400" b="1" dirty="0">
              <a:solidFill>
                <a:srgbClr val="0070C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269831"/>
              </p:ext>
            </p:extLst>
          </p:nvPr>
        </p:nvGraphicFramePr>
        <p:xfrm>
          <a:off x="1343472" y="1383457"/>
          <a:ext cx="9145016" cy="5171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3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15746" y="352934"/>
            <a:ext cx="810036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неналоговых доходов в собственных доходах бюджета города 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рублей)</a:t>
            </a:r>
            <a:endParaRPr lang="ru-RU" sz="2000" b="1" dirty="0">
              <a:solidFill>
                <a:srgbClr val="0070C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821901"/>
              </p:ext>
            </p:extLst>
          </p:nvPr>
        </p:nvGraphicFramePr>
        <p:xfrm>
          <a:off x="479376" y="1571473"/>
          <a:ext cx="10898489" cy="4391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93302">
                  <a:extLst>
                    <a:ext uri="{9D8B030D-6E8A-4147-A177-3AD203B41FA5}">
                      <a16:colId xmlns:a16="http://schemas.microsoft.com/office/drawing/2014/main" val="3253368060"/>
                    </a:ext>
                  </a:extLst>
                </a:gridCol>
                <a:gridCol w="1243404">
                  <a:extLst>
                    <a:ext uri="{9D8B030D-6E8A-4147-A177-3AD203B41FA5}">
                      <a16:colId xmlns:a16="http://schemas.microsoft.com/office/drawing/2014/main" val="3118372567"/>
                    </a:ext>
                  </a:extLst>
                </a:gridCol>
                <a:gridCol w="952769">
                  <a:extLst>
                    <a:ext uri="{9D8B030D-6E8A-4147-A177-3AD203B41FA5}">
                      <a16:colId xmlns:a16="http://schemas.microsoft.com/office/drawing/2014/main" val="85925475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4088034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344808579"/>
                    </a:ext>
                  </a:extLst>
                </a:gridCol>
                <a:gridCol w="989153">
                  <a:extLst>
                    <a:ext uri="{9D8B030D-6E8A-4147-A177-3AD203B41FA5}">
                      <a16:colId xmlns:a16="http://schemas.microsoft.com/office/drawing/2014/main" val="2624227863"/>
                    </a:ext>
                  </a:extLst>
                </a:gridCol>
                <a:gridCol w="747653">
                  <a:extLst>
                    <a:ext uri="{9D8B030D-6E8A-4147-A177-3AD203B41FA5}">
                      <a16:colId xmlns:a16="http://schemas.microsoft.com/office/drawing/2014/main" val="35376889"/>
                    </a:ext>
                  </a:extLst>
                </a:gridCol>
              </a:tblGrid>
              <a:tr h="5340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Наименование 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доходов бюджета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algn="ctr" rtl="0" fontAlgn="ctr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</a:t>
                      </a:r>
                      <a:r>
                        <a:rPr lang="ru-RU" sz="14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r>
                        <a:rPr lang="ru-RU" sz="14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4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83018"/>
                  </a:ext>
                </a:extLst>
              </a:tr>
              <a:tr h="2769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СОБСТВЕННЫЕ 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7 546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7 944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8 372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998455"/>
                  </a:ext>
                </a:extLst>
              </a:tr>
              <a:tr h="2769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НЕНАЛОГОВЫЕ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ДОХОДЫ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723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725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727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44085"/>
                  </a:ext>
                </a:extLst>
              </a:tr>
              <a:tr h="553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Доходы</a:t>
                      </a:r>
                      <a:r>
                        <a:rPr lang="ru-RU" sz="1400" b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от использования имущества, находящегося в муниципальной собственности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479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903721"/>
                  </a:ext>
                </a:extLst>
              </a:tr>
              <a:tr h="3732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арендная плата за землю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367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4,8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367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4,6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4,4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25487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доходы от сдачи </a:t>
                      </a:r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аренду имущества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38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38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38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78319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прочие доходы от использования имущества и прав, находящихся в муниципальной собственности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04941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доходы поступающие в рамках договора за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предоставление права на размещение и эксплуатацию НТО, рекламных конструкций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52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52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52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0483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доходы от перечисления части прибыли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муниципальными унитарными предприятиями</a:t>
                      </a:r>
                      <a:endParaRPr lang="ru-RU" sz="1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0,03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0,03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0,03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594233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67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15746" y="352934"/>
            <a:ext cx="810036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неналоговых доходов в собственных доходах бюджета города 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рублей)</a:t>
            </a:r>
            <a:endParaRPr lang="ru-RU" sz="2000" b="1" dirty="0">
              <a:solidFill>
                <a:srgbClr val="0070C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598734"/>
              </p:ext>
            </p:extLst>
          </p:nvPr>
        </p:nvGraphicFramePr>
        <p:xfrm>
          <a:off x="489466" y="1590872"/>
          <a:ext cx="10881824" cy="3998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0275">
                  <a:extLst>
                    <a:ext uri="{9D8B030D-6E8A-4147-A177-3AD203B41FA5}">
                      <a16:colId xmlns:a16="http://schemas.microsoft.com/office/drawing/2014/main" val="3253368060"/>
                    </a:ext>
                  </a:extLst>
                </a:gridCol>
                <a:gridCol w="1019529">
                  <a:extLst>
                    <a:ext uri="{9D8B030D-6E8A-4147-A177-3AD203B41FA5}">
                      <a16:colId xmlns:a16="http://schemas.microsoft.com/office/drawing/2014/main" val="73619071"/>
                    </a:ext>
                  </a:extLst>
                </a:gridCol>
                <a:gridCol w="815623">
                  <a:extLst>
                    <a:ext uri="{9D8B030D-6E8A-4147-A177-3AD203B41FA5}">
                      <a16:colId xmlns:a16="http://schemas.microsoft.com/office/drawing/2014/main" val="2843454635"/>
                    </a:ext>
                  </a:extLst>
                </a:gridCol>
                <a:gridCol w="1019529">
                  <a:extLst>
                    <a:ext uri="{9D8B030D-6E8A-4147-A177-3AD203B41FA5}">
                      <a16:colId xmlns:a16="http://schemas.microsoft.com/office/drawing/2014/main" val="485780299"/>
                    </a:ext>
                  </a:extLst>
                </a:gridCol>
                <a:gridCol w="815623">
                  <a:extLst>
                    <a:ext uri="{9D8B030D-6E8A-4147-A177-3AD203B41FA5}">
                      <a16:colId xmlns:a16="http://schemas.microsoft.com/office/drawing/2014/main" val="669395752"/>
                    </a:ext>
                  </a:extLst>
                </a:gridCol>
                <a:gridCol w="883592">
                  <a:extLst>
                    <a:ext uri="{9D8B030D-6E8A-4147-A177-3AD203B41FA5}">
                      <a16:colId xmlns:a16="http://schemas.microsoft.com/office/drawing/2014/main" val="2499874337"/>
                    </a:ext>
                  </a:extLst>
                </a:gridCol>
                <a:gridCol w="747653">
                  <a:extLst>
                    <a:ext uri="{9D8B030D-6E8A-4147-A177-3AD203B41FA5}">
                      <a16:colId xmlns:a16="http://schemas.microsoft.com/office/drawing/2014/main" val="35376889"/>
                    </a:ext>
                  </a:extLst>
                </a:gridCol>
              </a:tblGrid>
              <a:tr h="414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Наименование 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доходов бюджета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</a:t>
                      </a:r>
                      <a:r>
                        <a:rPr lang="ru-RU" sz="14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r>
                        <a:rPr lang="ru-RU" sz="14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4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83018"/>
                  </a:ext>
                </a:extLst>
              </a:tr>
              <a:tr h="3439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СОБСТВЕННЫЕ 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7 546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7 944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8 372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99845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НЕНАЛОГОВЫЕ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ДОХОДЫ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723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725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727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4408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Доходы</a:t>
                      </a:r>
                      <a:r>
                        <a:rPr lang="ru-RU" sz="1400" b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от использования имущества, находящегося в муниципальной собственности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479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903721"/>
                  </a:ext>
                </a:extLst>
              </a:tr>
              <a:tr h="4909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Плата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за негативное воздействие на окружающую среду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440258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Доходы от оказания платных услуг и компенсации затрат государства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0,07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0,06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0,06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723153"/>
                  </a:ext>
                </a:extLst>
              </a:tr>
              <a:tr h="6611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Доходы от продажи материальных и нематериальных активов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161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2,1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161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161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1,9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55579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Штрафы,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санкции, возмещение ущерба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52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54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02792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60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15746" y="352934"/>
            <a:ext cx="810036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неналоговых доходов в собственных доходах бюджета города 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рублей)</a:t>
            </a:r>
            <a:endParaRPr lang="ru-RU" sz="2000" b="1" dirty="0">
              <a:solidFill>
                <a:srgbClr val="0070C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05449"/>
              </p:ext>
            </p:extLst>
          </p:nvPr>
        </p:nvGraphicFramePr>
        <p:xfrm>
          <a:off x="497777" y="1658194"/>
          <a:ext cx="10881824" cy="4276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0275">
                  <a:extLst>
                    <a:ext uri="{9D8B030D-6E8A-4147-A177-3AD203B41FA5}">
                      <a16:colId xmlns:a16="http://schemas.microsoft.com/office/drawing/2014/main" val="3253368060"/>
                    </a:ext>
                  </a:extLst>
                </a:gridCol>
                <a:gridCol w="1019529">
                  <a:extLst>
                    <a:ext uri="{9D8B030D-6E8A-4147-A177-3AD203B41FA5}">
                      <a16:colId xmlns:a16="http://schemas.microsoft.com/office/drawing/2014/main" val="73619071"/>
                    </a:ext>
                  </a:extLst>
                </a:gridCol>
                <a:gridCol w="815623">
                  <a:extLst>
                    <a:ext uri="{9D8B030D-6E8A-4147-A177-3AD203B41FA5}">
                      <a16:colId xmlns:a16="http://schemas.microsoft.com/office/drawing/2014/main" val="2843454635"/>
                    </a:ext>
                  </a:extLst>
                </a:gridCol>
                <a:gridCol w="1019529">
                  <a:extLst>
                    <a:ext uri="{9D8B030D-6E8A-4147-A177-3AD203B41FA5}">
                      <a16:colId xmlns:a16="http://schemas.microsoft.com/office/drawing/2014/main" val="485780299"/>
                    </a:ext>
                  </a:extLst>
                </a:gridCol>
                <a:gridCol w="815623">
                  <a:extLst>
                    <a:ext uri="{9D8B030D-6E8A-4147-A177-3AD203B41FA5}">
                      <a16:colId xmlns:a16="http://schemas.microsoft.com/office/drawing/2014/main" val="669395752"/>
                    </a:ext>
                  </a:extLst>
                </a:gridCol>
                <a:gridCol w="883592">
                  <a:extLst>
                    <a:ext uri="{9D8B030D-6E8A-4147-A177-3AD203B41FA5}">
                      <a16:colId xmlns:a16="http://schemas.microsoft.com/office/drawing/2014/main" val="2499874337"/>
                    </a:ext>
                  </a:extLst>
                </a:gridCol>
                <a:gridCol w="747653">
                  <a:extLst>
                    <a:ext uri="{9D8B030D-6E8A-4147-A177-3AD203B41FA5}">
                      <a16:colId xmlns:a16="http://schemas.microsoft.com/office/drawing/2014/main" val="35376889"/>
                    </a:ext>
                  </a:extLst>
                </a:gridCol>
              </a:tblGrid>
              <a:tr h="6081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Наименование 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доходов бюджета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algn="ctr" rtl="0" fontAlgn="ctr"/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</a:t>
                      </a:r>
                      <a:r>
                        <a:rPr lang="ru-RU" sz="14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r>
                        <a:rPr lang="ru-RU" sz="14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4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83018"/>
                  </a:ext>
                </a:extLst>
              </a:tr>
              <a:tr h="4101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СОБСТВЕННЫЕ 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7 546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7 944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8 372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998455"/>
                  </a:ext>
                </a:extLst>
              </a:tr>
              <a:tr h="3819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НЕНАЛОГОВЫЕ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ДОХОДЫ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723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725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727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4408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Доходы</a:t>
                      </a:r>
                      <a:r>
                        <a:rPr lang="ru-RU" sz="1400" b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от использования имущества, находящегося в муниципальной собственности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479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90372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Плата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за негативное воздействие на окружающую среду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44025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Доходы от оказания платных услуг и компенсации затрат государства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0,07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0,06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0,06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723153"/>
                  </a:ext>
                </a:extLst>
              </a:tr>
              <a:tr h="643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Доходы от продажи материальных и нематериальных активов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161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2,1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161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161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1,9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55579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Штрафы,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санкции, возмещение ущерба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52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54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02792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8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22115" y="361499"/>
            <a:ext cx="81003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Индексы – дефляторы для формирования расходной части бюджета города </a:t>
            </a:r>
            <a:r>
              <a:rPr lang="ru-RU" sz="22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– 2026 годы</a:t>
            </a:r>
            <a:endParaRPr lang="en-US" sz="2200" b="1" dirty="0">
              <a:solidFill>
                <a:srgbClr val="0070C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913869"/>
              </p:ext>
            </p:extLst>
          </p:nvPr>
        </p:nvGraphicFramePr>
        <p:xfrm>
          <a:off x="495516" y="1493706"/>
          <a:ext cx="10929076" cy="4904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0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13337697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936207581"/>
                    </a:ext>
                  </a:extLst>
                </a:gridCol>
              </a:tblGrid>
              <a:tr h="423126"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80"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Инфляция, (рост %)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104,0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484">
                <a:tc rowSpan="2"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Заработная плата работников муниципальных бюджетных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автономных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учреждений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доведение до МРОТ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повышение с 01.10.2024 г. </a:t>
                      </a:r>
                    </a:p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4 %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с 01.10.2025 г. </a:t>
                      </a:r>
                    </a:p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4 %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с 01.10.2026 г. </a:t>
                      </a:r>
                    </a:p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4 %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649"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Заработная плата отдельных категорий работников бюджетной сферы (обозначенных в Указах Президента РФ от 07.05.2012г. №597, от 01.06.2012г. №761, от 28.12.2012г. №1688)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соответствии с Указами Президента РФ от 07.05.2012г. №597, от 01.06.2012г. №761, от 28.12.2012г. №1688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Заработная плата в органах муниципального управления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с 01.10.2024 г. </a:t>
                      </a:r>
                    </a:p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4 %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с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01.10.2025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en-US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4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с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01.10.2026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en-US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4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232504"/>
                  </a:ext>
                </a:extLst>
              </a:tr>
              <a:tr h="584880"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Продукты питания,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медикаменты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с 01.01.2024 г.</a:t>
                      </a:r>
                    </a:p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 4 %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с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01.01.2025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en-US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4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с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01.01.2026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en-US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4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3696"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Коммунальные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услуги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с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01.07.2024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</a:t>
                      </a:r>
                      <a:endParaRPr lang="ru-RU" sz="14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7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с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01.07.2025 г. </a:t>
                      </a:r>
                    </a:p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7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с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01.07.2026 г.</a:t>
                      </a:r>
                    </a:p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 7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331"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Остальные расходы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уровне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уровне 2023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уровне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319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02153" y="377219"/>
            <a:ext cx="8100368" cy="80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</a:t>
            </a:r>
            <a:r>
              <a:rPr lang="ru-RU" alt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бюджета города Набережные Челны </a:t>
            </a:r>
          </a:p>
          <a:p>
            <a:pPr algn="ctr">
              <a:buNone/>
            </a:pPr>
            <a:r>
              <a:rPr lang="ru-RU" alt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2023 - 2026 годы 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(млн 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68740"/>
              </p:ext>
            </p:extLst>
          </p:nvPr>
        </p:nvGraphicFramePr>
        <p:xfrm>
          <a:off x="614077" y="1494629"/>
          <a:ext cx="10747121" cy="4958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70802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15480" y="328108"/>
            <a:ext cx="8100368" cy="80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  <a:defRPr/>
            </a:pP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бюджета</a:t>
            </a:r>
          </a:p>
          <a:p>
            <a:pPr algn="ctr">
              <a:buNone/>
            </a:pP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динамике 2023 – 2024 годы 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(тыс. рублей)</a:t>
            </a:r>
            <a:endParaRPr lang="en-US" sz="2000" b="1" dirty="0">
              <a:solidFill>
                <a:srgbClr val="0070C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717230"/>
              </p:ext>
            </p:extLst>
          </p:nvPr>
        </p:nvGraphicFramePr>
        <p:xfrm>
          <a:off x="609600" y="1600200"/>
          <a:ext cx="10670976" cy="4630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8368">
                  <a:extLst>
                    <a:ext uri="{9D8B030D-6E8A-4147-A177-3AD203B41FA5}">
                      <a16:colId xmlns:a16="http://schemas.microsoft.com/office/drawing/2014/main" val="51151940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1442075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28597051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907228603"/>
                    </a:ext>
                  </a:extLst>
                </a:gridCol>
              </a:tblGrid>
              <a:tr h="458489"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Отклонение</a:t>
                      </a: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,%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4628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Оплата труда с начислениями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9 932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11 427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115,1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42709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Коммунальные расходы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951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027 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107,9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402429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Расходы на питание детей и выплату компенсации части родительской платы за посещение дошкольных образовательных учреждений, выплаты опекунам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851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882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614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104,0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84328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Обязательные платежи (налоги)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405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453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111,9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60203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Прочие (связь, транспортные расходы, приобретение материальных запасов, резервный фонд и т. д.)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1 082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932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969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402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90,0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139989"/>
                  </a:ext>
                </a:extLst>
              </a:tr>
              <a:tr h="469759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Благоустройство и содержание городского хозяйства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1 043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043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65095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Капитальный ремонт жилого фонда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267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347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267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347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53513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14 534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576</a:t>
                      </a:r>
                      <a:endParaRPr lang="ru-RU" sz="14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16 071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835</a:t>
                      </a:r>
                      <a:endParaRPr lang="ru-RU" sz="14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110,6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26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91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70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484784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148934" y="270553"/>
            <a:ext cx="85197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плановых показателей бюджета на 2024 год и на плановый период</a:t>
            </a: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2025 и 2026 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годов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рублей, %)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689990"/>
              </p:ext>
            </p:extLst>
          </p:nvPr>
        </p:nvGraphicFramePr>
        <p:xfrm>
          <a:off x="844020" y="1582848"/>
          <a:ext cx="10220532" cy="497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02153" y="356114"/>
            <a:ext cx="8100368" cy="80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бюджета города Набережные Челны </a:t>
            </a:r>
          </a:p>
          <a:p>
            <a:pPr algn="ctr">
              <a:buNone/>
            </a:pP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2024 </a:t>
            </a:r>
            <a:r>
              <a:rPr lang="ru-RU" sz="22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(млн руб.)</a:t>
            </a:r>
            <a:endParaRPr lang="en-US" sz="2000" b="1" dirty="0">
              <a:solidFill>
                <a:srgbClr val="0070C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  <p:graphicFrame>
        <p:nvGraphicFramePr>
          <p:cNvPr id="9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17921567"/>
              </p:ext>
            </p:extLst>
          </p:nvPr>
        </p:nvGraphicFramePr>
        <p:xfrm>
          <a:off x="915972" y="1493706"/>
          <a:ext cx="10360055" cy="4837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83632" y="1612583"/>
            <a:ext cx="6028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Экономическая структура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938371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02153" y="353947"/>
            <a:ext cx="8100368" cy="80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  <a:defRPr/>
            </a:pP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Функциональная структура бюджета</a:t>
            </a:r>
          </a:p>
          <a:p>
            <a:pPr algn="ctr">
              <a:buNone/>
            </a:pP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динамике 2023 – 2024 годы 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(тыс. рублей)</a:t>
            </a:r>
            <a:endParaRPr lang="en-US" sz="2000" b="1" dirty="0">
              <a:solidFill>
                <a:srgbClr val="0070C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23477"/>
              </p:ext>
            </p:extLst>
          </p:nvPr>
        </p:nvGraphicFramePr>
        <p:xfrm>
          <a:off x="479376" y="1532204"/>
          <a:ext cx="10873208" cy="5018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67685074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731068141"/>
                    </a:ext>
                  </a:extLst>
                </a:gridCol>
              </a:tblGrid>
              <a:tr h="458489"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Отклонение</a:t>
                      </a:r>
                      <a:r>
                        <a:rPr lang="ru-RU" sz="15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,%</a:t>
                      </a:r>
                      <a:endParaRPr lang="ru-RU" sz="15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Общее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5 813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701 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791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115,3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Дошкольное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3 912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4 367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272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111,6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Дополнительное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образование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732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802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109,6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Всего </a:t>
                      </a: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10 458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526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11 871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862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113,5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Молодежная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169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927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888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106,5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6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Культура 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434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031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606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357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139,7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66304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Физическая культура и спорт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696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739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106,1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7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Социальная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политика (компенсация части род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платы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субсидия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питание детей в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школах,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выплаты опекунам, программа соц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защиты, летний отдых детей и молодежи)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612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724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578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94,4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047617"/>
                  </a:ext>
                </a:extLst>
              </a:tr>
              <a:tr h="1174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Национальная экономика 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676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750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110,6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230073"/>
                  </a:ext>
                </a:extLst>
              </a:tr>
              <a:tr h="117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Жилищно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коммунальное хозяйство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697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644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92,4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956958"/>
                  </a:ext>
                </a:extLst>
              </a:tr>
              <a:tr h="275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Охрана окружающей среды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75,0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849314"/>
                  </a:ext>
                </a:extLst>
              </a:tr>
              <a:tr h="275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Прочие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768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685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89,2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03524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Итого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14 534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16 071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110,6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797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591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02153" y="402335"/>
            <a:ext cx="8100368" cy="80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бюджета города Набережные Челны </a:t>
            </a:r>
          </a:p>
          <a:p>
            <a:pPr algn="ctr">
              <a:buNone/>
            </a:pP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2024 год</a:t>
            </a:r>
            <a:endParaRPr lang="en-US" sz="2200" b="1" dirty="0">
              <a:solidFill>
                <a:srgbClr val="0070C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  <p:graphicFrame>
        <p:nvGraphicFramePr>
          <p:cNvPr id="9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26834882"/>
              </p:ext>
            </p:extLst>
          </p:nvPr>
        </p:nvGraphicFramePr>
        <p:xfrm>
          <a:off x="990502" y="1502418"/>
          <a:ext cx="9957624" cy="493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1084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7631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767408" y="209031"/>
            <a:ext cx="911783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бюджета по отраслям </a:t>
            </a:r>
          </a:p>
          <a:p>
            <a:pPr algn="ctr" fontAlgn="b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«Национальная экономика» и «Охрана окружающей среды» в динамике 2022 - 20</a:t>
            </a:r>
            <a:r>
              <a:rPr lang="en-US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годы </a:t>
            </a:r>
            <a:r>
              <a:rPr lang="ru-RU" sz="18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(тыс. рублей)</a:t>
            </a:r>
            <a:endParaRPr lang="en-US" sz="1800" b="1" dirty="0">
              <a:solidFill>
                <a:srgbClr val="0070C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15956"/>
              </p:ext>
            </p:extLst>
          </p:nvPr>
        </p:nvGraphicFramePr>
        <p:xfrm>
          <a:off x="479376" y="1545055"/>
          <a:ext cx="10873208" cy="4836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 «Национальная экономика», в том числе: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538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911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676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445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770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005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Дорожное хозяйство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449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565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609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593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Муниципальный дорожный фонд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257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141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Проектно-изыскательские работы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778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Мероприятия по землеустройству и землепользованию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7445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Субвенция на реализацию государственных полномочий  в сфере организации проведения мероприятий по предупреждению и ликвидации болезней животных, их лечению, защите населения от болезней, общих для человека и  животных 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807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199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723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Содержание и ремонт гидротехнических сооружений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239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795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 пассажирских перевозок городским транспортом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</a:t>
                      </a:r>
                      <a:endParaRPr lang="ru-RU" sz="14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</a:t>
                      </a:r>
                      <a:endParaRPr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325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2. «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Охрана окружающей среды» </a:t>
                      </a:r>
                    </a:p>
                    <a:p>
                      <a:pPr marL="0" algn="l" defTabSz="914354" rtl="0" eaLnBrk="1" fontAlgn="ctr" latinLnBrk="0" hangingPunct="1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риродоохранные мероприятия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657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016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38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823549" y="196231"/>
            <a:ext cx="911783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бюджета  по отрасли </a:t>
            </a:r>
          </a:p>
          <a:p>
            <a:pPr algn="ctr" fontAlgn="b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«Жилищно-коммунальное хозяйство» </a:t>
            </a:r>
          </a:p>
          <a:p>
            <a:pPr algn="ctr" fontAlgn="b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динамике 2022 - 20</a:t>
            </a:r>
            <a:r>
              <a:rPr lang="en-US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годы </a:t>
            </a:r>
            <a:r>
              <a:rPr lang="ru-RU" sz="18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(тыс. рублей)</a:t>
            </a:r>
            <a:endParaRPr lang="en-US" sz="1800" b="1" dirty="0">
              <a:solidFill>
                <a:srgbClr val="0070C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331297"/>
              </p:ext>
            </p:extLst>
          </p:nvPr>
        </p:nvGraphicFramePr>
        <p:xfrm>
          <a:off x="509827" y="1566177"/>
          <a:ext cx="10842757" cy="4902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0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</a:t>
                      </a:r>
                      <a:r>
                        <a:rPr lang="ru-RU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«Жилищно-коммунальное хозяйство», </a:t>
                      </a:r>
                    </a:p>
                    <a:p>
                      <a:pPr algn="l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том числе: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559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387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697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644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831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Капитальный ремонт жилого фонда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267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347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267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347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267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347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Капитальный ремонт</a:t>
                      </a:r>
                      <a:r>
                        <a:rPr lang="ru-RU" sz="125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домов, за счет средств, поступивших за наем жилых помещений, находящихся в собственности муниципального образования</a:t>
                      </a:r>
                      <a:endParaRPr lang="ru-RU" sz="125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Содержание и ремонт сетей наружного (уличного) освещения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147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057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143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170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683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Озеленение </a:t>
                      </a:r>
                      <a:r>
                        <a:rPr lang="ru-RU" sz="125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города, содержание парков и скверов</a:t>
                      </a:r>
                      <a:endParaRPr lang="ru-RU" sz="125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128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898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242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741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Технический надзор по содержанию объектов благоустройства</a:t>
                      </a:r>
                      <a:endParaRPr lang="ru-RU" sz="125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192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357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223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Гранты ТОС</a:t>
                      </a:r>
                      <a:endParaRPr lang="ru-RU" sz="125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Субвенция на реализацию государственных полномочий по осуществлению государственного контроля и надзора в области долевого строительства многоквартирных домов и (или) иных объектов недвижимости</a:t>
                      </a:r>
                      <a:endParaRPr lang="ru-RU" sz="125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475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5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Водоснабжение фонтанов</a:t>
                      </a:r>
                      <a:endParaRPr lang="ru-RU" sz="125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368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792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862</a:t>
                      </a:r>
                      <a:endParaRPr lang="ru-RU" sz="16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 и содержание мест захоронения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010</a:t>
                      </a:r>
                      <a:endParaRPr lang="ru-RU" sz="14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142</a:t>
                      </a:r>
                      <a:endParaRPr lang="ru-RU" sz="14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Прочие расходы</a:t>
                      </a:r>
                      <a:endParaRPr lang="ru-RU" sz="125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182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38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866600" y="363815"/>
            <a:ext cx="91178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социальных расходов </a:t>
            </a:r>
            <a:endParaRPr lang="ru-RU" altLang="ru-RU" sz="2200" b="1" dirty="0" smtClean="0">
              <a:solidFill>
                <a:srgbClr val="0070C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2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- 20</a:t>
            </a:r>
            <a:r>
              <a:rPr lang="en-US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годы 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(млн 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рублей)</a:t>
            </a:r>
            <a:endParaRPr lang="en-US" sz="2000" b="1" dirty="0">
              <a:solidFill>
                <a:srgbClr val="0070C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620096"/>
              </p:ext>
            </p:extLst>
          </p:nvPr>
        </p:nvGraphicFramePr>
        <p:xfrm>
          <a:off x="479376" y="1464579"/>
          <a:ext cx="11009016" cy="4791380"/>
        </p:xfrm>
        <a:graphic>
          <a:graphicData uri="http://schemas.openxmlformats.org/drawingml/2006/table">
            <a:tbl>
              <a:tblPr/>
              <a:tblGrid>
                <a:gridCol w="7344816">
                  <a:extLst>
                    <a:ext uri="{9D8B030D-6E8A-4147-A177-3AD203B41FA5}">
                      <a16:colId xmlns:a16="http://schemas.microsoft.com/office/drawing/2014/main" val="95276843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5776808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985609174"/>
                    </a:ext>
                  </a:extLst>
                </a:gridCol>
                <a:gridCol w="927896">
                  <a:extLst>
                    <a:ext uri="{9D8B030D-6E8A-4147-A177-3AD203B41FA5}">
                      <a16:colId xmlns:a16="http://schemas.microsoft.com/office/drawing/2014/main" val="471730940"/>
                    </a:ext>
                  </a:extLst>
                </a:gridCol>
              </a:tblGrid>
              <a:tr h="5040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Наименование расходов 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2023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2024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%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327738"/>
                  </a:ext>
                </a:extLst>
              </a:tr>
              <a:tr h="98238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                             на бесплатное питание обучающихся 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475,1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536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112,8 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58155"/>
                  </a:ext>
                </a:extLst>
              </a:tr>
              <a:tr h="1355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                          </a:t>
                      </a: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на содержание детей в семье опекуна и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                            приемной</a:t>
                      </a: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семье, а также вознаграждение,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                            причитающееся  приемному родителю 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88,7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88,1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99,3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565225"/>
                  </a:ext>
                </a:extLst>
              </a:tr>
              <a:tr h="10099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                           </a:t>
                      </a: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на возмещение части родительской платы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                             за присмотр и уход за ребенком в детском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                             саду 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159,4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159,4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100,0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569636"/>
                  </a:ext>
                </a:extLst>
              </a:tr>
              <a:tr h="93995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                            </a:t>
                      </a: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дотация на удешевление стоимости путевок 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                            в загородные и пришкольные лагеря</a:t>
                      </a:r>
                      <a:endParaRPr lang="ru-RU" sz="1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145,8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157,1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107,8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994659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6" b="13191"/>
          <a:stretch/>
        </p:blipFill>
        <p:spPr>
          <a:xfrm>
            <a:off x="640369" y="4453594"/>
            <a:ext cx="1543739" cy="773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t="4607" r="4862" b="17487"/>
          <a:stretch/>
        </p:blipFill>
        <p:spPr>
          <a:xfrm>
            <a:off x="636510" y="3135643"/>
            <a:ext cx="1547598" cy="872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21914" r="9003" b="7477"/>
          <a:stretch/>
        </p:blipFill>
        <p:spPr>
          <a:xfrm>
            <a:off x="680514" y="2107002"/>
            <a:ext cx="1503594" cy="677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/>
          <a:srcRect l="-408" t="7038" r="5295" b="11413"/>
          <a:stretch/>
        </p:blipFill>
        <p:spPr>
          <a:xfrm>
            <a:off x="605208" y="5384738"/>
            <a:ext cx="1555781" cy="780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243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38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866600" y="363815"/>
            <a:ext cx="91178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социальных расходов </a:t>
            </a:r>
            <a:endParaRPr lang="ru-RU" altLang="ru-RU" sz="2200" b="1" dirty="0" smtClean="0">
              <a:solidFill>
                <a:srgbClr val="0070C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2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- 20</a:t>
            </a:r>
            <a:r>
              <a:rPr lang="en-US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годы 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(млн рублей)</a:t>
            </a:r>
            <a:endParaRPr lang="en-US" sz="2000" b="1" dirty="0">
              <a:solidFill>
                <a:srgbClr val="0070C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281602"/>
              </p:ext>
            </p:extLst>
          </p:nvPr>
        </p:nvGraphicFramePr>
        <p:xfrm>
          <a:off x="479376" y="1484784"/>
          <a:ext cx="11017224" cy="4450748"/>
        </p:xfrm>
        <a:graphic>
          <a:graphicData uri="http://schemas.openxmlformats.org/drawingml/2006/table">
            <a:tbl>
              <a:tblPr/>
              <a:tblGrid>
                <a:gridCol w="7505979">
                  <a:extLst>
                    <a:ext uri="{9D8B030D-6E8A-4147-A177-3AD203B41FA5}">
                      <a16:colId xmlns:a16="http://schemas.microsoft.com/office/drawing/2014/main" val="952768432"/>
                    </a:ext>
                  </a:extLst>
                </a:gridCol>
                <a:gridCol w="1237603">
                  <a:extLst>
                    <a:ext uri="{9D8B030D-6E8A-4147-A177-3AD203B41FA5}">
                      <a16:colId xmlns:a16="http://schemas.microsoft.com/office/drawing/2014/main" val="1642460245"/>
                    </a:ext>
                  </a:extLst>
                </a:gridCol>
                <a:gridCol w="1193522">
                  <a:extLst>
                    <a:ext uri="{9D8B030D-6E8A-4147-A177-3AD203B41FA5}">
                      <a16:colId xmlns:a16="http://schemas.microsoft.com/office/drawing/2014/main" val="298560917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71730940"/>
                    </a:ext>
                  </a:extLst>
                </a:gridCol>
              </a:tblGrid>
              <a:tr h="6070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Наименование расходов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2023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2024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%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327738"/>
                  </a:ext>
                </a:extLst>
              </a:tr>
              <a:tr h="939494">
                <a:tc>
                  <a:txBody>
                    <a:bodyPr/>
                    <a:lstStyle/>
                    <a:p>
                      <a:pPr lvl="0" fontAlgn="ctr"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                            на целевое обучение студентов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4,0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4,1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102,5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565225"/>
                  </a:ext>
                </a:extLst>
              </a:tr>
              <a:tr h="84357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                           о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казание банных услуг льготной категории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                           населения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4,7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5,0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106,4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217411"/>
                  </a:ext>
                </a:extLst>
              </a:tr>
              <a:tr h="83198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                           на перевозку в сады-огороды 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20,0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20,0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100,0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569636"/>
                  </a:ext>
                </a:extLst>
              </a:tr>
              <a:tr h="12286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                           на социальную поддержку ветеранов и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                           инвалидов, детей – инвалидов и на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                           проведение мероприятий, посвященных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                           памятным датам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6,2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6,7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108,1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994659"/>
                  </a:ext>
                </a:extLst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8" r="10484" b="8294"/>
          <a:stretch/>
        </p:blipFill>
        <p:spPr>
          <a:xfrm>
            <a:off x="609617" y="3089666"/>
            <a:ext cx="1475822" cy="687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6" b="4784"/>
          <a:stretch/>
        </p:blipFill>
        <p:spPr>
          <a:xfrm>
            <a:off x="631964" y="3974317"/>
            <a:ext cx="1431128" cy="664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7" t="2684" r="386" b="11690"/>
          <a:stretch/>
        </p:blipFill>
        <p:spPr>
          <a:xfrm>
            <a:off x="655986" y="4900114"/>
            <a:ext cx="1467614" cy="828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6" r="4324" b="12611"/>
          <a:stretch/>
        </p:blipFill>
        <p:spPr>
          <a:xfrm>
            <a:off x="599130" y="2217735"/>
            <a:ext cx="1496796" cy="69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135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38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893422" y="303256"/>
            <a:ext cx="9117831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Параметры бюджета муниципального образования город Набережные Челны </a:t>
            </a:r>
            <a:r>
              <a:rPr lang="ru-RU" sz="22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год </a:t>
            </a:r>
            <a:r>
              <a:rPr lang="ru-RU" sz="22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2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плановый период 2025 и 2026 годы </a:t>
            </a:r>
            <a:r>
              <a:rPr lang="ru-RU" sz="20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b="1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рублей)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11573894"/>
              </p:ext>
            </p:extLst>
          </p:nvPr>
        </p:nvGraphicFramePr>
        <p:xfrm>
          <a:off x="5538500" y="1746647"/>
          <a:ext cx="5400600" cy="417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07981" y="1746647"/>
            <a:ext cx="403159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</a:t>
            </a:r>
            <a:r>
              <a:rPr lang="ru-RU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1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</a:t>
            </a:r>
            <a:r>
              <a:rPr lang="ru-RU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</a:t>
            </a:r>
            <a:endParaRPr lang="ru-RU" sz="21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21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плановый период </a:t>
            </a:r>
            <a:r>
              <a:rPr lang="ru-RU" sz="21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</a:t>
            </a:r>
            <a:r>
              <a:rPr lang="ru-RU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1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2026 </a:t>
            </a:r>
            <a:r>
              <a:rPr lang="ru-RU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годы </a:t>
            </a:r>
            <a:r>
              <a:rPr lang="ru-RU" altLang="ru-RU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сбалансирован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63252" y="3199302"/>
            <a:ext cx="1767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51540" y="4314754"/>
            <a:ext cx="1779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</a:t>
            </a:r>
          </a:p>
        </p:txBody>
      </p:sp>
      <p:sp>
        <p:nvSpPr>
          <p:cNvPr id="17" name="Равно 16"/>
          <p:cNvSpPr/>
          <p:nvPr/>
        </p:nvSpPr>
        <p:spPr>
          <a:xfrm>
            <a:off x="2405280" y="3740047"/>
            <a:ext cx="760552" cy="482585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2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9634" y="21742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92055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1343472" y="424578"/>
            <a:ext cx="8568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Плановые показатели на </a:t>
            </a:r>
            <a:r>
              <a:rPr lang="ru-RU" alt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</a:t>
            </a:r>
            <a:r>
              <a:rPr lang="ru-RU" alt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в сравнении с планом </a:t>
            </a:r>
            <a:r>
              <a:rPr lang="ru-RU" alt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ru-RU" alt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(млн рублей, %)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300348"/>
              </p:ext>
            </p:extLst>
          </p:nvPr>
        </p:nvGraphicFramePr>
        <p:xfrm>
          <a:off x="1019436" y="1549475"/>
          <a:ext cx="9829092" cy="482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1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0761" y="1412776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064354" y="400477"/>
            <a:ext cx="8640960" cy="8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НА ДОХОДЫ ФИЗИЧЕСКИХ ЛИЦ</a:t>
            </a:r>
          </a:p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(млн рублей)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1343472" y="1509526"/>
          <a:ext cx="9356537" cy="4810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0761" y="1412776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60703" y="579358"/>
            <a:ext cx="82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НАЛОГИ НА СОВОКУПНЫЙ ДОХОД</a:t>
            </a:r>
            <a:endParaRPr lang="ru-RU" sz="2400" b="1" dirty="0">
              <a:solidFill>
                <a:srgbClr val="0070C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59632"/>
              </p:ext>
            </p:extLst>
          </p:nvPr>
        </p:nvGraphicFramePr>
        <p:xfrm>
          <a:off x="819624" y="2208008"/>
          <a:ext cx="10049424" cy="3828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8088624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19784003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96613142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012680853"/>
                    </a:ext>
                  </a:extLst>
                </a:gridCol>
                <a:gridCol w="1696496">
                  <a:extLst>
                    <a:ext uri="{9D8B030D-6E8A-4147-A177-3AD203B41FA5}">
                      <a16:colId xmlns:a16="http://schemas.microsoft.com/office/drawing/2014/main" val="1349578469"/>
                    </a:ext>
                  </a:extLst>
                </a:gridCol>
              </a:tblGrid>
              <a:tr h="93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01.10.2023 года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761681"/>
                  </a:ext>
                </a:extLst>
              </a:tr>
              <a:tr h="1121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11 575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15 674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16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182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16 500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12853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Налог, взимаемый в связи с применением патентной системы налогообложения 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465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4 658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4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839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5 091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636331"/>
                  </a:ext>
                </a:extLst>
              </a:tr>
              <a:tr h="693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Количество </a:t>
                      </a: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патентов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552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7 756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7 313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7 591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68058"/>
                  </a:ext>
                </a:extLst>
              </a:tr>
            </a:tbl>
          </a:graphicData>
        </a:graphic>
      </p:graphicFrame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1591192" y="1651553"/>
            <a:ext cx="8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количества 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налогоплательщиков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70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484784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537777" y="452408"/>
            <a:ext cx="7848872" cy="8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МЕЖБЮДЖЕТНЫЕ ТРАНСФЕРТЫ</a:t>
            </a:r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(млн рублей)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92571"/>
              </p:ext>
            </p:extLst>
          </p:nvPr>
        </p:nvGraphicFramePr>
        <p:xfrm>
          <a:off x="756062" y="1549592"/>
          <a:ext cx="10328450" cy="497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92055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1343472" y="206306"/>
            <a:ext cx="85689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плановых показателей бюджета </a:t>
            </a:r>
            <a:endParaRPr lang="ru-RU" altLang="ru-RU" sz="24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2024 год и на плановый период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2025 </a:t>
            </a: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2026 годов </a:t>
            </a:r>
            <a:r>
              <a:rPr lang="ru-RU" alt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(млн рублей, </a:t>
            </a:r>
            <a:r>
              <a:rPr lang="ru-RU" alt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806633"/>
              </p:ext>
            </p:extLst>
          </p:nvPr>
        </p:nvGraphicFramePr>
        <p:xfrm>
          <a:off x="263352" y="1337639"/>
          <a:ext cx="11521280" cy="503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9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27384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63209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271464" y="373291"/>
            <a:ext cx="8136903" cy="8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 НА ДОХОДЫ ФИЗИЧЕСКИХ ЛИЦ</a:t>
            </a:r>
          </a:p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(млн рублей)</a:t>
            </a:r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326930"/>
              </p:ext>
            </p:extLst>
          </p:nvPr>
        </p:nvGraphicFramePr>
        <p:xfrm>
          <a:off x="563209" y="1871063"/>
          <a:ext cx="10881823" cy="2854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8473">
                  <a:extLst>
                    <a:ext uri="{9D8B030D-6E8A-4147-A177-3AD203B41FA5}">
                      <a16:colId xmlns:a16="http://schemas.microsoft.com/office/drawing/2014/main" val="3253368060"/>
                    </a:ext>
                  </a:extLst>
                </a:gridCol>
                <a:gridCol w="1306460">
                  <a:extLst>
                    <a:ext uri="{9D8B030D-6E8A-4147-A177-3AD203B41FA5}">
                      <a16:colId xmlns:a16="http://schemas.microsoft.com/office/drawing/2014/main" val="1406649589"/>
                    </a:ext>
                  </a:extLst>
                </a:gridCol>
                <a:gridCol w="825132">
                  <a:extLst>
                    <a:ext uri="{9D8B030D-6E8A-4147-A177-3AD203B41FA5}">
                      <a16:colId xmlns:a16="http://schemas.microsoft.com/office/drawing/2014/main" val="510025939"/>
                    </a:ext>
                  </a:extLst>
                </a:gridCol>
                <a:gridCol w="1375220">
                  <a:extLst>
                    <a:ext uri="{9D8B030D-6E8A-4147-A177-3AD203B41FA5}">
                      <a16:colId xmlns:a16="http://schemas.microsoft.com/office/drawing/2014/main" val="1087814080"/>
                    </a:ext>
                  </a:extLst>
                </a:gridCol>
                <a:gridCol w="825132">
                  <a:extLst>
                    <a:ext uri="{9D8B030D-6E8A-4147-A177-3AD203B41FA5}">
                      <a16:colId xmlns:a16="http://schemas.microsoft.com/office/drawing/2014/main" val="1306357013"/>
                    </a:ext>
                  </a:extLst>
                </a:gridCol>
                <a:gridCol w="1239097">
                  <a:extLst>
                    <a:ext uri="{9D8B030D-6E8A-4147-A177-3AD203B41FA5}">
                      <a16:colId xmlns:a16="http://schemas.microsoft.com/office/drawing/2014/main" val="4093848269"/>
                    </a:ext>
                  </a:extLst>
                </a:gridCol>
                <a:gridCol w="882309">
                  <a:extLst>
                    <a:ext uri="{9D8B030D-6E8A-4147-A177-3AD203B41FA5}">
                      <a16:colId xmlns:a16="http://schemas.microsoft.com/office/drawing/2014/main" val="4160955310"/>
                    </a:ext>
                  </a:extLst>
                </a:gridCol>
              </a:tblGrid>
              <a:tr h="8314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Наименование </a:t>
                      </a:r>
                      <a:r>
                        <a:rPr lang="ru-RU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доходов бюджета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</a:t>
                      </a: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83018"/>
                  </a:ext>
                </a:extLst>
              </a:tr>
              <a:tr h="5220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СОБСТВЕННЫЕ </a:t>
                      </a:r>
                      <a:r>
                        <a:rPr lang="ru-RU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ДОХОДЫ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7 546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7 944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8 372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998455"/>
                  </a:ext>
                </a:extLst>
              </a:tr>
              <a:tr h="5716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НАЛОГОВЫЕ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ДОХОДЫ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6 823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90,4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7 219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90,9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7 644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91,3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44085"/>
                  </a:ext>
                </a:extLst>
              </a:tr>
              <a:tr h="928939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baseline="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0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Налог на доходы физических лиц</a:t>
                      </a:r>
                      <a:endParaRPr lang="ru-RU" sz="20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4 811</a:t>
                      </a:r>
                      <a:endParaRPr lang="ru-RU" sz="20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63,8</a:t>
                      </a:r>
                      <a:endParaRPr lang="ru-RU" sz="20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5 152</a:t>
                      </a:r>
                      <a:endParaRPr lang="ru-RU" sz="20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64,8</a:t>
                      </a:r>
                      <a:endParaRPr lang="ru-RU" sz="20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5 518</a:t>
                      </a:r>
                      <a:endParaRPr lang="ru-RU" sz="20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65,9</a:t>
                      </a:r>
                      <a:endParaRPr lang="ru-RU" sz="20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903721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63209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397478" y="364000"/>
            <a:ext cx="8136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АКЦИЗЫ  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(млн рублей)</a:t>
            </a:r>
            <a:endParaRPr lang="ru-RU" alt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373356"/>
              </p:ext>
            </p:extLst>
          </p:nvPr>
        </p:nvGraphicFramePr>
        <p:xfrm>
          <a:off x="563208" y="1965848"/>
          <a:ext cx="10881824" cy="2463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2585">
                  <a:extLst>
                    <a:ext uri="{9D8B030D-6E8A-4147-A177-3AD203B41FA5}">
                      <a16:colId xmlns:a16="http://schemas.microsoft.com/office/drawing/2014/main" val="3253368060"/>
                    </a:ext>
                  </a:extLst>
                </a:gridCol>
                <a:gridCol w="1318153">
                  <a:extLst>
                    <a:ext uri="{9D8B030D-6E8A-4147-A177-3AD203B41FA5}">
                      <a16:colId xmlns:a16="http://schemas.microsoft.com/office/drawing/2014/main" val="1406649589"/>
                    </a:ext>
                  </a:extLst>
                </a:gridCol>
                <a:gridCol w="901894">
                  <a:extLst>
                    <a:ext uri="{9D8B030D-6E8A-4147-A177-3AD203B41FA5}">
                      <a16:colId xmlns:a16="http://schemas.microsoft.com/office/drawing/2014/main" val="510025939"/>
                    </a:ext>
                  </a:extLst>
                </a:gridCol>
                <a:gridCol w="1396156">
                  <a:extLst>
                    <a:ext uri="{9D8B030D-6E8A-4147-A177-3AD203B41FA5}">
                      <a16:colId xmlns:a16="http://schemas.microsoft.com/office/drawing/2014/main" val="1087814080"/>
                    </a:ext>
                  </a:extLst>
                </a:gridCol>
                <a:gridCol w="893267">
                  <a:extLst>
                    <a:ext uri="{9D8B030D-6E8A-4147-A177-3AD203B41FA5}">
                      <a16:colId xmlns:a16="http://schemas.microsoft.com/office/drawing/2014/main" val="1306357013"/>
                    </a:ext>
                  </a:extLst>
                </a:gridCol>
                <a:gridCol w="1327460">
                  <a:extLst>
                    <a:ext uri="{9D8B030D-6E8A-4147-A177-3AD203B41FA5}">
                      <a16:colId xmlns:a16="http://schemas.microsoft.com/office/drawing/2014/main" val="4093848269"/>
                    </a:ext>
                  </a:extLst>
                </a:gridCol>
                <a:gridCol w="882309">
                  <a:extLst>
                    <a:ext uri="{9D8B030D-6E8A-4147-A177-3AD203B41FA5}">
                      <a16:colId xmlns:a16="http://schemas.microsoft.com/office/drawing/2014/main" val="4160955310"/>
                    </a:ext>
                  </a:extLst>
                </a:gridCol>
              </a:tblGrid>
              <a:tr h="7315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Наименование </a:t>
                      </a:r>
                      <a:r>
                        <a:rPr lang="ru-RU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доходов бюджета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</a:t>
                      </a: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83018"/>
                  </a:ext>
                </a:extLst>
              </a:tr>
              <a:tr h="5611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СОБСТВЕННЫЕ </a:t>
                      </a:r>
                      <a:r>
                        <a:rPr lang="ru-RU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ДОХОДЫ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7 546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7 944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8 372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998455"/>
                  </a:ext>
                </a:extLst>
              </a:tr>
              <a:tr h="438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НАЛОГОВЫЕ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ДОХОДЫ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6 823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90,4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7 219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90,9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7 644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91,3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44085"/>
                  </a:ext>
                </a:extLst>
              </a:tr>
              <a:tr h="7315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Акцизы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64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0,9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66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0,8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68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0,8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301773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39" y="356114"/>
            <a:ext cx="1970884" cy="8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54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dele template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11679</TotalTime>
  <Words>2253</Words>
  <Application>Microsoft Office PowerPoint</Application>
  <PresentationFormat>Широкоэкранный</PresentationFormat>
  <Paragraphs>799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Tahoma</vt:lpstr>
      <vt:lpstr>Times New Roman</vt:lpstr>
      <vt:lpstr>Titillium Web</vt:lpstr>
      <vt:lpstr>Office Theme</vt:lpstr>
      <vt:lpstr>Fidele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Гульназ Г. Хамаева</cp:lastModifiedBy>
  <cp:revision>859</cp:revision>
  <cp:lastPrinted>2023-11-02T11:27:20Z</cp:lastPrinted>
  <dcterms:created xsi:type="dcterms:W3CDTF">2019-04-23T08:09:55Z</dcterms:created>
  <dcterms:modified xsi:type="dcterms:W3CDTF">2023-11-08T10:35:54Z</dcterms:modified>
</cp:coreProperties>
</file>